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57" r:id="rId3"/>
    <p:sldId id="259" r:id="rId4"/>
    <p:sldId id="260" r:id="rId5"/>
    <p:sldId id="261" r:id="rId6"/>
    <p:sldId id="262" r:id="rId7"/>
    <p:sldId id="263" r:id="rId8"/>
    <p:sldId id="258" r:id="rId9"/>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0" d="100"/>
          <a:sy n="50" d="100"/>
        </p:scale>
        <p:origin x="-114" y="-5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95AC2FFF-C4C2-4084-8986-8489C6BC4A15}" type="datetimeFigureOut">
              <a:rPr lang="en-US" smtClean="0"/>
              <a:t>3/23/2016</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A169F66C-7B02-4FC0-BA72-8497DE5575E7}" type="slidenum">
              <a:rPr lang="en-US" smtClean="0"/>
              <a:t>‹#›</a:t>
            </a:fld>
            <a:endParaRPr lang="en-US"/>
          </a:p>
        </p:txBody>
      </p:sp>
    </p:spTree>
    <p:extLst>
      <p:ext uri="{BB962C8B-B14F-4D97-AF65-F5344CB8AC3E}">
        <p14:creationId xmlns:p14="http://schemas.microsoft.com/office/powerpoint/2010/main" val="285791333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ADA377E-39ED-44C6-841A-1F8737F253D3}" type="datetimeFigureOut">
              <a:rPr lang="en-US" smtClean="0"/>
              <a:t>3/23/2016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7421E-B661-4F58-A933-1CD17AC13A59}" type="slidenum">
              <a:rPr lang="en-US" smtClean="0"/>
              <a:t>‹#›</a:t>
            </a:fld>
            <a:endParaRPr lang="en-US"/>
          </a:p>
        </p:txBody>
      </p:sp>
    </p:spTree>
    <p:extLst>
      <p:ext uri="{BB962C8B-B14F-4D97-AF65-F5344CB8AC3E}">
        <p14:creationId xmlns:p14="http://schemas.microsoft.com/office/powerpoint/2010/main" val="4078557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DA377E-39ED-44C6-841A-1F8737F253D3}" type="datetimeFigureOut">
              <a:rPr lang="en-US" smtClean="0"/>
              <a:t>3/23/2016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7421E-B661-4F58-A933-1CD17AC13A59}" type="slidenum">
              <a:rPr lang="en-US" smtClean="0"/>
              <a:t>‹#›</a:t>
            </a:fld>
            <a:endParaRPr lang="en-US"/>
          </a:p>
        </p:txBody>
      </p:sp>
    </p:spTree>
    <p:extLst>
      <p:ext uri="{BB962C8B-B14F-4D97-AF65-F5344CB8AC3E}">
        <p14:creationId xmlns:p14="http://schemas.microsoft.com/office/powerpoint/2010/main" val="2052596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DA377E-39ED-44C6-841A-1F8737F253D3}" type="datetimeFigureOut">
              <a:rPr lang="en-US" smtClean="0"/>
              <a:t>3/23/2016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7421E-B661-4F58-A933-1CD17AC13A59}" type="slidenum">
              <a:rPr lang="en-US" smtClean="0"/>
              <a:t>‹#›</a:t>
            </a:fld>
            <a:endParaRPr lang="en-US"/>
          </a:p>
        </p:txBody>
      </p:sp>
    </p:spTree>
    <p:extLst>
      <p:ext uri="{BB962C8B-B14F-4D97-AF65-F5344CB8AC3E}">
        <p14:creationId xmlns:p14="http://schemas.microsoft.com/office/powerpoint/2010/main" val="1295478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DA377E-39ED-44C6-841A-1F8737F253D3}" type="datetimeFigureOut">
              <a:rPr lang="en-US" smtClean="0"/>
              <a:t>3/23/2016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7421E-B661-4F58-A933-1CD17AC13A59}" type="slidenum">
              <a:rPr lang="en-US" smtClean="0"/>
              <a:t>‹#›</a:t>
            </a:fld>
            <a:endParaRPr lang="en-US"/>
          </a:p>
        </p:txBody>
      </p:sp>
    </p:spTree>
    <p:extLst>
      <p:ext uri="{BB962C8B-B14F-4D97-AF65-F5344CB8AC3E}">
        <p14:creationId xmlns:p14="http://schemas.microsoft.com/office/powerpoint/2010/main" val="703149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ADA377E-39ED-44C6-841A-1F8737F253D3}" type="datetimeFigureOut">
              <a:rPr lang="en-US" smtClean="0"/>
              <a:t>3/23/2016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7421E-B661-4F58-A933-1CD17AC13A59}" type="slidenum">
              <a:rPr lang="en-US" smtClean="0"/>
              <a:t>‹#›</a:t>
            </a:fld>
            <a:endParaRPr lang="en-US"/>
          </a:p>
        </p:txBody>
      </p:sp>
    </p:spTree>
    <p:extLst>
      <p:ext uri="{BB962C8B-B14F-4D97-AF65-F5344CB8AC3E}">
        <p14:creationId xmlns:p14="http://schemas.microsoft.com/office/powerpoint/2010/main" val="3443261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DA377E-39ED-44C6-841A-1F8737F253D3}" type="datetimeFigureOut">
              <a:rPr lang="en-US" smtClean="0"/>
              <a:t>3/23/2016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97421E-B661-4F58-A933-1CD17AC13A59}" type="slidenum">
              <a:rPr lang="en-US" smtClean="0"/>
              <a:t>‹#›</a:t>
            </a:fld>
            <a:endParaRPr lang="en-US"/>
          </a:p>
        </p:txBody>
      </p:sp>
    </p:spTree>
    <p:extLst>
      <p:ext uri="{BB962C8B-B14F-4D97-AF65-F5344CB8AC3E}">
        <p14:creationId xmlns:p14="http://schemas.microsoft.com/office/powerpoint/2010/main" val="2442478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ADA377E-39ED-44C6-841A-1F8737F253D3}" type="datetimeFigureOut">
              <a:rPr lang="en-US" smtClean="0"/>
              <a:t>3/23/2016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97421E-B661-4F58-A933-1CD17AC13A59}" type="slidenum">
              <a:rPr lang="en-US" smtClean="0"/>
              <a:t>‹#›</a:t>
            </a:fld>
            <a:endParaRPr lang="en-US"/>
          </a:p>
        </p:txBody>
      </p:sp>
    </p:spTree>
    <p:extLst>
      <p:ext uri="{BB962C8B-B14F-4D97-AF65-F5344CB8AC3E}">
        <p14:creationId xmlns:p14="http://schemas.microsoft.com/office/powerpoint/2010/main" val="2983546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ADA377E-39ED-44C6-841A-1F8737F253D3}" type="datetimeFigureOut">
              <a:rPr lang="en-US" smtClean="0"/>
              <a:t>3/23/2016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97421E-B661-4F58-A933-1CD17AC13A59}" type="slidenum">
              <a:rPr lang="en-US" smtClean="0"/>
              <a:t>‹#›</a:t>
            </a:fld>
            <a:endParaRPr lang="en-US"/>
          </a:p>
        </p:txBody>
      </p:sp>
    </p:spTree>
    <p:extLst>
      <p:ext uri="{BB962C8B-B14F-4D97-AF65-F5344CB8AC3E}">
        <p14:creationId xmlns:p14="http://schemas.microsoft.com/office/powerpoint/2010/main" val="979883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DA377E-39ED-44C6-841A-1F8737F253D3}" type="datetimeFigureOut">
              <a:rPr lang="en-US" smtClean="0"/>
              <a:t>3/23/2016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97421E-B661-4F58-A933-1CD17AC13A59}" type="slidenum">
              <a:rPr lang="en-US" smtClean="0"/>
              <a:t>‹#›</a:t>
            </a:fld>
            <a:endParaRPr lang="en-US"/>
          </a:p>
        </p:txBody>
      </p:sp>
    </p:spTree>
    <p:extLst>
      <p:ext uri="{BB962C8B-B14F-4D97-AF65-F5344CB8AC3E}">
        <p14:creationId xmlns:p14="http://schemas.microsoft.com/office/powerpoint/2010/main" val="3480116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ADA377E-39ED-44C6-841A-1F8737F253D3}" type="datetimeFigureOut">
              <a:rPr lang="en-US" smtClean="0"/>
              <a:t>3/23/2016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97421E-B661-4F58-A933-1CD17AC13A59}" type="slidenum">
              <a:rPr lang="en-US" smtClean="0"/>
              <a:t>‹#›</a:t>
            </a:fld>
            <a:endParaRPr lang="en-US"/>
          </a:p>
        </p:txBody>
      </p:sp>
    </p:spTree>
    <p:extLst>
      <p:ext uri="{BB962C8B-B14F-4D97-AF65-F5344CB8AC3E}">
        <p14:creationId xmlns:p14="http://schemas.microsoft.com/office/powerpoint/2010/main" val="301225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ADA377E-39ED-44C6-841A-1F8737F253D3}" type="datetimeFigureOut">
              <a:rPr lang="en-US" smtClean="0"/>
              <a:t>3/23/2016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97421E-B661-4F58-A933-1CD17AC13A59}" type="slidenum">
              <a:rPr lang="en-US" smtClean="0"/>
              <a:t>‹#›</a:t>
            </a:fld>
            <a:endParaRPr lang="en-US"/>
          </a:p>
        </p:txBody>
      </p:sp>
    </p:spTree>
    <p:extLst>
      <p:ext uri="{BB962C8B-B14F-4D97-AF65-F5344CB8AC3E}">
        <p14:creationId xmlns:p14="http://schemas.microsoft.com/office/powerpoint/2010/main" val="461475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DA377E-39ED-44C6-841A-1F8737F253D3}" type="datetimeFigureOut">
              <a:rPr lang="en-US" smtClean="0"/>
              <a:t>3/23/2016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97421E-B661-4F58-A933-1CD17AC13A59}" type="slidenum">
              <a:rPr lang="en-US" smtClean="0"/>
              <a:t>‹#›</a:t>
            </a:fld>
            <a:endParaRPr lang="en-US"/>
          </a:p>
        </p:txBody>
      </p:sp>
    </p:spTree>
    <p:extLst>
      <p:ext uri="{BB962C8B-B14F-4D97-AF65-F5344CB8AC3E}">
        <p14:creationId xmlns:p14="http://schemas.microsoft.com/office/powerpoint/2010/main" val="1211662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Periodic Sentences</a:t>
            </a:r>
          </a:p>
        </p:txBody>
      </p:sp>
      <p:sp>
        <p:nvSpPr>
          <p:cNvPr id="3" name="Subtitle 2"/>
          <p:cNvSpPr>
            <a:spLocks noGrp="1"/>
          </p:cNvSpPr>
          <p:nvPr>
            <p:ph type="subTitle" idx="1"/>
          </p:nvPr>
        </p:nvSpPr>
        <p:spPr/>
        <p:txBody>
          <a:bodyPr/>
          <a:lstStyle/>
          <a:p>
            <a:r>
              <a:rPr lang="en-US" dirty="0"/>
              <a:t>…Wait for it….</a:t>
            </a:r>
          </a:p>
        </p:txBody>
      </p:sp>
    </p:spTree>
    <p:extLst>
      <p:ext uri="{BB962C8B-B14F-4D97-AF65-F5344CB8AC3E}">
        <p14:creationId xmlns:p14="http://schemas.microsoft.com/office/powerpoint/2010/main" val="40006402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Definition &amp; Usage</a:t>
            </a:r>
          </a:p>
        </p:txBody>
      </p:sp>
      <p:sp>
        <p:nvSpPr>
          <p:cNvPr id="3" name="Content Placeholder 2"/>
          <p:cNvSpPr>
            <a:spLocks noGrp="1"/>
          </p:cNvSpPr>
          <p:nvPr>
            <p:ph idx="1"/>
          </p:nvPr>
        </p:nvSpPr>
        <p:spPr>
          <a:xfrm>
            <a:off x="0" y="1575582"/>
            <a:ext cx="12192000" cy="4601381"/>
          </a:xfrm>
        </p:spPr>
        <p:txBody>
          <a:bodyPr>
            <a:normAutofit/>
          </a:bodyPr>
          <a:lstStyle/>
          <a:p>
            <a:r>
              <a:rPr lang="en-US" dirty="0"/>
              <a:t>Definition: The predicate, or sometimes the entire main clause, comes at the end of the sentence (</a:t>
            </a:r>
            <a:r>
              <a:rPr lang="en-US" dirty="0">
                <a:sym typeface="Wingdings" panose="05000000000000000000" pitchFamily="2" charset="2"/>
              </a:rPr>
              <a:t> for example….)</a:t>
            </a:r>
          </a:p>
          <a:p>
            <a:r>
              <a:rPr lang="en-US" dirty="0"/>
              <a:t>Usage</a:t>
            </a:r>
          </a:p>
          <a:p>
            <a:pPr lvl="1"/>
            <a:r>
              <a:rPr lang="en-US" dirty="0"/>
              <a:t>1 – Emphasis</a:t>
            </a:r>
          </a:p>
          <a:p>
            <a:pPr lvl="1"/>
            <a:r>
              <a:rPr lang="en-US" dirty="0"/>
              <a:t>2 – Persuasion; you’re listing all the reasons and then delivering the knock-out punch of the reason</a:t>
            </a:r>
          </a:p>
          <a:p>
            <a:pPr lvl="1"/>
            <a:r>
              <a:rPr lang="en-US" dirty="0"/>
              <a:t>3 – By delaying the payoff, you’re creating</a:t>
            </a:r>
          </a:p>
          <a:p>
            <a:r>
              <a:rPr lang="en-US" dirty="0"/>
              <a:t>Pro-tip</a:t>
            </a:r>
          </a:p>
          <a:p>
            <a:pPr lvl="1"/>
            <a:r>
              <a:rPr lang="en-US" dirty="0"/>
              <a:t>Periodic sentences, by their very nature, and owing to the effects that they are trying to achieve, effects that require long, convoluted paths of phrases and clauses, paths that one may even describe as tortuous, frequently are complex. (</a:t>
            </a:r>
            <a:r>
              <a:rPr lang="en-US" dirty="0">
                <a:sym typeface="Wingdings" panose="05000000000000000000" pitchFamily="2" charset="2"/>
              </a:rPr>
              <a:t>see?  )</a:t>
            </a:r>
            <a:endParaRPr lang="en-US" dirty="0"/>
          </a:p>
        </p:txBody>
      </p:sp>
    </p:spTree>
    <p:extLst>
      <p:ext uri="{BB962C8B-B14F-4D97-AF65-F5344CB8AC3E}">
        <p14:creationId xmlns:p14="http://schemas.microsoft.com/office/powerpoint/2010/main" val="23454401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8"/>
            <a:ext cx="10515600" cy="760294"/>
          </a:xfrm>
        </p:spPr>
        <p:txBody>
          <a:bodyPr/>
          <a:lstStyle/>
          <a:p>
            <a:pPr algn="ctr"/>
            <a:r>
              <a:rPr lang="en-US" dirty="0"/>
              <a:t>Main clause at the end</a:t>
            </a:r>
          </a:p>
        </p:txBody>
      </p:sp>
      <p:sp>
        <p:nvSpPr>
          <p:cNvPr id="4" name="Rectangle 1"/>
          <p:cNvSpPr>
            <a:spLocks noGrp="1" noChangeArrowheads="1"/>
          </p:cNvSpPr>
          <p:nvPr>
            <p:ph idx="1"/>
          </p:nvPr>
        </p:nvSpPr>
        <p:spPr bwMode="auto">
          <a:xfrm>
            <a:off x="0" y="816344"/>
            <a:ext cx="11999742" cy="6278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With low taxes, beautiful views and a mild climate, this city is a great place to live.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Because of adding a pool, spa and restaurant, the hotel is experiencing an increase in guests.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After shopping at the mall, walking the dogs and washing the car, I finally got to stay in and relax.</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If the price was good and the quality excellent, I might consider buying a designer dress.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With a blood-curdling scream and claws outstretched, the eagle went after the rabbit.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Now, after years of research and many modifications, here is the latest model </a:t>
            </a:r>
            <a:r>
              <a:rPr kumimoji="0" lang="en-US" altLang="en-US" sz="2400" b="0" i="0" u="none" strike="noStrike" cap="none" normalizeH="0" baseline="0">
                <a:ln>
                  <a:noFill/>
                </a:ln>
                <a:solidFill>
                  <a:srgbClr val="000000"/>
                </a:solidFill>
                <a:effectLst/>
                <a:latin typeface="+mn-lt"/>
                <a:cs typeface="Times New Roman" panose="02020603050405020304" pitchFamily="18" charset="0"/>
              </a:rPr>
              <a:t>of </a:t>
            </a:r>
            <a:r>
              <a:rPr kumimoji="0" lang="en-US" altLang="en-US" sz="2400" b="0" i="0" u="none" strike="noStrike" cap="none" normalizeH="0" baseline="0" smtClean="0">
                <a:ln>
                  <a:noFill/>
                </a:ln>
                <a:solidFill>
                  <a:srgbClr val="000000"/>
                </a:solidFill>
                <a:effectLst/>
                <a:latin typeface="+mn-lt"/>
                <a:cs typeface="Times New Roman" panose="02020603050405020304" pitchFamily="18" charset="0"/>
              </a:rPr>
              <a:t>our </a:t>
            </a: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hybrid.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With a beautiful set and a pyrotechnic display, the act was sure to please.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Considering the attentiveness, friendliness and speed of service, this waiter will definitely be getting a good tip.</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Whether it was peer pressure or her own idea, Mary tried out for the glee club and made it.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In spite of losing one ship and weathering a storm, Columbus made it back to Spain.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By the smell of barbequing and the fireworks in the sky, I knew it was Independence Day.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After combing through the ad for jobs and sending out hundreds of resumes, Steve finally got his dream job.</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Because they are independent, take care of themselves, and purr, I prefer cats over dogs.</a:t>
            </a:r>
            <a:b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br>
            <a:endParaRPr kumimoji="0" lang="en-US" altLang="en-US" sz="2400" b="0" i="0" u="none" strike="noStrike" cap="none" normalizeH="0" baseline="0" dirty="0">
              <a:ln>
                <a:noFill/>
              </a:ln>
              <a:solidFill>
                <a:schemeClr val="tx1"/>
              </a:solidFill>
              <a:effectLst/>
              <a:latin typeface="+mn-lt"/>
              <a:cs typeface="Times New Roman" panose="02020603050405020304" pitchFamily="18" charset="0"/>
            </a:endParaRPr>
          </a:p>
        </p:txBody>
      </p:sp>
    </p:spTree>
    <p:extLst>
      <p:ext uri="{BB962C8B-B14F-4D97-AF65-F5344CB8AC3E}">
        <p14:creationId xmlns:p14="http://schemas.microsoft.com/office/powerpoint/2010/main" val="3287291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03"/>
            <a:ext cx="10515600" cy="732156"/>
          </a:xfrm>
        </p:spPr>
        <p:txBody>
          <a:bodyPr/>
          <a:lstStyle/>
          <a:p>
            <a:pPr algn="ctr"/>
            <a:r>
              <a:rPr lang="en-US" dirty="0"/>
              <a:t>Predicate at the end</a:t>
            </a:r>
          </a:p>
        </p:txBody>
      </p:sp>
      <p:sp>
        <p:nvSpPr>
          <p:cNvPr id="4" name="Rectangle 1"/>
          <p:cNvSpPr>
            <a:spLocks noGrp="1" noChangeArrowheads="1"/>
          </p:cNvSpPr>
          <p:nvPr>
            <p:ph idx="1"/>
          </p:nvPr>
        </p:nvSpPr>
        <p:spPr bwMode="auto">
          <a:xfrm>
            <a:off x="0" y="682581"/>
            <a:ext cx="11353800" cy="4431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Positive thinking, by helping us stay focused and maintaining a good attitude, is important for a happy life.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Renewable energy resources, like wind, solar, and geothermal, will be the answers to Earth’s energy problems.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The beach, with white sand, crystal clear water, and palm trees, is a favorite hangout for the locals.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The gazelle, peacefully drinking and unaware of any danger, was soon the target of the lioness.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Proper maintenance, like checking tire pressure, changing the oil and getting tune-ups, will ensure the best gas mileage for your car.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mn-lt"/>
                <a:cs typeface="Times New Roman" panose="02020603050405020304" pitchFamily="18" charset="0"/>
              </a:rPr>
              <a:t>Spring, with new buds popping out, flowers blooming, and mild temperatures, is my favorite season.</a:t>
            </a:r>
          </a:p>
        </p:txBody>
      </p:sp>
    </p:spTree>
    <p:extLst>
      <p:ext uri="{BB962C8B-B14F-4D97-AF65-F5344CB8AC3E}">
        <p14:creationId xmlns:p14="http://schemas.microsoft.com/office/powerpoint/2010/main" val="2934939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36123"/>
            <a:ext cx="10515600" cy="844705"/>
          </a:xfrm>
        </p:spPr>
        <p:txBody>
          <a:bodyPr/>
          <a:lstStyle/>
          <a:p>
            <a:pPr algn="ctr"/>
            <a:r>
              <a:rPr lang="en-US" dirty="0"/>
              <a:t>Edward Gibbon in </a:t>
            </a:r>
            <a:r>
              <a:rPr lang="en-US" i="1" dirty="0"/>
              <a:t>Memoirs of My Life</a:t>
            </a:r>
            <a:endParaRPr lang="en-US" dirty="0"/>
          </a:p>
        </p:txBody>
      </p:sp>
      <p:sp>
        <p:nvSpPr>
          <p:cNvPr id="3" name="Content Placeholder 2"/>
          <p:cNvSpPr>
            <a:spLocks noGrp="1"/>
          </p:cNvSpPr>
          <p:nvPr>
            <p:ph idx="1"/>
          </p:nvPr>
        </p:nvSpPr>
        <p:spPr>
          <a:xfrm>
            <a:off x="0" y="5233189"/>
            <a:ext cx="12192000" cy="534570"/>
          </a:xfrm>
        </p:spPr>
        <p:txBody>
          <a:bodyPr/>
          <a:lstStyle/>
          <a:p>
            <a:r>
              <a:rPr lang="en-US" dirty="0"/>
              <a:t>"Halfway between West Egg and New York City sprawls a desolate plain”</a:t>
            </a:r>
          </a:p>
        </p:txBody>
      </p:sp>
      <p:sp>
        <p:nvSpPr>
          <p:cNvPr id="4" name="TextBox 3"/>
          <p:cNvSpPr txBox="1"/>
          <p:nvPr/>
        </p:nvSpPr>
        <p:spPr>
          <a:xfrm>
            <a:off x="0" y="3235574"/>
            <a:ext cx="12191999" cy="954107"/>
          </a:xfrm>
          <a:prstGeom prst="rect">
            <a:avLst/>
          </a:prstGeom>
          <a:noFill/>
        </p:spPr>
        <p:txBody>
          <a:bodyPr wrap="square" rtlCol="0">
            <a:spAutoFit/>
          </a:bodyPr>
          <a:lstStyle/>
          <a:p>
            <a:pPr marL="457200" indent="-457200">
              <a:buFont typeface="Arial" panose="020B0604020202020204" pitchFamily="34" charset="0"/>
              <a:buChar char="•"/>
            </a:pPr>
            <a:r>
              <a:rPr lang="en-US" sz="2800" dirty="0"/>
              <a:t>“</a:t>
            </a:r>
            <a:r>
              <a:rPr lang="en-US" sz="2800" dirty="0" err="1"/>
              <a:t>Unprovided</a:t>
            </a:r>
            <a:r>
              <a:rPr lang="en-US" sz="2800" dirty="0"/>
              <a:t> with original learning, uninformed in the habits of thinking, unskilled in the arts of composition, I resolved -- to write a book.”</a:t>
            </a:r>
          </a:p>
        </p:txBody>
      </p:sp>
      <p:sp>
        <p:nvSpPr>
          <p:cNvPr id="5" name="TextBox 4"/>
          <p:cNvSpPr txBox="1"/>
          <p:nvPr/>
        </p:nvSpPr>
        <p:spPr>
          <a:xfrm>
            <a:off x="-1" y="4445388"/>
            <a:ext cx="12191999" cy="769441"/>
          </a:xfrm>
          <a:prstGeom prst="rect">
            <a:avLst/>
          </a:prstGeom>
          <a:noFill/>
        </p:spPr>
        <p:txBody>
          <a:bodyPr wrap="square" rtlCol="0">
            <a:spAutoFit/>
          </a:bodyPr>
          <a:lstStyle/>
          <a:p>
            <a:pPr algn="ctr"/>
            <a:r>
              <a:rPr lang="en-US" sz="4400" dirty="0">
                <a:latin typeface="+mj-lt"/>
              </a:rPr>
              <a:t>F. Scott Fitzgerald in </a:t>
            </a:r>
            <a:r>
              <a:rPr lang="en-US" sz="4400" i="1" dirty="0">
                <a:latin typeface="+mj-lt"/>
              </a:rPr>
              <a:t>The Great Gatsby</a:t>
            </a:r>
            <a:endParaRPr lang="en-US" sz="4400" dirty="0">
              <a:latin typeface="+mj-lt"/>
            </a:endParaRPr>
          </a:p>
        </p:txBody>
      </p:sp>
      <p:sp>
        <p:nvSpPr>
          <p:cNvPr id="6" name="Rectangle 5"/>
          <p:cNvSpPr/>
          <p:nvPr/>
        </p:nvSpPr>
        <p:spPr>
          <a:xfrm>
            <a:off x="-1" y="960010"/>
            <a:ext cx="12191999" cy="1384995"/>
          </a:xfrm>
          <a:prstGeom prst="rect">
            <a:avLst/>
          </a:prstGeom>
        </p:spPr>
        <p:txBody>
          <a:bodyPr wrap="square">
            <a:spAutoFit/>
          </a:bodyPr>
          <a:lstStyle/>
          <a:p>
            <a:r>
              <a:rPr lang="en-US" sz="2800" b="0" i="0" dirty="0">
                <a:solidFill>
                  <a:srgbClr val="191919"/>
                </a:solidFill>
                <a:effectLst/>
              </a:rPr>
              <a:t>“The proper place in the sentence for the word or group of words that the writer desires to make most prominent is usually the end."</a:t>
            </a:r>
            <a:r>
              <a:rPr lang="en-US" sz="2800" dirty="0"/>
              <a:t/>
            </a:r>
            <a:br>
              <a:rPr lang="en-US" sz="2800" dirty="0"/>
            </a:br>
            <a:endParaRPr lang="en-US" sz="2800" dirty="0"/>
          </a:p>
        </p:txBody>
      </p:sp>
      <p:sp>
        <p:nvSpPr>
          <p:cNvPr id="7" name="Rectangle 6"/>
          <p:cNvSpPr/>
          <p:nvPr/>
        </p:nvSpPr>
        <p:spPr>
          <a:xfrm>
            <a:off x="0" y="-5299"/>
            <a:ext cx="12194994" cy="707886"/>
          </a:xfrm>
          <a:prstGeom prst="rect">
            <a:avLst/>
          </a:prstGeom>
        </p:spPr>
        <p:txBody>
          <a:bodyPr wrap="square">
            <a:spAutoFit/>
          </a:bodyPr>
          <a:lstStyle/>
          <a:p>
            <a:r>
              <a:rPr lang="en-US" sz="4000" dirty="0">
                <a:solidFill>
                  <a:srgbClr val="191919"/>
                </a:solidFill>
                <a:latin typeface="+mj-lt"/>
              </a:rPr>
              <a:t>William Strunk, Jr., and E.B. White, </a:t>
            </a:r>
            <a:r>
              <a:rPr lang="en-US" sz="4000" i="1" dirty="0">
                <a:solidFill>
                  <a:srgbClr val="191919"/>
                </a:solidFill>
                <a:latin typeface="+mj-lt"/>
              </a:rPr>
              <a:t>The Elements of Style</a:t>
            </a:r>
            <a:endParaRPr lang="en-US" sz="4000" dirty="0">
              <a:latin typeface="+mj-lt"/>
            </a:endParaRPr>
          </a:p>
        </p:txBody>
      </p:sp>
    </p:spTree>
    <p:extLst>
      <p:ext uri="{BB962C8B-B14F-4D97-AF65-F5344CB8AC3E}">
        <p14:creationId xmlns:p14="http://schemas.microsoft.com/office/powerpoint/2010/main" val="29917090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03"/>
            <a:ext cx="10515600" cy="1325563"/>
          </a:xfrm>
        </p:spPr>
        <p:txBody>
          <a:bodyPr/>
          <a:lstStyle/>
          <a:p>
            <a:r>
              <a:rPr lang="en-US" dirty="0"/>
              <a:t>Henry Wadsworth Longfellow in Snowflakes</a:t>
            </a:r>
          </a:p>
        </p:txBody>
      </p:sp>
      <p:sp>
        <p:nvSpPr>
          <p:cNvPr id="3" name="Content Placeholder 2"/>
          <p:cNvSpPr>
            <a:spLocks noGrp="1"/>
          </p:cNvSpPr>
          <p:nvPr>
            <p:ph idx="1"/>
          </p:nvPr>
        </p:nvSpPr>
        <p:spPr>
          <a:xfrm>
            <a:off x="0" y="1055076"/>
            <a:ext cx="12192000" cy="3165231"/>
          </a:xfrm>
        </p:spPr>
        <p:txBody>
          <a:bodyPr>
            <a:normAutofit/>
          </a:bodyPr>
          <a:lstStyle/>
          <a:p>
            <a:r>
              <a:rPr lang="en-US" dirty="0"/>
              <a:t>“Out of the bosom of the Air,</a:t>
            </a:r>
          </a:p>
          <a:p>
            <a:pPr marL="0" indent="0">
              <a:buNone/>
            </a:pPr>
            <a:r>
              <a:rPr lang="en-US" dirty="0"/>
              <a:t>    Out of the cloud-folds of her garment shaken,</a:t>
            </a:r>
          </a:p>
          <a:p>
            <a:pPr marL="0" indent="0">
              <a:buNone/>
            </a:pPr>
            <a:r>
              <a:rPr lang="en-US" dirty="0"/>
              <a:t>    Over the woodlands brown and bare,</a:t>
            </a:r>
          </a:p>
          <a:p>
            <a:pPr marL="0" indent="0">
              <a:buNone/>
            </a:pPr>
            <a:r>
              <a:rPr lang="en-US" dirty="0"/>
              <a:t>    Over the harvest-fields forsaken,</a:t>
            </a:r>
          </a:p>
          <a:p>
            <a:pPr marL="0" indent="0">
              <a:buNone/>
            </a:pPr>
            <a:r>
              <a:rPr lang="en-US" dirty="0"/>
              <a:t>    Silent and soft, and slow,</a:t>
            </a:r>
          </a:p>
          <a:p>
            <a:pPr marL="0" indent="0">
              <a:buNone/>
            </a:pPr>
            <a:r>
              <a:rPr lang="en-US" dirty="0"/>
              <a:t>    Descends the snow.”</a:t>
            </a:r>
          </a:p>
        </p:txBody>
      </p:sp>
      <p:sp>
        <p:nvSpPr>
          <p:cNvPr id="4" name="TextBox 3"/>
          <p:cNvSpPr txBox="1"/>
          <p:nvPr/>
        </p:nvSpPr>
        <p:spPr>
          <a:xfrm>
            <a:off x="1" y="4220307"/>
            <a:ext cx="9678684" cy="1200329"/>
          </a:xfrm>
          <a:prstGeom prst="rect">
            <a:avLst/>
          </a:prstGeom>
          <a:noFill/>
        </p:spPr>
        <p:txBody>
          <a:bodyPr wrap="square" rtlCol="0">
            <a:spAutoFit/>
          </a:bodyPr>
          <a:lstStyle/>
          <a:p>
            <a:r>
              <a:rPr lang="en-US" dirty="0"/>
              <a:t>Hey.  For fun, what other techniques are being used in this stanza of poetry?</a:t>
            </a:r>
          </a:p>
          <a:p>
            <a:r>
              <a:rPr lang="en-US" dirty="0"/>
              <a:t>1 –</a:t>
            </a:r>
          </a:p>
          <a:p>
            <a:endParaRPr lang="en-US" dirty="0"/>
          </a:p>
          <a:p>
            <a:r>
              <a:rPr lang="en-US" dirty="0"/>
              <a:t>2 –</a:t>
            </a:r>
          </a:p>
        </p:txBody>
      </p:sp>
    </p:spTree>
    <p:extLst>
      <p:ext uri="{BB962C8B-B14F-4D97-AF65-F5344CB8AC3E}">
        <p14:creationId xmlns:p14="http://schemas.microsoft.com/office/powerpoint/2010/main" val="3786085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37"/>
            <a:ext cx="12192000" cy="1325563"/>
          </a:xfrm>
        </p:spPr>
        <p:txBody>
          <a:bodyPr/>
          <a:lstStyle/>
          <a:p>
            <a:pPr algn="ctr"/>
            <a:r>
              <a:rPr lang="en-US" dirty="0"/>
              <a:t>Walt Whitman – “When Lilacs Last in the Dooryard </a:t>
            </a:r>
            <a:r>
              <a:rPr lang="en-US" dirty="0" err="1"/>
              <a:t>Bloom’d</a:t>
            </a:r>
            <a:r>
              <a:rPr lang="en-US" dirty="0"/>
              <a:t>”</a:t>
            </a:r>
          </a:p>
        </p:txBody>
      </p:sp>
      <p:sp>
        <p:nvSpPr>
          <p:cNvPr id="3" name="Content Placeholder 2"/>
          <p:cNvSpPr>
            <a:spLocks noGrp="1"/>
          </p:cNvSpPr>
          <p:nvPr>
            <p:ph idx="1"/>
          </p:nvPr>
        </p:nvSpPr>
        <p:spPr>
          <a:xfrm>
            <a:off x="0" y="1324927"/>
            <a:ext cx="12192000" cy="3978594"/>
          </a:xfrm>
        </p:spPr>
        <p:txBody>
          <a:bodyPr>
            <a:normAutofit lnSpcReduction="10000"/>
          </a:bodyPr>
          <a:lstStyle/>
          <a:p>
            <a:r>
              <a:rPr lang="en-US" dirty="0"/>
              <a:t>Over the breast of the spring, the land, amid cities,</a:t>
            </a:r>
          </a:p>
          <a:p>
            <a:pPr marL="0" indent="0">
              <a:buNone/>
            </a:pPr>
            <a:r>
              <a:rPr lang="en-US" dirty="0"/>
              <a:t>   Amid lanes and through old woods, where lately the violets </a:t>
            </a:r>
            <a:r>
              <a:rPr lang="en-US" dirty="0" err="1"/>
              <a:t>peep’d</a:t>
            </a:r>
            <a:r>
              <a:rPr lang="en-US" dirty="0"/>
              <a:t> from the ground, spotting the gray debris,</a:t>
            </a:r>
          </a:p>
          <a:p>
            <a:pPr marL="0" indent="0">
              <a:buNone/>
            </a:pPr>
            <a:r>
              <a:rPr lang="en-US" dirty="0"/>
              <a:t>   Amid the grass in the fields each side of the lanes, passing the endless grass,</a:t>
            </a:r>
          </a:p>
          <a:p>
            <a:pPr marL="0" indent="0">
              <a:buNone/>
            </a:pPr>
            <a:r>
              <a:rPr lang="en-US" dirty="0"/>
              <a:t>   Passing the yellow-</a:t>
            </a:r>
            <a:r>
              <a:rPr lang="en-US" dirty="0" err="1"/>
              <a:t>spear’d</a:t>
            </a:r>
            <a:r>
              <a:rPr lang="en-US" dirty="0"/>
              <a:t> wheat, every grain from its shroud in the dark-brown fields </a:t>
            </a:r>
            <a:r>
              <a:rPr lang="en-US" dirty="0" err="1"/>
              <a:t>uprisen</a:t>
            </a:r>
            <a:r>
              <a:rPr lang="en-US" dirty="0"/>
              <a:t>,</a:t>
            </a:r>
          </a:p>
          <a:p>
            <a:pPr marL="0" indent="0">
              <a:buNone/>
            </a:pPr>
            <a:r>
              <a:rPr lang="en-US" dirty="0"/>
              <a:t>   Passing the apple-tree blows of white and pink in the orchards,</a:t>
            </a:r>
          </a:p>
          <a:p>
            <a:pPr marL="0" indent="0">
              <a:buNone/>
            </a:pPr>
            <a:r>
              <a:rPr lang="en-US" dirty="0"/>
              <a:t>   Carrying a corpse to where it shall rest in the grave,</a:t>
            </a:r>
          </a:p>
          <a:p>
            <a:pPr marL="0" indent="0">
              <a:buNone/>
            </a:pPr>
            <a:r>
              <a:rPr lang="en-US" dirty="0"/>
              <a:t>   Night and day journeys a coffin.</a:t>
            </a:r>
          </a:p>
        </p:txBody>
      </p:sp>
      <p:sp>
        <p:nvSpPr>
          <p:cNvPr id="4" name="TextBox 3"/>
          <p:cNvSpPr txBox="1"/>
          <p:nvPr/>
        </p:nvSpPr>
        <p:spPr>
          <a:xfrm>
            <a:off x="1" y="5303521"/>
            <a:ext cx="6302326" cy="1200329"/>
          </a:xfrm>
          <a:prstGeom prst="rect">
            <a:avLst/>
          </a:prstGeom>
          <a:noFill/>
        </p:spPr>
        <p:txBody>
          <a:bodyPr wrap="square" rtlCol="0">
            <a:spAutoFit/>
          </a:bodyPr>
          <a:lstStyle/>
          <a:p>
            <a:r>
              <a:rPr lang="en-US" dirty="0"/>
              <a:t>…Again, just for fun…other techniques:</a:t>
            </a:r>
          </a:p>
          <a:p>
            <a:r>
              <a:rPr lang="en-US" dirty="0"/>
              <a:t>1 –</a:t>
            </a:r>
          </a:p>
          <a:p>
            <a:r>
              <a:rPr lang="en-US" dirty="0"/>
              <a:t>2 – </a:t>
            </a:r>
          </a:p>
          <a:p>
            <a:endParaRPr lang="en-US" dirty="0"/>
          </a:p>
        </p:txBody>
      </p:sp>
    </p:spTree>
    <p:extLst>
      <p:ext uri="{BB962C8B-B14F-4D97-AF65-F5344CB8AC3E}">
        <p14:creationId xmlns:p14="http://schemas.microsoft.com/office/powerpoint/2010/main" val="35338387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981563"/>
            <a:ext cx="10515600" cy="4351338"/>
          </a:xfrm>
        </p:spPr>
        <p:txBody>
          <a:bodyPr/>
          <a:lstStyle/>
          <a:p>
            <a:r>
              <a:rPr lang="en-US" dirty="0"/>
              <a:t>Create five original periodic sentences.</a:t>
            </a:r>
          </a:p>
          <a:p>
            <a:r>
              <a:rPr lang="en-US" dirty="0"/>
              <a:t>Two of them with the main clause at the end</a:t>
            </a:r>
          </a:p>
          <a:p>
            <a:r>
              <a:rPr lang="en-US" dirty="0"/>
              <a:t>Two of them with the predicate (only) at the end</a:t>
            </a:r>
          </a:p>
          <a:p>
            <a:r>
              <a:rPr lang="en-US" dirty="0"/>
              <a:t>One of them your choice, but make it as long as you reasonably can…and feel free to use </a:t>
            </a:r>
            <a:r>
              <a:rPr lang="en-US"/>
              <a:t>other techniques to help you</a:t>
            </a:r>
            <a:endParaRPr lang="en-US" dirty="0"/>
          </a:p>
        </p:txBody>
      </p:sp>
      <p:sp>
        <p:nvSpPr>
          <p:cNvPr id="5" name="Content Placeholder 2"/>
          <p:cNvSpPr txBox="1">
            <a:spLocks/>
          </p:cNvSpPr>
          <p:nvPr/>
        </p:nvSpPr>
        <p:spPr>
          <a:xfrm>
            <a:off x="838200" y="5669280"/>
            <a:ext cx="10515600" cy="507683"/>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t>…suspense.</a:t>
            </a:r>
            <a:endParaRPr lang="en-US" dirty="0"/>
          </a:p>
        </p:txBody>
      </p:sp>
      <p:sp>
        <p:nvSpPr>
          <p:cNvPr id="6" name="TextBox 5"/>
          <p:cNvSpPr txBox="1"/>
          <p:nvPr/>
        </p:nvSpPr>
        <p:spPr>
          <a:xfrm>
            <a:off x="838200" y="182880"/>
            <a:ext cx="10515600" cy="769441"/>
          </a:xfrm>
          <a:prstGeom prst="rect">
            <a:avLst/>
          </a:prstGeom>
          <a:noFill/>
        </p:spPr>
        <p:txBody>
          <a:bodyPr wrap="square" rtlCol="0">
            <a:spAutoFit/>
          </a:bodyPr>
          <a:lstStyle/>
          <a:p>
            <a:pPr algn="ctr"/>
            <a:r>
              <a:rPr lang="en-US" sz="4400" dirty="0">
                <a:latin typeface="+mj-lt"/>
              </a:rPr>
              <a:t>Practice</a:t>
            </a:r>
          </a:p>
        </p:txBody>
      </p:sp>
    </p:spTree>
    <p:extLst>
      <p:ext uri="{BB962C8B-B14F-4D97-AF65-F5344CB8AC3E}">
        <p14:creationId xmlns:p14="http://schemas.microsoft.com/office/powerpoint/2010/main" val="4878302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846</Words>
  <Application>Microsoft Office PowerPoint</Application>
  <PresentationFormat>Custom</PresentationFormat>
  <Paragraphs>65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Periodic Sentences</vt:lpstr>
      <vt:lpstr>Definition &amp; Usage</vt:lpstr>
      <vt:lpstr>Main clause at the end</vt:lpstr>
      <vt:lpstr>Predicate at the end</vt:lpstr>
      <vt:lpstr>Edward Gibbon in Memoirs of My Life</vt:lpstr>
      <vt:lpstr>Henry Wadsworth Longfellow in Snowflakes</vt:lpstr>
      <vt:lpstr>Walt Whitman – “When Lilacs Last in the Dooryard Bloom’d”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Periodic Sentences</dc:title>
  <dc:creator>Mark Palise</dc:creator>
  <cp:lastModifiedBy>Windows User</cp:lastModifiedBy>
  <cp:revision>13</cp:revision>
  <cp:lastPrinted>2016-03-23T15:51:56Z</cp:lastPrinted>
  <dcterms:created xsi:type="dcterms:W3CDTF">2016-03-22T21:12:54Z</dcterms:created>
  <dcterms:modified xsi:type="dcterms:W3CDTF">2016-03-23T18:17:49Z</dcterms:modified>
</cp:coreProperties>
</file>