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handoutMasterIdLst>
    <p:handoutMasterId r:id="rId10"/>
  </p:handoutMasterIdLst>
  <p:sldIdLst>
    <p:sldId id="256" r:id="rId2"/>
    <p:sldId id="257" r:id="rId3"/>
    <p:sldId id="258" r:id="rId4"/>
    <p:sldId id="259" r:id="rId5"/>
    <p:sldId id="260" r:id="rId6"/>
    <p:sldId id="261" r:id="rId7"/>
    <p:sldId id="262" r:id="rId8"/>
    <p:sldId id="263" r:id="rId9"/>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0" d="100"/>
          <a:sy n="50" d="100"/>
        </p:scale>
        <p:origin x="-114" y="-60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0"/>
            <a:ext cx="4028440" cy="350520"/>
          </a:xfrm>
          <a:prstGeom prst="rect">
            <a:avLst/>
          </a:prstGeom>
        </p:spPr>
        <p:txBody>
          <a:bodyPr vert="horz" lIns="93177" tIns="46589" rIns="93177" bIns="46589" rtlCol="0"/>
          <a:lstStyle>
            <a:lvl1pPr algn="r">
              <a:defRPr sz="1200"/>
            </a:lvl1pPr>
          </a:lstStyle>
          <a:p>
            <a:fld id="{FAAEA9D2-D900-4F3E-874D-E59B80A7B77F}" type="datetimeFigureOut">
              <a:rPr lang="en-US" smtClean="0"/>
              <a:t>4/25/2016</a:t>
            </a:fld>
            <a:endParaRPr lang="en-US"/>
          </a:p>
        </p:txBody>
      </p:sp>
      <p:sp>
        <p:nvSpPr>
          <p:cNvPr id="4" name="Footer Placeholder 3"/>
          <p:cNvSpPr>
            <a:spLocks noGrp="1"/>
          </p:cNvSpPr>
          <p:nvPr>
            <p:ph type="ftr" sz="quarter" idx="2"/>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3177" tIns="46589" rIns="93177" bIns="46589" rtlCol="0" anchor="b"/>
          <a:lstStyle>
            <a:lvl1pPr algn="r">
              <a:defRPr sz="1200"/>
            </a:lvl1pPr>
          </a:lstStyle>
          <a:p>
            <a:fld id="{5CE8808C-B75D-4F29-A2A4-193D1771891D}" type="slidenum">
              <a:rPr lang="en-US" smtClean="0"/>
              <a:t>‹#›</a:t>
            </a:fld>
            <a:endParaRPr lang="en-US"/>
          </a:p>
        </p:txBody>
      </p:sp>
    </p:spTree>
    <p:extLst>
      <p:ext uri="{BB962C8B-B14F-4D97-AF65-F5344CB8AC3E}">
        <p14:creationId xmlns:p14="http://schemas.microsoft.com/office/powerpoint/2010/main" val="292163726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D3592DD-2802-46FE-A572-AEDA093A4550}" type="datetimeFigureOut">
              <a:rPr lang="en-US" smtClean="0"/>
              <a:t>4/25/2016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FA98AC-4151-4BE0-9B5C-A51048D2F091}" type="slidenum">
              <a:rPr lang="en-US" smtClean="0"/>
              <a:t>‹#›</a:t>
            </a:fld>
            <a:endParaRPr lang="en-US"/>
          </a:p>
        </p:txBody>
      </p:sp>
    </p:spTree>
    <p:extLst>
      <p:ext uri="{BB962C8B-B14F-4D97-AF65-F5344CB8AC3E}">
        <p14:creationId xmlns:p14="http://schemas.microsoft.com/office/powerpoint/2010/main" val="1732073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3592DD-2802-46FE-A572-AEDA093A4550}" type="datetimeFigureOut">
              <a:rPr lang="en-US" smtClean="0"/>
              <a:t>4/25/2016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FA98AC-4151-4BE0-9B5C-A51048D2F091}" type="slidenum">
              <a:rPr lang="en-US" smtClean="0"/>
              <a:t>‹#›</a:t>
            </a:fld>
            <a:endParaRPr lang="en-US"/>
          </a:p>
        </p:txBody>
      </p:sp>
    </p:spTree>
    <p:extLst>
      <p:ext uri="{BB962C8B-B14F-4D97-AF65-F5344CB8AC3E}">
        <p14:creationId xmlns:p14="http://schemas.microsoft.com/office/powerpoint/2010/main" val="248271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3592DD-2802-46FE-A572-AEDA093A4550}" type="datetimeFigureOut">
              <a:rPr lang="en-US" smtClean="0"/>
              <a:t>4/25/2016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FA98AC-4151-4BE0-9B5C-A51048D2F091}" type="slidenum">
              <a:rPr lang="en-US" smtClean="0"/>
              <a:t>‹#›</a:t>
            </a:fld>
            <a:endParaRPr lang="en-US"/>
          </a:p>
        </p:txBody>
      </p:sp>
    </p:spTree>
    <p:extLst>
      <p:ext uri="{BB962C8B-B14F-4D97-AF65-F5344CB8AC3E}">
        <p14:creationId xmlns:p14="http://schemas.microsoft.com/office/powerpoint/2010/main" val="3003041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3592DD-2802-46FE-A572-AEDA093A4550}" type="datetimeFigureOut">
              <a:rPr lang="en-US" smtClean="0"/>
              <a:t>4/25/2016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FA98AC-4151-4BE0-9B5C-A51048D2F091}" type="slidenum">
              <a:rPr lang="en-US" smtClean="0"/>
              <a:t>‹#›</a:t>
            </a:fld>
            <a:endParaRPr lang="en-US"/>
          </a:p>
        </p:txBody>
      </p:sp>
    </p:spTree>
    <p:extLst>
      <p:ext uri="{BB962C8B-B14F-4D97-AF65-F5344CB8AC3E}">
        <p14:creationId xmlns:p14="http://schemas.microsoft.com/office/powerpoint/2010/main" val="2206417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D3592DD-2802-46FE-A572-AEDA093A4550}" type="datetimeFigureOut">
              <a:rPr lang="en-US" smtClean="0"/>
              <a:t>4/25/2016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FA98AC-4151-4BE0-9B5C-A51048D2F091}" type="slidenum">
              <a:rPr lang="en-US" smtClean="0"/>
              <a:t>‹#›</a:t>
            </a:fld>
            <a:endParaRPr lang="en-US"/>
          </a:p>
        </p:txBody>
      </p:sp>
    </p:spTree>
    <p:extLst>
      <p:ext uri="{BB962C8B-B14F-4D97-AF65-F5344CB8AC3E}">
        <p14:creationId xmlns:p14="http://schemas.microsoft.com/office/powerpoint/2010/main" val="323500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D3592DD-2802-46FE-A572-AEDA093A4550}" type="datetimeFigureOut">
              <a:rPr lang="en-US" smtClean="0"/>
              <a:t>4/25/2016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FA98AC-4151-4BE0-9B5C-A51048D2F091}" type="slidenum">
              <a:rPr lang="en-US" smtClean="0"/>
              <a:t>‹#›</a:t>
            </a:fld>
            <a:endParaRPr lang="en-US"/>
          </a:p>
        </p:txBody>
      </p:sp>
    </p:spTree>
    <p:extLst>
      <p:ext uri="{BB962C8B-B14F-4D97-AF65-F5344CB8AC3E}">
        <p14:creationId xmlns:p14="http://schemas.microsoft.com/office/powerpoint/2010/main" val="3472527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D3592DD-2802-46FE-A572-AEDA093A4550}" type="datetimeFigureOut">
              <a:rPr lang="en-US" smtClean="0"/>
              <a:t>4/25/2016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FA98AC-4151-4BE0-9B5C-A51048D2F091}" type="slidenum">
              <a:rPr lang="en-US" smtClean="0"/>
              <a:t>‹#›</a:t>
            </a:fld>
            <a:endParaRPr lang="en-US"/>
          </a:p>
        </p:txBody>
      </p:sp>
    </p:spTree>
    <p:extLst>
      <p:ext uri="{BB962C8B-B14F-4D97-AF65-F5344CB8AC3E}">
        <p14:creationId xmlns:p14="http://schemas.microsoft.com/office/powerpoint/2010/main" val="3407889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D3592DD-2802-46FE-A572-AEDA093A4550}" type="datetimeFigureOut">
              <a:rPr lang="en-US" smtClean="0"/>
              <a:t>4/25/2016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FA98AC-4151-4BE0-9B5C-A51048D2F091}" type="slidenum">
              <a:rPr lang="en-US" smtClean="0"/>
              <a:t>‹#›</a:t>
            </a:fld>
            <a:endParaRPr lang="en-US"/>
          </a:p>
        </p:txBody>
      </p:sp>
    </p:spTree>
    <p:extLst>
      <p:ext uri="{BB962C8B-B14F-4D97-AF65-F5344CB8AC3E}">
        <p14:creationId xmlns:p14="http://schemas.microsoft.com/office/powerpoint/2010/main" val="2344248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3592DD-2802-46FE-A572-AEDA093A4550}" type="datetimeFigureOut">
              <a:rPr lang="en-US" smtClean="0"/>
              <a:t>4/25/2016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FA98AC-4151-4BE0-9B5C-A51048D2F091}" type="slidenum">
              <a:rPr lang="en-US" smtClean="0"/>
              <a:t>‹#›</a:t>
            </a:fld>
            <a:endParaRPr lang="en-US"/>
          </a:p>
        </p:txBody>
      </p:sp>
    </p:spTree>
    <p:extLst>
      <p:ext uri="{BB962C8B-B14F-4D97-AF65-F5344CB8AC3E}">
        <p14:creationId xmlns:p14="http://schemas.microsoft.com/office/powerpoint/2010/main" val="2520129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3592DD-2802-46FE-A572-AEDA093A4550}" type="datetimeFigureOut">
              <a:rPr lang="en-US" smtClean="0"/>
              <a:t>4/25/2016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FA98AC-4151-4BE0-9B5C-A51048D2F091}" type="slidenum">
              <a:rPr lang="en-US" smtClean="0"/>
              <a:t>‹#›</a:t>
            </a:fld>
            <a:endParaRPr lang="en-US"/>
          </a:p>
        </p:txBody>
      </p:sp>
    </p:spTree>
    <p:extLst>
      <p:ext uri="{BB962C8B-B14F-4D97-AF65-F5344CB8AC3E}">
        <p14:creationId xmlns:p14="http://schemas.microsoft.com/office/powerpoint/2010/main" val="1533761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3592DD-2802-46FE-A572-AEDA093A4550}" type="datetimeFigureOut">
              <a:rPr lang="en-US" smtClean="0"/>
              <a:t>4/25/2016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FA98AC-4151-4BE0-9B5C-A51048D2F091}" type="slidenum">
              <a:rPr lang="en-US" smtClean="0"/>
              <a:t>‹#›</a:t>
            </a:fld>
            <a:endParaRPr lang="en-US"/>
          </a:p>
        </p:txBody>
      </p:sp>
    </p:spTree>
    <p:extLst>
      <p:ext uri="{BB962C8B-B14F-4D97-AF65-F5344CB8AC3E}">
        <p14:creationId xmlns:p14="http://schemas.microsoft.com/office/powerpoint/2010/main" val="2450388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99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3592DD-2802-46FE-A572-AEDA093A4550}" type="datetimeFigureOut">
              <a:rPr lang="en-US" smtClean="0"/>
              <a:t>4/25/2016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FA98AC-4151-4BE0-9B5C-A51048D2F091}" type="slidenum">
              <a:rPr lang="en-US" smtClean="0"/>
              <a:t>‹#›</a:t>
            </a:fld>
            <a:endParaRPr lang="en-US"/>
          </a:p>
        </p:txBody>
      </p:sp>
    </p:spTree>
    <p:extLst>
      <p:ext uri="{BB962C8B-B14F-4D97-AF65-F5344CB8AC3E}">
        <p14:creationId xmlns:p14="http://schemas.microsoft.com/office/powerpoint/2010/main" val="46013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americanrhetoric.com/MovieSpeeches/moviespeechthehurricane1.html" TargetMode="External"/><Relationship Id="rId2" Type="http://schemas.openxmlformats.org/officeDocument/2006/relationships/hyperlink" Target="http://www.americanrhetoric.com/MovieSpeeches/moviespeechali1.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Epanalepsis</a:t>
            </a:r>
            <a:endParaRPr lang="en-US" dirty="0"/>
          </a:p>
        </p:txBody>
      </p:sp>
      <p:sp>
        <p:nvSpPr>
          <p:cNvPr id="3" name="Subtitle 2"/>
          <p:cNvSpPr>
            <a:spLocks noGrp="1"/>
          </p:cNvSpPr>
          <p:nvPr>
            <p:ph type="subTitle" idx="1"/>
          </p:nvPr>
        </p:nvSpPr>
        <p:spPr>
          <a:xfrm>
            <a:off x="1223889" y="3602038"/>
            <a:ext cx="9692639" cy="1655762"/>
          </a:xfrm>
        </p:spPr>
        <p:txBody>
          <a:bodyPr/>
          <a:lstStyle/>
          <a:p>
            <a:r>
              <a:rPr lang="en-US" dirty="0"/>
              <a:t>Or “Love is something only understood by those who are no longer in love.”</a:t>
            </a:r>
          </a:p>
        </p:txBody>
      </p:sp>
    </p:spTree>
    <p:extLst>
      <p:ext uri="{BB962C8B-B14F-4D97-AF65-F5344CB8AC3E}">
        <p14:creationId xmlns:p14="http://schemas.microsoft.com/office/powerpoint/2010/main" val="31975176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59654"/>
          </a:xfrm>
        </p:spPr>
        <p:txBody>
          <a:bodyPr/>
          <a:lstStyle/>
          <a:p>
            <a:pPr algn="ctr"/>
            <a:r>
              <a:rPr lang="en-US" dirty="0"/>
              <a:t>Definition and Usage</a:t>
            </a:r>
          </a:p>
        </p:txBody>
      </p:sp>
      <p:sp>
        <p:nvSpPr>
          <p:cNvPr id="3" name="Content Placeholder 2"/>
          <p:cNvSpPr>
            <a:spLocks noGrp="1"/>
          </p:cNvSpPr>
          <p:nvPr>
            <p:ph idx="1"/>
          </p:nvPr>
        </p:nvSpPr>
        <p:spPr>
          <a:xfrm>
            <a:off x="0" y="759654"/>
            <a:ext cx="12192000" cy="6098345"/>
          </a:xfrm>
        </p:spPr>
        <p:txBody>
          <a:bodyPr/>
          <a:lstStyle/>
          <a:p>
            <a:r>
              <a:rPr lang="en-US" dirty="0"/>
              <a:t>Definition: repeating a word at the beginning and end of a clause or sentence.</a:t>
            </a:r>
          </a:p>
          <a:p>
            <a:endParaRPr lang="en-US" dirty="0"/>
          </a:p>
          <a:p>
            <a:r>
              <a:rPr lang="en-US" dirty="0"/>
              <a:t>Usage: </a:t>
            </a:r>
          </a:p>
          <a:p>
            <a:pPr lvl="1"/>
            <a:r>
              <a:rPr lang="en-US" dirty="0"/>
              <a:t>The areas of strongest emphasis are at the beginning and ends of sentences, and </a:t>
            </a:r>
            <a:r>
              <a:rPr lang="en-US" dirty="0" err="1"/>
              <a:t>epanalepsis</a:t>
            </a:r>
            <a:r>
              <a:rPr lang="en-US" dirty="0"/>
              <a:t> capitalizes on them.</a:t>
            </a:r>
          </a:p>
          <a:p>
            <a:pPr lvl="1"/>
            <a:r>
              <a:rPr lang="en-US" dirty="0"/>
              <a:t>Show a truth and then put it in context.</a:t>
            </a:r>
          </a:p>
          <a:p>
            <a:pPr lvl="1"/>
            <a:endParaRPr lang="en-US" dirty="0"/>
          </a:p>
        </p:txBody>
      </p:sp>
    </p:spTree>
    <p:extLst>
      <p:ext uri="{BB962C8B-B14F-4D97-AF65-F5344CB8AC3E}">
        <p14:creationId xmlns:p14="http://schemas.microsoft.com/office/powerpoint/2010/main" val="32438935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44061"/>
          </a:xfrm>
        </p:spPr>
        <p:txBody>
          <a:bodyPr>
            <a:normAutofit/>
          </a:bodyPr>
          <a:lstStyle/>
          <a:p>
            <a:pPr lvl="1" algn="ctr" rtl="0">
              <a:lnSpc>
                <a:spcPct val="90000"/>
              </a:lnSpc>
              <a:spcBef>
                <a:spcPct val="0"/>
              </a:spcBef>
            </a:pPr>
            <a:r>
              <a:rPr lang="en-US" sz="4000" dirty="0">
                <a:latin typeface="+mj-lt"/>
              </a:rPr>
              <a:t>Add emphasis at the beginning and ends of sentences</a:t>
            </a:r>
          </a:p>
        </p:txBody>
      </p:sp>
      <p:sp>
        <p:nvSpPr>
          <p:cNvPr id="3" name="Content Placeholder 2"/>
          <p:cNvSpPr>
            <a:spLocks noGrp="1"/>
          </p:cNvSpPr>
          <p:nvPr>
            <p:ph idx="1"/>
          </p:nvPr>
        </p:nvSpPr>
        <p:spPr>
          <a:xfrm>
            <a:off x="0" y="844062"/>
            <a:ext cx="12192000" cy="6013938"/>
          </a:xfrm>
        </p:spPr>
        <p:txBody>
          <a:bodyPr/>
          <a:lstStyle/>
          <a:p>
            <a:r>
              <a:rPr lang="en-US" dirty="0"/>
              <a:t>"</a:t>
            </a:r>
            <a:r>
              <a:rPr lang="en-US" b="1" u="sng" dirty="0"/>
              <a:t>Control,</a:t>
            </a:r>
            <a:r>
              <a:rPr lang="en-US" dirty="0"/>
              <a:t> control, you must learn </a:t>
            </a:r>
            <a:r>
              <a:rPr lang="en-US" b="1" u="sng" dirty="0"/>
              <a:t>control.</a:t>
            </a:r>
            <a:r>
              <a:rPr lang="en-US" dirty="0"/>
              <a:t>“</a:t>
            </a:r>
          </a:p>
          <a:p>
            <a:pPr lvl="1"/>
            <a:r>
              <a:rPr lang="en-US" dirty="0"/>
              <a:t>Yoda in </a:t>
            </a:r>
            <a:r>
              <a:rPr lang="en-US" u="sng" dirty="0"/>
              <a:t>The Empire Strikes Back</a:t>
            </a:r>
          </a:p>
          <a:p>
            <a:endParaRPr lang="en-US" u="sng" dirty="0"/>
          </a:p>
          <a:p>
            <a:pPr fontAlgn="base"/>
            <a:r>
              <a:rPr lang="en-US" dirty="0"/>
              <a:t>“Romans, countrymen, and lovers, </a:t>
            </a:r>
            <a:r>
              <a:rPr lang="en-US" b="1" dirty="0"/>
              <a:t>hear</a:t>
            </a:r>
            <a:r>
              <a:rPr lang="en-US" dirty="0"/>
              <a:t> me for my cause, and be silent, that you may </a:t>
            </a:r>
            <a:r>
              <a:rPr lang="en-US" b="1" dirty="0"/>
              <a:t>hear</a:t>
            </a:r>
            <a:r>
              <a:rPr lang="en-US" dirty="0"/>
              <a:t>. </a:t>
            </a:r>
            <a:r>
              <a:rPr lang="en-US" b="1" dirty="0"/>
              <a:t>Believe</a:t>
            </a:r>
            <a:r>
              <a:rPr lang="en-US" dirty="0"/>
              <a:t> me for mine </a:t>
            </a:r>
            <a:r>
              <a:rPr lang="en-US" dirty="0" err="1"/>
              <a:t>honour</a:t>
            </a:r>
            <a:r>
              <a:rPr lang="en-US" dirty="0"/>
              <a:t>, and have respect to mine </a:t>
            </a:r>
            <a:r>
              <a:rPr lang="en-US" dirty="0" err="1"/>
              <a:t>honour</a:t>
            </a:r>
            <a:r>
              <a:rPr lang="en-US" dirty="0"/>
              <a:t>, that you may </a:t>
            </a:r>
            <a:r>
              <a:rPr lang="en-US" b="1" dirty="0"/>
              <a:t>believe</a:t>
            </a:r>
            <a:r>
              <a:rPr lang="en-US" dirty="0"/>
              <a:t>.”</a:t>
            </a:r>
          </a:p>
          <a:p>
            <a:pPr lvl="1" fontAlgn="base"/>
            <a:r>
              <a:rPr lang="en-US" dirty="0"/>
              <a:t>— Brutus in William Shakespeare’s Julius Caesar</a:t>
            </a:r>
          </a:p>
          <a:p>
            <a:pPr fontAlgn="base"/>
            <a:endParaRPr lang="en-US" dirty="0"/>
          </a:p>
          <a:p>
            <a:pPr fontAlgn="base"/>
            <a:r>
              <a:rPr lang="en-US" dirty="0">
                <a:effectLst/>
              </a:rPr>
              <a:t>Do unto others as you would have them do unto you.</a:t>
            </a:r>
            <a:endParaRPr lang="en-US" dirty="0"/>
          </a:p>
          <a:p>
            <a:pPr lvl="1" fontAlgn="base"/>
            <a:r>
              <a:rPr lang="en-US" dirty="0"/>
              <a:t>Matthew 7:12 NCV</a:t>
            </a:r>
          </a:p>
          <a:p>
            <a:pPr fontAlgn="base"/>
            <a:endParaRPr lang="en-US" dirty="0"/>
          </a:p>
          <a:p>
            <a:pPr lvl="0" fontAlgn="base"/>
            <a:r>
              <a:rPr lang="en-US" altLang="en-US" dirty="0">
                <a:solidFill>
                  <a:srgbClr val="000000"/>
                </a:solidFill>
                <a:latin typeface="Verdana" panose="020B0604030504040204" pitchFamily="34" charset="0"/>
              </a:rPr>
              <a:t>T</a:t>
            </a:r>
            <a:r>
              <a:rPr lang="en-US" altLang="en-US" dirty="0" bmk="">
                <a:solidFill>
                  <a:srgbClr val="000000"/>
                </a:solidFill>
                <a:latin typeface="Verdana" panose="020B0604030504040204" pitchFamily="34" charset="0"/>
              </a:rPr>
              <a:t>o report that your committee is still investigating the matter is to tell me that you have nothing to report.</a:t>
            </a:r>
            <a:endParaRPr lang="en-US" dirty="0"/>
          </a:p>
          <a:p>
            <a:pPr fontAlgn="base"/>
            <a:endParaRPr lang="en-US" dirty="0"/>
          </a:p>
          <a:p>
            <a:pPr fontAlgn="base"/>
            <a:endParaRPr lang="en-US" dirty="0"/>
          </a:p>
          <a:p>
            <a:pPr fontAlgn="base"/>
            <a:endParaRPr lang="en-US" dirty="0"/>
          </a:p>
          <a:p>
            <a:pPr fontAlgn="base"/>
            <a:endParaRPr lang="en-US" dirty="0"/>
          </a:p>
          <a:p>
            <a:endParaRPr lang="en-US" dirty="0"/>
          </a:p>
        </p:txBody>
      </p:sp>
      <p:sp>
        <p:nvSpPr>
          <p:cNvPr id="9" name="Rectangle 3"/>
          <p:cNvSpPr>
            <a:spLocks noChangeArrowheads="1"/>
          </p:cNvSpPr>
          <p:nvPr/>
        </p:nvSpPr>
        <p:spPr bwMode="auto">
          <a:xfrm>
            <a:off x="838200" y="430007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3917000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432"/>
            <a:ext cx="10515600" cy="900968"/>
          </a:xfrm>
        </p:spPr>
        <p:txBody>
          <a:bodyPr>
            <a:normAutofit/>
          </a:bodyPr>
          <a:lstStyle/>
          <a:p>
            <a:pPr lvl="1" algn="ctr" rtl="0">
              <a:lnSpc>
                <a:spcPct val="90000"/>
              </a:lnSpc>
              <a:spcBef>
                <a:spcPct val="0"/>
              </a:spcBef>
            </a:pPr>
            <a:r>
              <a:rPr lang="en-US" sz="4400" dirty="0">
                <a:latin typeface="+mj-lt"/>
              </a:rPr>
              <a:t>Show a truth and then put it in context.</a:t>
            </a:r>
          </a:p>
        </p:txBody>
      </p:sp>
      <p:sp>
        <p:nvSpPr>
          <p:cNvPr id="3" name="Content Placeholder 2"/>
          <p:cNvSpPr>
            <a:spLocks noGrp="1"/>
          </p:cNvSpPr>
          <p:nvPr>
            <p:ph idx="1"/>
          </p:nvPr>
        </p:nvSpPr>
        <p:spPr>
          <a:xfrm>
            <a:off x="0" y="914400"/>
            <a:ext cx="12192000" cy="5943600"/>
          </a:xfrm>
        </p:spPr>
        <p:txBody>
          <a:bodyPr>
            <a:normAutofit/>
          </a:bodyPr>
          <a:lstStyle/>
          <a:p>
            <a:r>
              <a:rPr lang="en-US" dirty="0"/>
              <a:t>"</a:t>
            </a:r>
            <a:r>
              <a:rPr lang="en-US" i="1" dirty="0"/>
              <a:t>In the run-up to Christmas</a:t>
            </a:r>
            <a:r>
              <a:rPr lang="en-US" dirty="0"/>
              <a:t> we will publicly disembowel anyone heard using the phrase </a:t>
            </a:r>
            <a:r>
              <a:rPr lang="en-US" i="1" dirty="0"/>
              <a:t>'in the run-up to Christmas.'</a:t>
            </a:r>
            <a:r>
              <a:rPr lang="en-US" dirty="0"/>
              <a:t>“</a:t>
            </a:r>
          </a:p>
          <a:p>
            <a:pPr lvl="1"/>
            <a:r>
              <a:rPr lang="en-US" dirty="0"/>
              <a:t>(Michael Bywater, </a:t>
            </a:r>
            <a:r>
              <a:rPr lang="en-US" i="1" dirty="0"/>
              <a:t>The Chronicles of Bargepole</a:t>
            </a:r>
            <a:r>
              <a:rPr lang="en-US" dirty="0"/>
              <a:t>. Jonathan Cape, 1992)</a:t>
            </a:r>
          </a:p>
          <a:p>
            <a:endParaRPr lang="en-US" dirty="0"/>
          </a:p>
          <a:p>
            <a:r>
              <a:rPr lang="en-US" dirty="0"/>
              <a:t>"</a:t>
            </a:r>
            <a:r>
              <a:rPr lang="en-US" i="1" dirty="0"/>
              <a:t>Music</a:t>
            </a:r>
            <a:r>
              <a:rPr lang="en-US" dirty="0"/>
              <a:t> I heard with you was more than </a:t>
            </a:r>
            <a:r>
              <a:rPr lang="en-US" i="1" dirty="0"/>
              <a:t>music</a:t>
            </a:r>
            <a:r>
              <a:rPr lang="en-US" dirty="0"/>
              <a:t>,</a:t>
            </a:r>
            <a:br>
              <a:rPr lang="en-US" dirty="0"/>
            </a:br>
            <a:r>
              <a:rPr lang="en-US" dirty="0"/>
              <a:t>And </a:t>
            </a:r>
            <a:r>
              <a:rPr lang="en-US" i="1" dirty="0"/>
              <a:t>bread</a:t>
            </a:r>
            <a:r>
              <a:rPr lang="en-US" dirty="0"/>
              <a:t> I broke with you was more than </a:t>
            </a:r>
            <a:r>
              <a:rPr lang="en-US" i="1" dirty="0"/>
              <a:t>bread</a:t>
            </a:r>
            <a:r>
              <a:rPr lang="en-US" dirty="0"/>
              <a:t>.“</a:t>
            </a:r>
          </a:p>
          <a:p>
            <a:pPr lvl="1"/>
            <a:r>
              <a:rPr lang="en-US" dirty="0"/>
              <a:t>(Conrad Aiken, "Bread and Music," 1914)</a:t>
            </a:r>
          </a:p>
          <a:p>
            <a:pPr lvl="1"/>
            <a:endParaRPr lang="en-US" dirty="0"/>
          </a:p>
          <a:p>
            <a:r>
              <a:rPr lang="en-US" dirty="0"/>
              <a:t>"Possessing what we still were unpossessed by,</a:t>
            </a:r>
            <a:br>
              <a:rPr lang="en-US" dirty="0"/>
            </a:br>
            <a:r>
              <a:rPr lang="en-US" i="1" dirty="0"/>
              <a:t>Possessed</a:t>
            </a:r>
            <a:r>
              <a:rPr lang="en-US" dirty="0"/>
              <a:t> by what we now no more </a:t>
            </a:r>
            <a:r>
              <a:rPr lang="en-US" i="1" dirty="0"/>
              <a:t>possessed</a:t>
            </a:r>
            <a:r>
              <a:rPr lang="en-US" dirty="0"/>
              <a:t>.“</a:t>
            </a:r>
          </a:p>
          <a:p>
            <a:pPr lvl="1"/>
            <a:r>
              <a:rPr lang="en-US" dirty="0"/>
              <a:t>(Robert Frost, "The Gift Outright")</a:t>
            </a:r>
          </a:p>
        </p:txBody>
      </p:sp>
    </p:spTree>
    <p:extLst>
      <p:ext uri="{BB962C8B-B14F-4D97-AF65-F5344CB8AC3E}">
        <p14:creationId xmlns:p14="http://schemas.microsoft.com/office/powerpoint/2010/main" val="21062845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8"/>
            <a:ext cx="10515600" cy="774362"/>
          </a:xfrm>
        </p:spPr>
        <p:txBody>
          <a:bodyPr>
            <a:normAutofit/>
          </a:bodyPr>
          <a:lstStyle/>
          <a:p>
            <a:pPr lvl="1" algn="ctr" rtl="0">
              <a:lnSpc>
                <a:spcPct val="90000"/>
              </a:lnSpc>
              <a:spcBef>
                <a:spcPct val="0"/>
              </a:spcBef>
            </a:pPr>
            <a:r>
              <a:rPr lang="en-US" sz="4400" dirty="0">
                <a:latin typeface="+mj-lt"/>
              </a:rPr>
              <a:t>Show a truth and then put it in context</a:t>
            </a:r>
          </a:p>
        </p:txBody>
      </p:sp>
      <p:sp>
        <p:nvSpPr>
          <p:cNvPr id="3" name="Content Placeholder 2"/>
          <p:cNvSpPr>
            <a:spLocks noGrp="1"/>
          </p:cNvSpPr>
          <p:nvPr>
            <p:ph idx="1"/>
          </p:nvPr>
        </p:nvSpPr>
        <p:spPr>
          <a:xfrm>
            <a:off x="0" y="773724"/>
            <a:ext cx="12192000" cy="6084276"/>
          </a:xfrm>
        </p:spPr>
        <p:txBody>
          <a:bodyPr>
            <a:normAutofit lnSpcReduction="10000"/>
          </a:bodyPr>
          <a:lstStyle/>
          <a:p>
            <a:r>
              <a:rPr lang="en-US" dirty="0"/>
              <a:t>"Nothing is worse than doing nothing.“</a:t>
            </a:r>
          </a:p>
          <a:p>
            <a:endParaRPr lang="en-US" dirty="0"/>
          </a:p>
          <a:p>
            <a:r>
              <a:rPr lang="en-US" dirty="0"/>
              <a:t>"But I </a:t>
            </a:r>
            <a:r>
              <a:rPr lang="en-US" dirty="0" err="1"/>
              <a:t>ain't</a:t>
            </a:r>
            <a:r>
              <a:rPr lang="en-US" dirty="0"/>
              <a:t> </a:t>
            </a:r>
            <a:r>
              <a:rPr lang="en-US" dirty="0" err="1"/>
              <a:t>goin</a:t>
            </a:r>
            <a:r>
              <a:rPr lang="en-US" dirty="0"/>
              <a:t>' no 10,000 miles to help murder and kill other poor people. </a:t>
            </a:r>
            <a:r>
              <a:rPr lang="en-US" b="1" u="sng" dirty="0"/>
              <a:t>If I </a:t>
            </a:r>
            <a:r>
              <a:rPr lang="en-US" b="1" u="sng" dirty="0" err="1"/>
              <a:t>wanna</a:t>
            </a:r>
            <a:r>
              <a:rPr lang="en-US" b="1" u="sng" dirty="0"/>
              <a:t> die</a:t>
            </a:r>
            <a:r>
              <a:rPr lang="en-US" dirty="0"/>
              <a:t>, I'll die right here, right now </a:t>
            </a:r>
            <a:r>
              <a:rPr lang="en-US" dirty="0" err="1"/>
              <a:t>fightin</a:t>
            </a:r>
            <a:r>
              <a:rPr lang="en-US" dirty="0"/>
              <a:t>' you -- </a:t>
            </a:r>
            <a:r>
              <a:rPr lang="en-US" b="1" u="sng" dirty="0"/>
              <a:t>if I </a:t>
            </a:r>
            <a:r>
              <a:rPr lang="en-US" b="1" u="sng" dirty="0" err="1"/>
              <a:t>wanna</a:t>
            </a:r>
            <a:r>
              <a:rPr lang="en-US" b="1" u="sng" dirty="0"/>
              <a:t> die</a:t>
            </a:r>
            <a:r>
              <a:rPr lang="en-US" dirty="0"/>
              <a:t>.“</a:t>
            </a:r>
          </a:p>
          <a:p>
            <a:pPr lvl="1"/>
            <a:r>
              <a:rPr lang="en-US" dirty="0"/>
              <a:t>Delivered by Will Smith (from the movie </a:t>
            </a:r>
            <a:r>
              <a:rPr lang="en-US" i="1" dirty="0">
                <a:hlinkClick r:id="rId2"/>
              </a:rPr>
              <a:t>Ali</a:t>
            </a:r>
            <a:r>
              <a:rPr lang="en-US" i="1" dirty="0"/>
              <a:t>)</a:t>
            </a:r>
          </a:p>
          <a:p>
            <a:endParaRPr lang="en-US" dirty="0"/>
          </a:p>
          <a:p>
            <a:r>
              <a:rPr lang="en-US" dirty="0"/>
              <a:t>"A </a:t>
            </a:r>
            <a:r>
              <a:rPr lang="en-US" b="1" u="sng" dirty="0"/>
              <a:t>minimum wage</a:t>
            </a:r>
            <a:r>
              <a:rPr lang="en-US" dirty="0"/>
              <a:t> that is not a livable wage can never be </a:t>
            </a:r>
            <a:r>
              <a:rPr lang="en-US" dirty="0" err="1"/>
              <a:t>a</a:t>
            </a:r>
            <a:r>
              <a:rPr lang="en-US" b="1" u="sng" dirty="0" err="1"/>
              <a:t>minimum</a:t>
            </a:r>
            <a:r>
              <a:rPr lang="en-US" b="1" u="sng" dirty="0"/>
              <a:t> wage</a:t>
            </a:r>
            <a:r>
              <a:rPr lang="en-US" dirty="0"/>
              <a:t>."</a:t>
            </a:r>
          </a:p>
          <a:p>
            <a:pPr lvl="1"/>
            <a:r>
              <a:rPr lang="en-US" dirty="0"/>
              <a:t>-- Ralph Nader</a:t>
            </a:r>
          </a:p>
          <a:p>
            <a:endParaRPr lang="en-US" dirty="0"/>
          </a:p>
          <a:p>
            <a:r>
              <a:rPr lang="en-US" dirty="0"/>
              <a:t>"I ask you to consider the evidence. Don't turn away from the truth. Don't turn away from your conscience. Please, don't ignore the law. No, embrace that higher principle for which the law was meant to serve: </a:t>
            </a:r>
            <a:r>
              <a:rPr lang="en-US" b="1" u="sng" dirty="0"/>
              <a:t>Justice</a:t>
            </a:r>
            <a:r>
              <a:rPr lang="en-US" dirty="0"/>
              <a:t> -- that's all I ask -- </a:t>
            </a:r>
            <a:r>
              <a:rPr lang="en-US" b="1" u="sng" dirty="0"/>
              <a:t>justice</a:t>
            </a:r>
            <a:r>
              <a:rPr lang="en-US" dirty="0"/>
              <a:t>."</a:t>
            </a:r>
          </a:p>
          <a:p>
            <a:pPr lvl="1"/>
            <a:r>
              <a:rPr lang="en-US" dirty="0"/>
              <a:t>-- delivered by Denzel Washington (from the movie </a:t>
            </a:r>
            <a:r>
              <a:rPr lang="en-US" i="1" dirty="0">
                <a:hlinkClick r:id="rId3"/>
              </a:rPr>
              <a:t>The Hurricane</a:t>
            </a:r>
            <a:r>
              <a:rPr lang="en-US" dirty="0"/>
              <a:t>)</a:t>
            </a:r>
          </a:p>
          <a:p>
            <a:endParaRPr lang="en-US" dirty="0"/>
          </a:p>
          <a:p>
            <a:endParaRPr lang="en-US" i="1" dirty="0"/>
          </a:p>
          <a:p>
            <a:endParaRPr lang="en-US" dirty="0"/>
          </a:p>
          <a:p>
            <a:endParaRPr lang="en-US" dirty="0"/>
          </a:p>
        </p:txBody>
      </p:sp>
    </p:spTree>
    <p:extLst>
      <p:ext uri="{BB962C8B-B14F-4D97-AF65-F5344CB8AC3E}">
        <p14:creationId xmlns:p14="http://schemas.microsoft.com/office/powerpoint/2010/main" val="17961558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8"/>
            <a:ext cx="10515600" cy="943173"/>
          </a:xfrm>
        </p:spPr>
        <p:txBody>
          <a:bodyPr>
            <a:noAutofit/>
          </a:bodyPr>
          <a:lstStyle/>
          <a:p>
            <a:pPr algn="ctr"/>
            <a:r>
              <a:rPr lang="en-US" dirty="0"/>
              <a:t>Show a truth and then put it in context</a:t>
            </a:r>
          </a:p>
        </p:txBody>
      </p:sp>
      <p:sp>
        <p:nvSpPr>
          <p:cNvPr id="3" name="Content Placeholder 2"/>
          <p:cNvSpPr>
            <a:spLocks noGrp="1"/>
          </p:cNvSpPr>
          <p:nvPr>
            <p:ph idx="1"/>
          </p:nvPr>
        </p:nvSpPr>
        <p:spPr>
          <a:xfrm>
            <a:off x="0" y="942534"/>
            <a:ext cx="12192000" cy="5915465"/>
          </a:xfrm>
        </p:spPr>
        <p:txBody>
          <a:bodyPr/>
          <a:lstStyle/>
          <a:p>
            <a:pPr fontAlgn="base"/>
            <a:r>
              <a:rPr lang="en-US" dirty="0"/>
              <a:t>“In </a:t>
            </a:r>
            <a:r>
              <a:rPr lang="en-US" b="1" dirty="0"/>
              <a:t>times like these</a:t>
            </a:r>
            <a:r>
              <a:rPr lang="en-US" dirty="0"/>
              <a:t>, it is helpful to remember that there have always </a:t>
            </a:r>
            <a:r>
              <a:rPr lang="en-US" dirty="0" err="1"/>
              <a:t>been</a:t>
            </a:r>
            <a:r>
              <a:rPr lang="en-US" b="1" dirty="0" err="1"/>
              <a:t>times</a:t>
            </a:r>
            <a:r>
              <a:rPr lang="en-US" b="1" dirty="0"/>
              <a:t> like these</a:t>
            </a:r>
            <a:r>
              <a:rPr lang="en-US" dirty="0"/>
              <a:t>.”</a:t>
            </a:r>
          </a:p>
          <a:p>
            <a:pPr lvl="1" fontAlgn="base"/>
            <a:r>
              <a:rPr lang="en-US" dirty="0"/>
              <a:t>— Paul Harvey</a:t>
            </a:r>
          </a:p>
          <a:p>
            <a:pPr fontAlgn="base"/>
            <a:endParaRPr lang="en-US" dirty="0"/>
          </a:p>
          <a:p>
            <a:pPr fontAlgn="base"/>
            <a:r>
              <a:rPr lang="en-US" dirty="0"/>
              <a:t>“</a:t>
            </a:r>
            <a:r>
              <a:rPr lang="en-US" b="1" dirty="0"/>
              <a:t>The King</a:t>
            </a:r>
            <a:r>
              <a:rPr lang="en-US" dirty="0"/>
              <a:t> is dead, long live </a:t>
            </a:r>
            <a:r>
              <a:rPr lang="en-US" b="1" dirty="0"/>
              <a:t>the King</a:t>
            </a:r>
            <a:r>
              <a:rPr lang="en-US" dirty="0"/>
              <a:t>!”</a:t>
            </a:r>
          </a:p>
          <a:p>
            <a:pPr lvl="1" fontAlgn="base"/>
            <a:r>
              <a:rPr lang="en-US" dirty="0"/>
              <a:t>— Traditional Proclamation</a:t>
            </a:r>
          </a:p>
          <a:p>
            <a:pPr fontAlgn="base"/>
            <a:endParaRPr lang="en-US" dirty="0"/>
          </a:p>
          <a:p>
            <a:pPr fontAlgn="base"/>
            <a:r>
              <a:rPr lang="en-US" dirty="0">
                <a:effectLst/>
              </a:rPr>
              <a:t>A question for which there is no answer is still a question, but an answer for which there is no question is no answer.</a:t>
            </a:r>
          </a:p>
          <a:p>
            <a:pPr fontAlgn="base"/>
            <a:endParaRPr lang="en-US" dirty="0"/>
          </a:p>
          <a:p>
            <a:pPr fontAlgn="base"/>
            <a:r>
              <a:rPr lang="en-US" dirty="0"/>
              <a:t>"</a:t>
            </a:r>
            <a:r>
              <a:rPr lang="en-US" u="sng" dirty="0"/>
              <a:t>Believe</a:t>
            </a:r>
            <a:r>
              <a:rPr lang="en-US" dirty="0"/>
              <a:t> not all you can hear, tell not all you </a:t>
            </a:r>
            <a:r>
              <a:rPr lang="en-US" u="sng" dirty="0"/>
              <a:t>believe</a:t>
            </a:r>
            <a:r>
              <a:rPr lang="en-US" dirty="0"/>
              <a:t>." </a:t>
            </a:r>
          </a:p>
          <a:p>
            <a:pPr lvl="1" fontAlgn="base"/>
            <a:r>
              <a:rPr lang="en-US" dirty="0"/>
              <a:t>—Native American proverb</a:t>
            </a:r>
          </a:p>
        </p:txBody>
      </p:sp>
      <p:sp>
        <p:nvSpPr>
          <p:cNvPr id="5" name="Rectangle 1"/>
          <p:cNvSpPr>
            <a:spLocks noChangeArrowheads="1"/>
          </p:cNvSpPr>
          <p:nvPr/>
        </p:nvSpPr>
        <p:spPr bwMode="auto">
          <a:xfrm>
            <a:off x="838200" y="3727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7022044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01857"/>
          </a:xfrm>
        </p:spPr>
        <p:txBody>
          <a:bodyPr/>
          <a:lstStyle/>
          <a:p>
            <a:pPr algn="ctr"/>
            <a:r>
              <a:rPr lang="en-US" dirty="0"/>
              <a:t>Show a truth and then put it in context</a:t>
            </a:r>
          </a:p>
        </p:txBody>
      </p:sp>
      <p:sp>
        <p:nvSpPr>
          <p:cNvPr id="4" name="Rectangle 1"/>
          <p:cNvSpPr>
            <a:spLocks noGrp="1" noChangeArrowheads="1"/>
          </p:cNvSpPr>
          <p:nvPr>
            <p:ph idx="1"/>
          </p:nvPr>
        </p:nvSpPr>
        <p:spPr bwMode="auto">
          <a:xfrm>
            <a:off x="-1" y="800735"/>
            <a:ext cx="12192001" cy="637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rgbClr val="000000"/>
                </a:solidFill>
                <a:effectLst/>
              </a:rPr>
              <a:t>O</a:t>
            </a:r>
            <a:r>
              <a:rPr kumimoji="0" lang="en-US" altLang="en-US" b="0" i="0" u="none" strike="noStrike" cap="none" normalizeH="0" baseline="0" dirty="0" bmk="">
                <a:ln>
                  <a:noFill/>
                </a:ln>
                <a:solidFill>
                  <a:srgbClr val="000000"/>
                </a:solidFill>
                <a:effectLst/>
              </a:rPr>
              <a:t>ur eyes saw it, but we could not believe our eyes.</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b="0" i="0" u="none" strike="noStrike" cap="none" normalizeH="0" baseline="0" dirty="0" bmk="">
              <a:ln>
                <a:noFill/>
              </a:ln>
              <a:solidFill>
                <a:srgbClr val="000000"/>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bmk="">
                <a:ln>
                  <a:noFill/>
                </a:ln>
                <a:solidFill>
                  <a:srgbClr val="000000"/>
                </a:solidFill>
                <a:effectLst/>
              </a:rPr>
              <a:t>The theory sounds all wrong; but if the machine works, we cannot worry about theory.</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b="0" i="0" u="none" strike="noStrike" cap="none" normalizeH="0" baseline="0" dirty="0" bmk="">
              <a:ln>
                <a:noFill/>
              </a:ln>
              <a:solidFill>
                <a:srgbClr val="000000"/>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bmk="">
                <a:ln>
                  <a:noFill/>
                </a:ln>
                <a:solidFill>
                  <a:srgbClr val="000000"/>
                </a:solidFill>
                <a:effectLst/>
              </a:rPr>
              <a:t>In the world you have tribulation, but take courage; I have overcome the world. </a:t>
            </a:r>
          </a:p>
          <a:p>
            <a:pPr marL="457200" lvl="1" indent="0" eaLnBrk="0" fontAlgn="base" hangingPunct="0">
              <a:lnSpc>
                <a:spcPct val="100000"/>
              </a:lnSpc>
              <a:spcBef>
                <a:spcPct val="0"/>
              </a:spcBef>
              <a:spcAft>
                <a:spcPct val="0"/>
              </a:spcAft>
              <a:buFontTx/>
              <a:buChar char="•"/>
            </a:pPr>
            <a:r>
              <a:rPr kumimoji="0" lang="en-US" altLang="en-US" b="0" i="0" u="none" strike="noStrike" cap="none" normalizeH="0" baseline="0" dirty="0" bmk="">
                <a:ln>
                  <a:noFill/>
                </a:ln>
                <a:solidFill>
                  <a:srgbClr val="000000"/>
                </a:solidFill>
                <a:effectLst/>
              </a:rPr>
              <a:t>--John 16:33 (NASB)</a:t>
            </a:r>
          </a:p>
          <a:p>
            <a:pPr marL="0" indent="0" eaLnBrk="0" fontAlgn="base" hangingPunct="0">
              <a:lnSpc>
                <a:spcPct val="100000"/>
              </a:lnSpc>
              <a:spcBef>
                <a:spcPct val="0"/>
              </a:spcBef>
              <a:spcAft>
                <a:spcPct val="0"/>
              </a:spcAft>
              <a:buFontTx/>
              <a:buChar char="•"/>
            </a:pPr>
            <a:endParaRPr lang="en-US" altLang="en-US" dirty="0" bmk="">
              <a:solidFill>
                <a:srgbClr val="000000"/>
              </a:solidFill>
            </a:endParaRPr>
          </a:p>
          <a:p>
            <a:pPr marL="0" indent="0" eaLnBrk="0" fontAlgn="base" hangingPunct="0">
              <a:lnSpc>
                <a:spcPct val="100000"/>
              </a:lnSpc>
              <a:spcBef>
                <a:spcPct val="0"/>
              </a:spcBef>
              <a:spcAft>
                <a:spcPct val="0"/>
              </a:spcAft>
              <a:buFontTx/>
              <a:buChar char="•"/>
            </a:pPr>
            <a:r>
              <a:rPr kumimoji="0" lang="en-US" altLang="en-US" b="0" i="0" u="none" strike="noStrike" cap="none" normalizeH="0" baseline="0" dirty="0" bmk="">
                <a:ln>
                  <a:noFill/>
                </a:ln>
                <a:solidFill>
                  <a:srgbClr val="000000"/>
                </a:solidFill>
                <a:effectLst/>
              </a:rPr>
              <a:t>Ali’s worst enemy, as was often</a:t>
            </a:r>
            <a:r>
              <a:rPr kumimoji="0" lang="en-US" altLang="en-US" b="0" i="0" u="none" strike="noStrike" cap="none" normalizeH="0" dirty="0" bmk="">
                <a:ln>
                  <a:noFill/>
                </a:ln>
                <a:solidFill>
                  <a:srgbClr val="000000"/>
                </a:solidFill>
                <a:effectLst/>
              </a:rPr>
              <a:t> the case – like the time he backed over his dog on the way out of the driveway, like the time he insulted his prospective boss’s daughter before a job interview, like the time he slept through his final exams – was Ali. </a:t>
            </a:r>
            <a:r>
              <a:rPr kumimoji="0" lang="en-US" altLang="en-US" b="0" i="0" u="none" strike="noStrike" cap="none" normalizeH="0" bmk="">
                <a:ln>
                  <a:noFill/>
                </a:ln>
                <a:solidFill>
                  <a:srgbClr val="000000"/>
                </a:solidFill>
                <a:effectLst/>
              </a:rPr>
              <a:t>(--Palise)</a:t>
            </a:r>
            <a:endParaRPr kumimoji="0" lang="en-US" altLang="en-US" b="0" i="0" u="none" strike="noStrike" cap="none" normalizeH="0" dirty="0" bmk="">
              <a:ln>
                <a:noFill/>
              </a:ln>
              <a:solidFill>
                <a:srgbClr val="000000"/>
              </a:solidFill>
              <a:effectLst/>
            </a:endParaRPr>
          </a:p>
          <a:p>
            <a:pPr marL="457200" lvl="1" indent="0" eaLnBrk="0" fontAlgn="base" hangingPunct="0">
              <a:lnSpc>
                <a:spcPct val="100000"/>
              </a:lnSpc>
              <a:spcBef>
                <a:spcPct val="0"/>
              </a:spcBef>
              <a:spcAft>
                <a:spcPct val="0"/>
              </a:spcAft>
              <a:buFontTx/>
              <a:buChar char="•"/>
            </a:pPr>
            <a:r>
              <a:rPr lang="en-US" altLang="en-US" baseline="0" dirty="0" bmk="">
                <a:solidFill>
                  <a:srgbClr val="000000"/>
                </a:solidFill>
              </a:rPr>
              <a:t>Notice anything other than </a:t>
            </a:r>
            <a:r>
              <a:rPr lang="en-US" altLang="en-US" baseline="0" dirty="0" err="1" bmk="">
                <a:solidFill>
                  <a:srgbClr val="000000"/>
                </a:solidFill>
              </a:rPr>
              <a:t>epanalepsis</a:t>
            </a:r>
            <a:r>
              <a:rPr lang="en-US" altLang="en-US" dirty="0" bmk="">
                <a:solidFill>
                  <a:srgbClr val="000000"/>
                </a:solidFill>
              </a:rPr>
              <a:t> in there?  Periodic Sentence? </a:t>
            </a:r>
            <a:r>
              <a:rPr lang="en-US" altLang="en-US" dirty="0" err="1" bmk="">
                <a:solidFill>
                  <a:srgbClr val="000000"/>
                </a:solidFill>
              </a:rPr>
              <a:t>Commoratio</a:t>
            </a:r>
            <a:r>
              <a:rPr lang="en-US" altLang="en-US" dirty="0" bmk="">
                <a:solidFill>
                  <a:srgbClr val="000000"/>
                </a:solidFill>
              </a:rPr>
              <a:t>? Anaphora?</a:t>
            </a:r>
            <a:endParaRPr kumimoji="0" lang="en-US" altLang="en-US" b="0" i="0" u="none" strike="noStrike" cap="none" normalizeH="0" baseline="0" dirty="0">
              <a:ln>
                <a:noFill/>
              </a:ln>
              <a:solidFill>
                <a:srgbClr val="00000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254633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01857"/>
          </a:xfrm>
        </p:spPr>
        <p:txBody>
          <a:bodyPr/>
          <a:lstStyle/>
          <a:p>
            <a:pPr algn="ctr"/>
            <a:r>
              <a:rPr lang="en-US" dirty="0"/>
              <a:t>Practice?  We’re just talking about practice?</a:t>
            </a:r>
          </a:p>
        </p:txBody>
      </p:sp>
      <p:sp>
        <p:nvSpPr>
          <p:cNvPr id="3" name="Content Placeholder 2"/>
          <p:cNvSpPr>
            <a:spLocks noGrp="1"/>
          </p:cNvSpPr>
          <p:nvPr>
            <p:ph idx="1"/>
          </p:nvPr>
        </p:nvSpPr>
        <p:spPr>
          <a:xfrm>
            <a:off x="0" y="801858"/>
            <a:ext cx="12192000" cy="6056142"/>
          </a:xfrm>
        </p:spPr>
        <p:txBody>
          <a:bodyPr/>
          <a:lstStyle/>
          <a:p>
            <a:r>
              <a:rPr lang="en-US" dirty="0"/>
              <a:t>Write five sentences that utilize </a:t>
            </a:r>
            <a:r>
              <a:rPr lang="en-US" dirty="0" err="1"/>
              <a:t>epanalepsis</a:t>
            </a:r>
            <a:r>
              <a:rPr lang="en-US" dirty="0"/>
              <a:t>.  Easy it won’t be, but most things that are worth doing </a:t>
            </a:r>
            <a:r>
              <a:rPr lang="en-US"/>
              <a:t>aren’t easy.</a:t>
            </a:r>
            <a:endParaRPr lang="en-US" dirty="0"/>
          </a:p>
        </p:txBody>
      </p:sp>
    </p:spTree>
    <p:extLst>
      <p:ext uri="{BB962C8B-B14F-4D97-AF65-F5344CB8AC3E}">
        <p14:creationId xmlns:p14="http://schemas.microsoft.com/office/powerpoint/2010/main" val="36220845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TotalTime>
  <Words>306</Words>
  <Application>Microsoft Office PowerPoint</Application>
  <PresentationFormat>Custom</PresentationFormat>
  <Paragraphs>67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Epanalepsis</vt:lpstr>
      <vt:lpstr>Definition and Usage</vt:lpstr>
      <vt:lpstr>Add emphasis at the beginning and ends of sentences</vt:lpstr>
      <vt:lpstr>Show a truth and then put it in context.</vt:lpstr>
      <vt:lpstr>Show a truth and then put it in context</vt:lpstr>
      <vt:lpstr>Show a truth and then put it in context</vt:lpstr>
      <vt:lpstr>Show a truth and then put it in context</vt:lpstr>
      <vt:lpstr>Practice?  We’re just talking about practice?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Epanalepsis</dc:title>
  <dc:creator>Mark Palise</dc:creator>
  <cp:lastModifiedBy>Windows User</cp:lastModifiedBy>
  <cp:revision>23</cp:revision>
  <cp:lastPrinted>2016-04-25T15:43:18Z</cp:lastPrinted>
  <dcterms:created xsi:type="dcterms:W3CDTF">2016-04-24T23:35:18Z</dcterms:created>
  <dcterms:modified xsi:type="dcterms:W3CDTF">2016-04-25T18:21:09Z</dcterms:modified>
</cp:coreProperties>
</file>