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0"/>
  </p:handoutMasterIdLst>
  <p:sldIdLst>
    <p:sldId id="256" r:id="rId2"/>
    <p:sldId id="257" r:id="rId3"/>
    <p:sldId id="258" r:id="rId4"/>
    <p:sldId id="260" r:id="rId5"/>
    <p:sldId id="261" r:id="rId6"/>
    <p:sldId id="262" r:id="rId7"/>
    <p:sldId id="263" r:id="rId8"/>
    <p:sldId id="265" r:id="rId9"/>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43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0"/>
            <a:ext cx="4028440" cy="350520"/>
          </a:xfrm>
          <a:prstGeom prst="rect">
            <a:avLst/>
          </a:prstGeom>
        </p:spPr>
        <p:txBody>
          <a:bodyPr vert="horz" lIns="93177" tIns="46589" rIns="93177" bIns="46589" rtlCol="0"/>
          <a:lstStyle>
            <a:lvl1pPr algn="r">
              <a:defRPr sz="1200"/>
            </a:lvl1pPr>
          </a:lstStyle>
          <a:p>
            <a:fld id="{AC09028C-636A-4598-AFCE-0AC49C292749}" type="datetimeFigureOut">
              <a:rPr lang="en-US" smtClean="0"/>
              <a:t>3/14/2016</a:t>
            </a:fld>
            <a:endParaRPr lang="en-US"/>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A3FFBB42-BBC4-4E6A-B704-5D6B03920A08}" type="slidenum">
              <a:rPr lang="en-US" smtClean="0"/>
              <a:t>‹#›</a:t>
            </a:fld>
            <a:endParaRPr lang="en-US"/>
          </a:p>
        </p:txBody>
      </p:sp>
    </p:spTree>
    <p:extLst>
      <p:ext uri="{BB962C8B-B14F-4D97-AF65-F5344CB8AC3E}">
        <p14:creationId xmlns:p14="http://schemas.microsoft.com/office/powerpoint/2010/main" val="412980730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0CAAB3-9DE6-4FEB-B092-7D4062B59954}" type="datetimeFigureOut">
              <a:rPr lang="en-US" smtClean="0"/>
              <a:t>3/14/2016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C83C51-65BD-44D3-9968-11AA6E1EEE6D}" type="slidenum">
              <a:rPr lang="en-US" smtClean="0"/>
              <a:t>‹#›</a:t>
            </a:fld>
            <a:endParaRPr lang="en-US"/>
          </a:p>
        </p:txBody>
      </p:sp>
    </p:spTree>
    <p:extLst>
      <p:ext uri="{BB962C8B-B14F-4D97-AF65-F5344CB8AC3E}">
        <p14:creationId xmlns:p14="http://schemas.microsoft.com/office/powerpoint/2010/main" val="2360569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0CAAB3-9DE6-4FEB-B092-7D4062B59954}" type="datetimeFigureOut">
              <a:rPr lang="en-US" smtClean="0"/>
              <a:t>3/14/2016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C83C51-65BD-44D3-9968-11AA6E1EEE6D}" type="slidenum">
              <a:rPr lang="en-US" smtClean="0"/>
              <a:t>‹#›</a:t>
            </a:fld>
            <a:endParaRPr lang="en-US"/>
          </a:p>
        </p:txBody>
      </p:sp>
    </p:spTree>
    <p:extLst>
      <p:ext uri="{BB962C8B-B14F-4D97-AF65-F5344CB8AC3E}">
        <p14:creationId xmlns:p14="http://schemas.microsoft.com/office/powerpoint/2010/main" val="3376578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0CAAB3-9DE6-4FEB-B092-7D4062B59954}" type="datetimeFigureOut">
              <a:rPr lang="en-US" smtClean="0"/>
              <a:t>3/14/2016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C83C51-65BD-44D3-9968-11AA6E1EEE6D}" type="slidenum">
              <a:rPr lang="en-US" smtClean="0"/>
              <a:t>‹#›</a:t>
            </a:fld>
            <a:endParaRPr lang="en-US"/>
          </a:p>
        </p:txBody>
      </p:sp>
    </p:spTree>
    <p:extLst>
      <p:ext uri="{BB962C8B-B14F-4D97-AF65-F5344CB8AC3E}">
        <p14:creationId xmlns:p14="http://schemas.microsoft.com/office/powerpoint/2010/main" val="2145599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0CAAB3-9DE6-4FEB-B092-7D4062B59954}" type="datetimeFigureOut">
              <a:rPr lang="en-US" smtClean="0"/>
              <a:t>3/14/2016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C83C51-65BD-44D3-9968-11AA6E1EEE6D}" type="slidenum">
              <a:rPr lang="en-US" smtClean="0"/>
              <a:t>‹#›</a:t>
            </a:fld>
            <a:endParaRPr lang="en-US"/>
          </a:p>
        </p:txBody>
      </p:sp>
    </p:spTree>
    <p:extLst>
      <p:ext uri="{BB962C8B-B14F-4D97-AF65-F5344CB8AC3E}">
        <p14:creationId xmlns:p14="http://schemas.microsoft.com/office/powerpoint/2010/main" val="3817367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0CAAB3-9DE6-4FEB-B092-7D4062B59954}" type="datetimeFigureOut">
              <a:rPr lang="en-US" smtClean="0"/>
              <a:t>3/14/2016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C83C51-65BD-44D3-9968-11AA6E1EEE6D}" type="slidenum">
              <a:rPr lang="en-US" smtClean="0"/>
              <a:t>‹#›</a:t>
            </a:fld>
            <a:endParaRPr lang="en-US"/>
          </a:p>
        </p:txBody>
      </p:sp>
    </p:spTree>
    <p:extLst>
      <p:ext uri="{BB962C8B-B14F-4D97-AF65-F5344CB8AC3E}">
        <p14:creationId xmlns:p14="http://schemas.microsoft.com/office/powerpoint/2010/main" val="3322694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0CAAB3-9DE6-4FEB-B092-7D4062B59954}" type="datetimeFigureOut">
              <a:rPr lang="en-US" smtClean="0"/>
              <a:t>3/14/2016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C83C51-65BD-44D3-9968-11AA6E1EEE6D}" type="slidenum">
              <a:rPr lang="en-US" smtClean="0"/>
              <a:t>‹#›</a:t>
            </a:fld>
            <a:endParaRPr lang="en-US"/>
          </a:p>
        </p:txBody>
      </p:sp>
    </p:spTree>
    <p:extLst>
      <p:ext uri="{BB962C8B-B14F-4D97-AF65-F5344CB8AC3E}">
        <p14:creationId xmlns:p14="http://schemas.microsoft.com/office/powerpoint/2010/main" val="3047552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0CAAB3-9DE6-4FEB-B092-7D4062B59954}" type="datetimeFigureOut">
              <a:rPr lang="en-US" smtClean="0"/>
              <a:t>3/14/2016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C83C51-65BD-44D3-9968-11AA6E1EEE6D}" type="slidenum">
              <a:rPr lang="en-US" smtClean="0"/>
              <a:t>‹#›</a:t>
            </a:fld>
            <a:endParaRPr lang="en-US"/>
          </a:p>
        </p:txBody>
      </p:sp>
    </p:spTree>
    <p:extLst>
      <p:ext uri="{BB962C8B-B14F-4D97-AF65-F5344CB8AC3E}">
        <p14:creationId xmlns:p14="http://schemas.microsoft.com/office/powerpoint/2010/main" val="4283593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0CAAB3-9DE6-4FEB-B092-7D4062B59954}" type="datetimeFigureOut">
              <a:rPr lang="en-US" smtClean="0"/>
              <a:t>3/14/2016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C83C51-65BD-44D3-9968-11AA6E1EEE6D}" type="slidenum">
              <a:rPr lang="en-US" smtClean="0"/>
              <a:t>‹#›</a:t>
            </a:fld>
            <a:endParaRPr lang="en-US"/>
          </a:p>
        </p:txBody>
      </p:sp>
    </p:spTree>
    <p:extLst>
      <p:ext uri="{BB962C8B-B14F-4D97-AF65-F5344CB8AC3E}">
        <p14:creationId xmlns:p14="http://schemas.microsoft.com/office/powerpoint/2010/main" val="1820557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0CAAB3-9DE6-4FEB-B092-7D4062B59954}" type="datetimeFigureOut">
              <a:rPr lang="en-US" smtClean="0"/>
              <a:t>3/14/2016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C83C51-65BD-44D3-9968-11AA6E1EEE6D}" type="slidenum">
              <a:rPr lang="en-US" smtClean="0"/>
              <a:t>‹#›</a:t>
            </a:fld>
            <a:endParaRPr lang="en-US"/>
          </a:p>
        </p:txBody>
      </p:sp>
    </p:spTree>
    <p:extLst>
      <p:ext uri="{BB962C8B-B14F-4D97-AF65-F5344CB8AC3E}">
        <p14:creationId xmlns:p14="http://schemas.microsoft.com/office/powerpoint/2010/main" val="2808479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0CAAB3-9DE6-4FEB-B092-7D4062B59954}" type="datetimeFigureOut">
              <a:rPr lang="en-US" smtClean="0"/>
              <a:t>3/14/2016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C83C51-65BD-44D3-9968-11AA6E1EEE6D}" type="slidenum">
              <a:rPr lang="en-US" smtClean="0"/>
              <a:t>‹#›</a:t>
            </a:fld>
            <a:endParaRPr lang="en-US"/>
          </a:p>
        </p:txBody>
      </p:sp>
    </p:spTree>
    <p:extLst>
      <p:ext uri="{BB962C8B-B14F-4D97-AF65-F5344CB8AC3E}">
        <p14:creationId xmlns:p14="http://schemas.microsoft.com/office/powerpoint/2010/main" val="2218545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0CAAB3-9DE6-4FEB-B092-7D4062B59954}" type="datetimeFigureOut">
              <a:rPr lang="en-US" smtClean="0"/>
              <a:t>3/14/2016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C83C51-65BD-44D3-9968-11AA6E1EEE6D}" type="slidenum">
              <a:rPr lang="en-US" smtClean="0"/>
              <a:t>‹#›</a:t>
            </a:fld>
            <a:endParaRPr lang="en-US"/>
          </a:p>
        </p:txBody>
      </p:sp>
    </p:spTree>
    <p:extLst>
      <p:ext uri="{BB962C8B-B14F-4D97-AF65-F5344CB8AC3E}">
        <p14:creationId xmlns:p14="http://schemas.microsoft.com/office/powerpoint/2010/main" val="2784519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99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0CAAB3-9DE6-4FEB-B092-7D4062B59954}" type="datetimeFigureOut">
              <a:rPr lang="en-US" smtClean="0"/>
              <a:t>3/14/2016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C83C51-65BD-44D3-9968-11AA6E1EEE6D}" type="slidenum">
              <a:rPr lang="en-US" smtClean="0"/>
              <a:t>‹#›</a:t>
            </a:fld>
            <a:endParaRPr lang="en-US"/>
          </a:p>
        </p:txBody>
      </p:sp>
    </p:spTree>
    <p:extLst>
      <p:ext uri="{BB962C8B-B14F-4D97-AF65-F5344CB8AC3E}">
        <p14:creationId xmlns:p14="http://schemas.microsoft.com/office/powerpoint/2010/main" val="1419792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CIrBMt4eiR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Commoratio</a:t>
            </a:r>
            <a:endParaRPr lang="en-US" dirty="0"/>
          </a:p>
        </p:txBody>
      </p:sp>
      <p:sp>
        <p:nvSpPr>
          <p:cNvPr id="3" name="Subtitle 2"/>
          <p:cNvSpPr>
            <a:spLocks noGrp="1"/>
          </p:cNvSpPr>
          <p:nvPr>
            <p:ph type="subTitle" idx="1"/>
          </p:nvPr>
        </p:nvSpPr>
        <p:spPr/>
        <p:txBody>
          <a:bodyPr/>
          <a:lstStyle/>
          <a:p>
            <a:r>
              <a:rPr lang="en-US" dirty="0" smtClean="0">
                <a:solidFill>
                  <a:schemeClr val="tx1"/>
                </a:solidFill>
              </a:rPr>
              <a:t>…Say again?</a:t>
            </a:r>
            <a:endParaRPr lang="en-US" dirty="0">
              <a:solidFill>
                <a:schemeClr val="tx1"/>
              </a:solidFill>
            </a:endParaRPr>
          </a:p>
        </p:txBody>
      </p:sp>
    </p:spTree>
    <p:extLst>
      <p:ext uri="{BB962C8B-B14F-4D97-AF65-F5344CB8AC3E}">
        <p14:creationId xmlns:p14="http://schemas.microsoft.com/office/powerpoint/2010/main" val="1012442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and usage</a:t>
            </a:r>
            <a:endParaRPr lang="en-US" dirty="0"/>
          </a:p>
        </p:txBody>
      </p:sp>
      <p:sp>
        <p:nvSpPr>
          <p:cNvPr id="3" name="Content Placeholder 2"/>
          <p:cNvSpPr>
            <a:spLocks noGrp="1"/>
          </p:cNvSpPr>
          <p:nvPr>
            <p:ph idx="1"/>
          </p:nvPr>
        </p:nvSpPr>
        <p:spPr>
          <a:xfrm>
            <a:off x="457200" y="1600200"/>
            <a:ext cx="8229600" cy="4800599"/>
          </a:xfrm>
        </p:spPr>
        <p:txBody>
          <a:bodyPr/>
          <a:lstStyle/>
          <a:p>
            <a:r>
              <a:rPr lang="en-US" dirty="0" smtClean="0"/>
              <a:t>Definition: Purposely repeating an idea over and over using different words each time.</a:t>
            </a:r>
          </a:p>
          <a:p>
            <a:endParaRPr lang="en-US" dirty="0"/>
          </a:p>
          <a:p>
            <a:r>
              <a:rPr lang="en-US" dirty="0" smtClean="0"/>
              <a:t>Usage: Best used for emphasis or to give a sense of scale.  You will see this most often (probably) in </a:t>
            </a:r>
            <a:r>
              <a:rPr lang="en-US" i="1" dirty="0" smtClean="0"/>
              <a:t>comedy</a:t>
            </a:r>
            <a:r>
              <a:rPr lang="en-US" dirty="0" smtClean="0"/>
              <a:t> (or Shakespeare)</a:t>
            </a:r>
          </a:p>
        </p:txBody>
      </p:sp>
    </p:spTree>
    <p:extLst>
      <p:ext uri="{BB962C8B-B14F-4D97-AF65-F5344CB8AC3E}">
        <p14:creationId xmlns:p14="http://schemas.microsoft.com/office/powerpoint/2010/main" val="35735065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smtClean="0"/>
              <a:t>Monty Python</a:t>
            </a:r>
            <a:endParaRPr lang="en-US" dirty="0"/>
          </a:p>
        </p:txBody>
      </p:sp>
      <p:sp>
        <p:nvSpPr>
          <p:cNvPr id="3" name="Content Placeholder 2"/>
          <p:cNvSpPr>
            <a:spLocks noGrp="1"/>
          </p:cNvSpPr>
          <p:nvPr>
            <p:ph idx="1"/>
          </p:nvPr>
        </p:nvSpPr>
        <p:spPr>
          <a:xfrm>
            <a:off x="0" y="685801"/>
            <a:ext cx="9144000" cy="4953000"/>
          </a:xfrm>
        </p:spPr>
        <p:txBody>
          <a:bodyPr>
            <a:normAutofit/>
          </a:bodyPr>
          <a:lstStyle/>
          <a:p>
            <a:r>
              <a:rPr lang="en-US" dirty="0"/>
              <a:t>"It’s not </a:t>
            </a:r>
            <a:r>
              <a:rPr lang="en-US" dirty="0" err="1"/>
              <a:t>pinin</a:t>
            </a:r>
            <a:r>
              <a:rPr lang="en-US" dirty="0"/>
              <a:t>’. It’s passed on! This parrot is no more! It has ceased to be! It’s expired and gone to meet its maker! This is a late parrot! It’s a stiff! Bereft of life, it rests in peace! If you hadn’t nailed it to the perch, it would be pushing up the daisies! Its </a:t>
            </a:r>
            <a:r>
              <a:rPr lang="en-US" dirty="0" err="1"/>
              <a:t>metabolical</a:t>
            </a:r>
            <a:r>
              <a:rPr lang="en-US" dirty="0"/>
              <a:t> processes are of interest only to historians! It’s hopped the twig! It’s shuffled off this mortal coil! It’s run down the curtain and joined the choir invisible! This is an ex-parrot!"</a:t>
            </a:r>
          </a:p>
          <a:p>
            <a:endParaRPr lang="en-US" dirty="0"/>
          </a:p>
        </p:txBody>
      </p:sp>
      <p:sp>
        <p:nvSpPr>
          <p:cNvPr id="4" name="TextBox 3"/>
          <p:cNvSpPr txBox="1"/>
          <p:nvPr/>
        </p:nvSpPr>
        <p:spPr>
          <a:xfrm>
            <a:off x="0" y="5304093"/>
            <a:ext cx="7467600" cy="369332"/>
          </a:xfrm>
          <a:prstGeom prst="rect">
            <a:avLst/>
          </a:prstGeom>
          <a:noFill/>
        </p:spPr>
        <p:txBody>
          <a:bodyPr wrap="square" rtlCol="0">
            <a:spAutoFit/>
          </a:bodyPr>
          <a:lstStyle/>
          <a:p>
            <a:r>
              <a:rPr lang="en-US" dirty="0" smtClean="0">
                <a:hlinkClick r:id="rId2"/>
              </a:rPr>
              <a:t>https://www.youtube.com/watch?v=CIrBMt4eiRk     </a:t>
            </a:r>
            <a:r>
              <a:rPr lang="en-US" dirty="0" smtClean="0"/>
              <a:t>(Start at 1:50)</a:t>
            </a:r>
            <a:endParaRPr lang="en-US" dirty="0"/>
          </a:p>
        </p:txBody>
      </p:sp>
    </p:spTree>
    <p:extLst>
      <p:ext uri="{BB962C8B-B14F-4D97-AF65-F5344CB8AC3E}">
        <p14:creationId xmlns:p14="http://schemas.microsoft.com/office/powerpoint/2010/main" val="35125093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E. B. White</a:t>
            </a:r>
            <a:endParaRPr lang="en-US" dirty="0"/>
          </a:p>
        </p:txBody>
      </p:sp>
      <p:sp>
        <p:nvSpPr>
          <p:cNvPr id="3" name="Content Placeholder 2"/>
          <p:cNvSpPr>
            <a:spLocks noGrp="1"/>
          </p:cNvSpPr>
          <p:nvPr>
            <p:ph idx="1"/>
          </p:nvPr>
        </p:nvSpPr>
        <p:spPr>
          <a:xfrm>
            <a:off x="29570" y="762000"/>
            <a:ext cx="9144000" cy="2286000"/>
          </a:xfrm>
        </p:spPr>
        <p:txBody>
          <a:bodyPr>
            <a:normAutofit fontScale="70000" lnSpcReduction="20000"/>
          </a:bodyPr>
          <a:lstStyle/>
          <a:p>
            <a:r>
              <a:rPr lang="en-US" dirty="0"/>
              <a:t>“On many days, the </a:t>
            </a:r>
            <a:r>
              <a:rPr lang="en-US" b="1" dirty="0"/>
              <a:t>dampness</a:t>
            </a:r>
            <a:r>
              <a:rPr lang="en-US" dirty="0"/>
              <a:t> of the air pervades al life, all living. </a:t>
            </a:r>
            <a:r>
              <a:rPr lang="en-US" b="1" dirty="0"/>
              <a:t>Matches refuse to strike</a:t>
            </a:r>
            <a:r>
              <a:rPr lang="en-US" dirty="0"/>
              <a:t>. The towel, hung to dry, </a:t>
            </a:r>
            <a:r>
              <a:rPr lang="en-US" b="1" dirty="0"/>
              <a:t>grows wetter by the hour</a:t>
            </a:r>
            <a:r>
              <a:rPr lang="en-US" dirty="0"/>
              <a:t>. The newspaper, with its headlines about integration, </a:t>
            </a:r>
            <a:r>
              <a:rPr lang="en-US" b="1" dirty="0"/>
              <a:t>wilts in your hand</a:t>
            </a:r>
            <a:r>
              <a:rPr lang="en-US" dirty="0"/>
              <a:t> and </a:t>
            </a:r>
            <a:r>
              <a:rPr lang="en-US" b="1" dirty="0"/>
              <a:t>falls limply</a:t>
            </a:r>
            <a:r>
              <a:rPr lang="en-US" dirty="0"/>
              <a:t> into the coffee and the egg. </a:t>
            </a:r>
            <a:r>
              <a:rPr lang="en-US" b="1" dirty="0"/>
              <a:t>Envelopes seal themselves</a:t>
            </a:r>
            <a:r>
              <a:rPr lang="en-US" dirty="0"/>
              <a:t>. </a:t>
            </a:r>
            <a:r>
              <a:rPr lang="en-US" b="1" dirty="0"/>
              <a:t>Postage stamps mate with one another</a:t>
            </a:r>
            <a:r>
              <a:rPr lang="en-US" dirty="0"/>
              <a:t> as shamelessly as grasshoppers</a:t>
            </a:r>
            <a:r>
              <a:rPr lang="en-US" dirty="0" smtClean="0"/>
              <a:t>.”</a:t>
            </a:r>
          </a:p>
          <a:p>
            <a:endParaRPr lang="en-US" dirty="0" smtClean="0"/>
          </a:p>
          <a:p>
            <a:r>
              <a:rPr lang="en-US" dirty="0" smtClean="0"/>
              <a:t>From </a:t>
            </a:r>
            <a:r>
              <a:rPr lang="en-US" i="1" dirty="0" smtClean="0"/>
              <a:t>The Ring of Time</a:t>
            </a:r>
            <a:endParaRPr lang="en-US" dirty="0"/>
          </a:p>
        </p:txBody>
      </p:sp>
      <p:sp>
        <p:nvSpPr>
          <p:cNvPr id="4" name="Title 1"/>
          <p:cNvSpPr txBox="1">
            <a:spLocks/>
          </p:cNvSpPr>
          <p:nvPr/>
        </p:nvSpPr>
        <p:spPr>
          <a:xfrm>
            <a:off x="457200" y="2987674"/>
            <a:ext cx="8229600" cy="669925"/>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Douglas Adams</a:t>
            </a:r>
            <a:endParaRPr lang="en-US" dirty="0"/>
          </a:p>
        </p:txBody>
      </p:sp>
      <p:sp>
        <p:nvSpPr>
          <p:cNvPr id="5" name="Content Placeholder 2"/>
          <p:cNvSpPr txBox="1">
            <a:spLocks/>
          </p:cNvSpPr>
          <p:nvPr/>
        </p:nvSpPr>
        <p:spPr>
          <a:xfrm>
            <a:off x="0" y="3657599"/>
            <a:ext cx="9144000" cy="320040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"Space is big. You just won’t believe how vastly, hugely, mind-bogglingly big it is. I mean, you may think it’s a long way down the road to the chemist’s, but that’s just peanuts to space.</a:t>
            </a:r>
          </a:p>
          <a:p>
            <a:r>
              <a:rPr lang="en-US" dirty="0" smtClean="0"/>
              <a:t>(From The Hitchhiker’s Guide to the Galaxy 1952–2001)</a:t>
            </a:r>
          </a:p>
          <a:p>
            <a:endParaRPr lang="en-US" dirty="0"/>
          </a:p>
        </p:txBody>
      </p:sp>
    </p:spTree>
    <p:extLst>
      <p:ext uri="{BB962C8B-B14F-4D97-AF65-F5344CB8AC3E}">
        <p14:creationId xmlns:p14="http://schemas.microsoft.com/office/powerpoint/2010/main" val="11041884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t>Monty Python (Again)</a:t>
            </a:r>
            <a:endParaRPr lang="en-US" dirty="0"/>
          </a:p>
        </p:txBody>
      </p:sp>
      <p:sp>
        <p:nvSpPr>
          <p:cNvPr id="3" name="Content Placeholder 2"/>
          <p:cNvSpPr>
            <a:spLocks noGrp="1"/>
          </p:cNvSpPr>
          <p:nvPr>
            <p:ph idx="1"/>
          </p:nvPr>
        </p:nvSpPr>
        <p:spPr>
          <a:xfrm>
            <a:off x="0" y="914400"/>
            <a:ext cx="9144000" cy="5943600"/>
          </a:xfrm>
        </p:spPr>
        <p:txBody>
          <a:bodyPr>
            <a:normAutofit/>
          </a:bodyPr>
          <a:lstStyle/>
          <a:p>
            <a:pPr fontAlgn="base"/>
            <a:r>
              <a:rPr lang="en-US" dirty="0"/>
              <a:t>“Brave Sir Robin </a:t>
            </a:r>
            <a:r>
              <a:rPr lang="en-US" b="1" dirty="0"/>
              <a:t>ran </a:t>
            </a:r>
            <a:r>
              <a:rPr lang="en-US" b="1" dirty="0" smtClean="0"/>
              <a:t>away</a:t>
            </a:r>
            <a:r>
              <a:rPr lang="en-US" dirty="0" smtClean="0"/>
              <a:t>,</a:t>
            </a:r>
          </a:p>
          <a:p>
            <a:pPr marL="0" indent="0" fontAlgn="base">
              <a:buNone/>
            </a:pPr>
            <a:r>
              <a:rPr lang="en-US" dirty="0" smtClean="0"/>
              <a:t>      Bravely </a:t>
            </a:r>
            <a:r>
              <a:rPr lang="en-US" dirty="0"/>
              <a:t>ran away, away.</a:t>
            </a:r>
            <a:br>
              <a:rPr lang="en-US" dirty="0"/>
            </a:br>
            <a:r>
              <a:rPr lang="en-US" dirty="0" smtClean="0"/>
              <a:t>      When </a:t>
            </a:r>
            <a:r>
              <a:rPr lang="en-US" dirty="0"/>
              <a:t>danger reared its ugly head,</a:t>
            </a:r>
            <a:br>
              <a:rPr lang="en-US" dirty="0"/>
            </a:br>
            <a:r>
              <a:rPr lang="en-US" dirty="0" smtClean="0"/>
              <a:t>      He </a:t>
            </a:r>
            <a:r>
              <a:rPr lang="en-US" dirty="0"/>
              <a:t>bravely </a:t>
            </a:r>
            <a:r>
              <a:rPr lang="en-US" b="1" dirty="0"/>
              <a:t>turned his tail</a:t>
            </a:r>
            <a:r>
              <a:rPr lang="en-US" dirty="0"/>
              <a:t> and </a:t>
            </a:r>
            <a:r>
              <a:rPr lang="en-US" b="1" dirty="0"/>
              <a:t>fled</a:t>
            </a:r>
            <a:r>
              <a:rPr lang="en-US" dirty="0"/>
              <a:t>.</a:t>
            </a:r>
            <a:br>
              <a:rPr lang="en-US" dirty="0"/>
            </a:br>
            <a:r>
              <a:rPr lang="en-US" dirty="0" smtClean="0"/>
              <a:t>      Yes</a:t>
            </a:r>
            <a:r>
              <a:rPr lang="en-US" dirty="0"/>
              <a:t>, Brave Sir Robin </a:t>
            </a:r>
            <a:r>
              <a:rPr lang="en-US" b="1" dirty="0"/>
              <a:t>turned about</a:t>
            </a:r>
            <a:r>
              <a:rPr lang="en-US" dirty="0"/>
              <a:t>,</a:t>
            </a:r>
            <a:br>
              <a:rPr lang="en-US" dirty="0"/>
            </a:br>
            <a:r>
              <a:rPr lang="en-US" dirty="0" smtClean="0"/>
              <a:t>      Undoubtedly </a:t>
            </a:r>
            <a:r>
              <a:rPr lang="en-US" dirty="0"/>
              <a:t>he </a:t>
            </a:r>
            <a:r>
              <a:rPr lang="en-US" b="1" dirty="0"/>
              <a:t>chickened out</a:t>
            </a:r>
            <a:r>
              <a:rPr lang="en-US" dirty="0"/>
              <a:t>.</a:t>
            </a:r>
            <a:br>
              <a:rPr lang="en-US" dirty="0"/>
            </a:br>
            <a:r>
              <a:rPr lang="en-US" dirty="0" smtClean="0"/>
              <a:t>      Bravely</a:t>
            </a:r>
            <a:r>
              <a:rPr lang="en-US" dirty="0"/>
              <a:t> </a:t>
            </a:r>
            <a:r>
              <a:rPr lang="en-US" b="1" dirty="0"/>
              <a:t>taking to his feet</a:t>
            </a:r>
            <a:r>
              <a:rPr lang="en-US" dirty="0"/>
              <a:t>,</a:t>
            </a:r>
            <a:br>
              <a:rPr lang="en-US" dirty="0"/>
            </a:br>
            <a:r>
              <a:rPr lang="en-US" dirty="0" smtClean="0"/>
              <a:t>      He</a:t>
            </a:r>
            <a:r>
              <a:rPr lang="en-US" dirty="0"/>
              <a:t> </a:t>
            </a:r>
            <a:r>
              <a:rPr lang="en-US" b="1" dirty="0"/>
              <a:t>beat a very brave retreat</a:t>
            </a:r>
            <a:r>
              <a:rPr lang="en-US" dirty="0" smtClean="0"/>
              <a:t>.</a:t>
            </a:r>
          </a:p>
          <a:p>
            <a:pPr marL="0" indent="0" fontAlgn="base">
              <a:buNone/>
            </a:pPr>
            <a:r>
              <a:rPr lang="en-US" dirty="0" smtClean="0"/>
              <a:t>      Bravest </a:t>
            </a:r>
            <a:r>
              <a:rPr lang="en-US" dirty="0"/>
              <a:t>of the brave! Sir Robin</a:t>
            </a:r>
            <a:r>
              <a:rPr lang="en-US" dirty="0" smtClean="0"/>
              <a:t>!”</a:t>
            </a:r>
          </a:p>
          <a:p>
            <a:pPr fontAlgn="base"/>
            <a:r>
              <a:rPr lang="en-US" dirty="0" smtClean="0"/>
              <a:t>From </a:t>
            </a:r>
            <a:r>
              <a:rPr lang="en-US" i="1" dirty="0" smtClean="0"/>
              <a:t>Monty Python &amp; The Holy Grail</a:t>
            </a:r>
            <a:endParaRPr lang="en-US" dirty="0"/>
          </a:p>
          <a:p>
            <a:endParaRPr lang="en-US" dirty="0"/>
          </a:p>
        </p:txBody>
      </p:sp>
    </p:spTree>
    <p:extLst>
      <p:ext uri="{BB962C8B-B14F-4D97-AF65-F5344CB8AC3E}">
        <p14:creationId xmlns:p14="http://schemas.microsoft.com/office/powerpoint/2010/main" val="2464386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dirty="0" smtClean="0"/>
              <a:t>Roald Dahl</a:t>
            </a:r>
            <a:endParaRPr lang="en-US" dirty="0"/>
          </a:p>
        </p:txBody>
      </p:sp>
      <p:sp>
        <p:nvSpPr>
          <p:cNvPr id="3" name="Content Placeholder 2"/>
          <p:cNvSpPr>
            <a:spLocks noGrp="1"/>
          </p:cNvSpPr>
          <p:nvPr>
            <p:ph idx="1"/>
          </p:nvPr>
        </p:nvSpPr>
        <p:spPr>
          <a:xfrm>
            <a:off x="0" y="914400"/>
            <a:ext cx="9144000" cy="5943600"/>
          </a:xfrm>
        </p:spPr>
        <p:txBody>
          <a:bodyPr>
            <a:normAutofit fontScale="77500" lnSpcReduction="20000"/>
          </a:bodyPr>
          <a:lstStyle/>
          <a:p>
            <a:r>
              <a:rPr lang="en-US" dirty="0"/>
              <a:t>"'He’s gone off his rocker!' shouted one of the fathers, aghast, and the other parents joined in the chorus of frightened shouting.</a:t>
            </a:r>
            <a:br>
              <a:rPr lang="en-US" dirty="0"/>
            </a:br>
            <a:r>
              <a:rPr lang="en-US" dirty="0"/>
              <a:t>'He’s crazy!' they shouted.</a:t>
            </a:r>
            <a:br>
              <a:rPr lang="en-US" dirty="0"/>
            </a:br>
            <a:r>
              <a:rPr lang="en-US" dirty="0"/>
              <a:t>'He’s balmy!'</a:t>
            </a:r>
            <a:br>
              <a:rPr lang="en-US" dirty="0"/>
            </a:br>
            <a:r>
              <a:rPr lang="en-US" dirty="0"/>
              <a:t>'He’s nutty!'</a:t>
            </a:r>
            <a:br>
              <a:rPr lang="en-US" dirty="0"/>
            </a:br>
            <a:r>
              <a:rPr lang="en-US" dirty="0"/>
              <a:t>'He’s screwy!'</a:t>
            </a:r>
            <a:br>
              <a:rPr lang="en-US" dirty="0"/>
            </a:br>
            <a:r>
              <a:rPr lang="en-US" dirty="0"/>
              <a:t>'He’s batty!'</a:t>
            </a:r>
            <a:br>
              <a:rPr lang="en-US" dirty="0"/>
            </a:br>
            <a:r>
              <a:rPr lang="en-US" dirty="0"/>
              <a:t>'He’s dippy!'</a:t>
            </a:r>
            <a:br>
              <a:rPr lang="en-US" dirty="0"/>
            </a:br>
            <a:r>
              <a:rPr lang="en-US" dirty="0"/>
              <a:t>'He’s dotty!'</a:t>
            </a:r>
            <a:br>
              <a:rPr lang="en-US" dirty="0"/>
            </a:br>
            <a:r>
              <a:rPr lang="en-US" dirty="0"/>
              <a:t>'He’s daffy!'</a:t>
            </a:r>
            <a:br>
              <a:rPr lang="en-US" dirty="0"/>
            </a:br>
            <a:r>
              <a:rPr lang="en-US" dirty="0"/>
              <a:t>'He’s goofy!'</a:t>
            </a:r>
            <a:br>
              <a:rPr lang="en-US" dirty="0"/>
            </a:br>
            <a:r>
              <a:rPr lang="en-US" dirty="0"/>
              <a:t>'He’s beany!'</a:t>
            </a:r>
            <a:br>
              <a:rPr lang="en-US" dirty="0"/>
            </a:br>
            <a:r>
              <a:rPr lang="en-US" dirty="0"/>
              <a:t>'He’s buggy!'</a:t>
            </a:r>
            <a:br>
              <a:rPr lang="en-US" dirty="0"/>
            </a:br>
            <a:r>
              <a:rPr lang="en-US" dirty="0"/>
              <a:t>'He’s wacky!'</a:t>
            </a:r>
            <a:br>
              <a:rPr lang="en-US" dirty="0"/>
            </a:br>
            <a:r>
              <a:rPr lang="en-US" dirty="0"/>
              <a:t>'He’s loony!'</a:t>
            </a:r>
            <a:br>
              <a:rPr lang="en-US" dirty="0"/>
            </a:br>
            <a:r>
              <a:rPr lang="en-US" dirty="0"/>
              <a:t>'No, he is not!' said Grandpa Joe."</a:t>
            </a:r>
            <a:br>
              <a:rPr lang="en-US" dirty="0"/>
            </a:br>
            <a:r>
              <a:rPr lang="en-US" dirty="0"/>
              <a:t>(Roald Dahl, </a:t>
            </a:r>
            <a:r>
              <a:rPr lang="en-US" i="1" dirty="0"/>
              <a:t>Charlie and the Chocolate Factory</a:t>
            </a:r>
            <a:r>
              <a:rPr lang="en-US" dirty="0"/>
              <a:t>)</a:t>
            </a:r>
          </a:p>
          <a:p>
            <a:endParaRPr lang="en-US" dirty="0"/>
          </a:p>
        </p:txBody>
      </p:sp>
    </p:spTree>
    <p:extLst>
      <p:ext uri="{BB962C8B-B14F-4D97-AF65-F5344CB8AC3E}">
        <p14:creationId xmlns:p14="http://schemas.microsoft.com/office/powerpoint/2010/main" val="3300753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dirty="0" smtClean="0"/>
              <a:t>John </a:t>
            </a:r>
            <a:r>
              <a:rPr lang="en-US" dirty="0" err="1" smtClean="0"/>
              <a:t>Lanchester</a:t>
            </a:r>
            <a:endParaRPr lang="en-US" dirty="0"/>
          </a:p>
        </p:txBody>
      </p:sp>
      <p:sp>
        <p:nvSpPr>
          <p:cNvPr id="3" name="Content Placeholder 2"/>
          <p:cNvSpPr>
            <a:spLocks noGrp="1"/>
          </p:cNvSpPr>
          <p:nvPr>
            <p:ph idx="1"/>
          </p:nvPr>
        </p:nvSpPr>
        <p:spPr>
          <a:xfrm>
            <a:off x="0" y="685800"/>
            <a:ext cx="9144000" cy="2667000"/>
          </a:xfrm>
        </p:spPr>
        <p:txBody>
          <a:bodyPr>
            <a:normAutofit fontScale="85000" lnSpcReduction="20000"/>
          </a:bodyPr>
          <a:lstStyle/>
          <a:p>
            <a:r>
              <a:rPr lang="en-US" dirty="0"/>
              <a:t>"With bad grace, [</a:t>
            </a:r>
            <a:r>
              <a:rPr lang="en-US" dirty="0" err="1"/>
              <a:t>Shahid</a:t>
            </a:r>
            <a:r>
              <a:rPr lang="en-US" dirty="0"/>
              <a:t>] had eventually conceded that [Iqbal] had to go. And then, yesterday, most amazing thing of all--he had gone! Moved out! Vamoosed! Iqbal was out of there! Elvis had left the building! The fat lady had sung! Mandela had been freed! </a:t>
            </a:r>
            <a:r>
              <a:rPr lang="en-US" dirty="0" err="1"/>
              <a:t>Shahid</a:t>
            </a:r>
            <a:r>
              <a:rPr lang="en-US" dirty="0"/>
              <a:t> had has life back</a:t>
            </a:r>
            <a:r>
              <a:rPr lang="en-US" dirty="0" smtClean="0"/>
              <a:t>!“</a:t>
            </a:r>
          </a:p>
          <a:p>
            <a:endParaRPr lang="en-US" dirty="0"/>
          </a:p>
          <a:p>
            <a:r>
              <a:rPr lang="en-US" dirty="0" smtClean="0"/>
              <a:t>(</a:t>
            </a:r>
            <a:r>
              <a:rPr lang="en-US" i="1" dirty="0" smtClean="0"/>
              <a:t>Capital</a:t>
            </a:r>
            <a:r>
              <a:rPr lang="en-US" dirty="0"/>
              <a:t>. </a:t>
            </a:r>
            <a:r>
              <a:rPr lang="en-US" dirty="0" smtClean="0"/>
              <a:t>2012</a:t>
            </a:r>
            <a:r>
              <a:rPr lang="en-US" dirty="0"/>
              <a:t>)</a:t>
            </a:r>
          </a:p>
          <a:p>
            <a:endParaRPr lang="en-US" dirty="0"/>
          </a:p>
        </p:txBody>
      </p:sp>
      <p:sp>
        <p:nvSpPr>
          <p:cNvPr id="4" name="Title 1"/>
          <p:cNvSpPr txBox="1">
            <a:spLocks/>
          </p:cNvSpPr>
          <p:nvPr/>
        </p:nvSpPr>
        <p:spPr>
          <a:xfrm>
            <a:off x="457200" y="3063875"/>
            <a:ext cx="8229600" cy="746125"/>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M. </a:t>
            </a:r>
            <a:r>
              <a:rPr lang="en-US" dirty="0" err="1" smtClean="0"/>
              <a:t>Palise</a:t>
            </a:r>
            <a:endParaRPr lang="en-US" dirty="0"/>
          </a:p>
        </p:txBody>
      </p:sp>
      <p:sp>
        <p:nvSpPr>
          <p:cNvPr id="5" name="Content Placeholder 2"/>
          <p:cNvSpPr txBox="1">
            <a:spLocks/>
          </p:cNvSpPr>
          <p:nvPr/>
        </p:nvSpPr>
        <p:spPr>
          <a:xfrm>
            <a:off x="0" y="3810001"/>
            <a:ext cx="9144000" cy="304799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The baby was ugly.  Ugly </a:t>
            </a:r>
            <a:r>
              <a:rPr lang="en-US" dirty="0" err="1" smtClean="0"/>
              <a:t>ugly</a:t>
            </a:r>
            <a:r>
              <a:rPr lang="en-US" dirty="0" smtClean="0"/>
              <a:t>.  Coyote ugly.  Stop a clock ugly.  Scare the dog ugly.  Curdle milk ugly. Inspire a miscarriage ugly.  End a marriage ugly.  Stephanie adored him.</a:t>
            </a:r>
            <a:endParaRPr lang="en-US" dirty="0"/>
          </a:p>
        </p:txBody>
      </p:sp>
    </p:spTree>
    <p:extLst>
      <p:ext uri="{BB962C8B-B14F-4D97-AF65-F5344CB8AC3E}">
        <p14:creationId xmlns:p14="http://schemas.microsoft.com/office/powerpoint/2010/main" val="3486696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t>Practice</a:t>
            </a:r>
            <a:endParaRPr lang="en-US" dirty="0"/>
          </a:p>
        </p:txBody>
      </p:sp>
      <p:sp>
        <p:nvSpPr>
          <p:cNvPr id="3" name="Content Placeholder 2"/>
          <p:cNvSpPr>
            <a:spLocks noGrp="1"/>
          </p:cNvSpPr>
          <p:nvPr>
            <p:ph idx="1"/>
          </p:nvPr>
        </p:nvSpPr>
        <p:spPr/>
        <p:txBody>
          <a:bodyPr/>
          <a:lstStyle/>
          <a:p>
            <a:r>
              <a:rPr lang="en-US" dirty="0" smtClean="0"/>
              <a:t>Pick three topics (</a:t>
            </a:r>
            <a:r>
              <a:rPr lang="en-US" dirty="0" err="1" smtClean="0"/>
              <a:t>eg</a:t>
            </a:r>
            <a:r>
              <a:rPr lang="en-US" dirty="0" smtClean="0"/>
              <a:t> – size, distance, time, appearance, </a:t>
            </a:r>
            <a:r>
              <a:rPr lang="en-US" dirty="0" err="1" smtClean="0"/>
              <a:t>etc</a:t>
            </a:r>
            <a:r>
              <a:rPr lang="en-US" dirty="0" smtClean="0"/>
              <a:t>) and expound on them.  Explain them using </a:t>
            </a:r>
            <a:r>
              <a:rPr lang="en-US" dirty="0" err="1" smtClean="0"/>
              <a:t>commoratio</a:t>
            </a:r>
            <a:r>
              <a:rPr lang="en-US" dirty="0" smtClean="0"/>
              <a:t>. Use metaphor and simile to paint a picture for your audience. Extrapolate on various shades of meaning. Expose us to the different facets of the topic you have chosen. (See, like that.)</a:t>
            </a:r>
            <a:endParaRPr lang="en-US" dirty="0"/>
          </a:p>
        </p:txBody>
      </p:sp>
    </p:spTree>
    <p:extLst>
      <p:ext uri="{BB962C8B-B14F-4D97-AF65-F5344CB8AC3E}">
        <p14:creationId xmlns:p14="http://schemas.microsoft.com/office/powerpoint/2010/main" val="42299885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452</Words>
  <Application>Microsoft Office PowerPoint</Application>
  <PresentationFormat>On-screen Show (4:3)</PresentationFormat>
  <Paragraphs>31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Commoratio</vt:lpstr>
      <vt:lpstr>Definition and usage</vt:lpstr>
      <vt:lpstr>Monty Python</vt:lpstr>
      <vt:lpstr>E. B. White</vt:lpstr>
      <vt:lpstr>Monty Python (Again)</vt:lpstr>
      <vt:lpstr>Roald Dahl</vt:lpstr>
      <vt:lpstr>John Lanchester</vt:lpstr>
      <vt:lpstr>Practice</vt:lpstr>
    </vt:vector>
  </TitlesOfParts>
  <Company>Dearborn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Commoratio</dc:title>
  <dc:creator>Windows User</dc:creator>
  <cp:lastModifiedBy>Windows User</cp:lastModifiedBy>
  <cp:revision>14</cp:revision>
  <cp:lastPrinted>2016-03-14T13:26:08Z</cp:lastPrinted>
  <dcterms:created xsi:type="dcterms:W3CDTF">2016-03-14T12:43:25Z</dcterms:created>
  <dcterms:modified xsi:type="dcterms:W3CDTF">2016-03-14T13:31:54Z</dcterms:modified>
</cp:coreProperties>
</file>