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56" r:id="rId2"/>
    <p:sldId id="257" r:id="rId3"/>
    <p:sldId id="258" r:id="rId4"/>
    <p:sldId id="261" r:id="rId5"/>
    <p:sldId id="259" r:id="rId6"/>
    <p:sldId id="262" r:id="rId7"/>
    <p:sldId id="260" r:id="rId8"/>
    <p:sldId id="263" r:id="rId9"/>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1" d="100"/>
          <a:sy n="61" d="100"/>
        </p:scale>
        <p:origin x="-102" y="-3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49F976EE-EE7D-4D70-A7A2-654A88F3810A}" type="datetimeFigureOut">
              <a:rPr lang="en-US" smtClean="0"/>
              <a:t>4/14/2016</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50D03C60-039B-4255-8C1E-10B0744C0B0C}" type="slidenum">
              <a:rPr lang="en-US" smtClean="0"/>
              <a:t>‹#›</a:t>
            </a:fld>
            <a:endParaRPr lang="en-US"/>
          </a:p>
        </p:txBody>
      </p:sp>
    </p:spTree>
    <p:extLst>
      <p:ext uri="{BB962C8B-B14F-4D97-AF65-F5344CB8AC3E}">
        <p14:creationId xmlns:p14="http://schemas.microsoft.com/office/powerpoint/2010/main" val="327909255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CB8D22D-5FF6-4522-B40C-F740BBAB25C2}" type="datetimeFigureOut">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A4B3BC-EB4C-4AAD-9BC2-BA05503A7971}" type="slidenum">
              <a:rPr lang="en-US" smtClean="0"/>
              <a:t>‹#›</a:t>
            </a:fld>
            <a:endParaRPr lang="en-US"/>
          </a:p>
        </p:txBody>
      </p:sp>
    </p:spTree>
    <p:extLst>
      <p:ext uri="{BB962C8B-B14F-4D97-AF65-F5344CB8AC3E}">
        <p14:creationId xmlns:p14="http://schemas.microsoft.com/office/powerpoint/2010/main" val="4286974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B8D22D-5FF6-4522-B40C-F740BBAB25C2}" type="datetimeFigureOut">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A4B3BC-EB4C-4AAD-9BC2-BA05503A7971}" type="slidenum">
              <a:rPr lang="en-US" smtClean="0"/>
              <a:t>‹#›</a:t>
            </a:fld>
            <a:endParaRPr lang="en-US"/>
          </a:p>
        </p:txBody>
      </p:sp>
    </p:spTree>
    <p:extLst>
      <p:ext uri="{BB962C8B-B14F-4D97-AF65-F5344CB8AC3E}">
        <p14:creationId xmlns:p14="http://schemas.microsoft.com/office/powerpoint/2010/main" val="1216204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B8D22D-5FF6-4522-B40C-F740BBAB25C2}" type="datetimeFigureOut">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A4B3BC-EB4C-4AAD-9BC2-BA05503A7971}" type="slidenum">
              <a:rPr lang="en-US" smtClean="0"/>
              <a:t>‹#›</a:t>
            </a:fld>
            <a:endParaRPr lang="en-US"/>
          </a:p>
        </p:txBody>
      </p:sp>
    </p:spTree>
    <p:extLst>
      <p:ext uri="{BB962C8B-B14F-4D97-AF65-F5344CB8AC3E}">
        <p14:creationId xmlns:p14="http://schemas.microsoft.com/office/powerpoint/2010/main" val="957054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B8D22D-5FF6-4522-B40C-F740BBAB25C2}" type="datetimeFigureOut">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A4B3BC-EB4C-4AAD-9BC2-BA05503A7971}" type="slidenum">
              <a:rPr lang="en-US" smtClean="0"/>
              <a:t>‹#›</a:t>
            </a:fld>
            <a:endParaRPr lang="en-US"/>
          </a:p>
        </p:txBody>
      </p:sp>
    </p:spTree>
    <p:extLst>
      <p:ext uri="{BB962C8B-B14F-4D97-AF65-F5344CB8AC3E}">
        <p14:creationId xmlns:p14="http://schemas.microsoft.com/office/powerpoint/2010/main" val="2820356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CB8D22D-5FF6-4522-B40C-F740BBAB25C2}" type="datetimeFigureOut">
              <a:rPr lang="en-US" smtClean="0"/>
              <a:t>4/14/2016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A4B3BC-EB4C-4AAD-9BC2-BA05503A7971}" type="slidenum">
              <a:rPr lang="en-US" smtClean="0"/>
              <a:t>‹#›</a:t>
            </a:fld>
            <a:endParaRPr lang="en-US"/>
          </a:p>
        </p:txBody>
      </p:sp>
    </p:spTree>
    <p:extLst>
      <p:ext uri="{BB962C8B-B14F-4D97-AF65-F5344CB8AC3E}">
        <p14:creationId xmlns:p14="http://schemas.microsoft.com/office/powerpoint/2010/main" val="4173228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B8D22D-5FF6-4522-B40C-F740BBAB25C2}" type="datetimeFigureOut">
              <a:rPr lang="en-US" smtClean="0"/>
              <a:t>4/14/2016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A4B3BC-EB4C-4AAD-9BC2-BA05503A7971}" type="slidenum">
              <a:rPr lang="en-US" smtClean="0"/>
              <a:t>‹#›</a:t>
            </a:fld>
            <a:endParaRPr lang="en-US"/>
          </a:p>
        </p:txBody>
      </p:sp>
    </p:spTree>
    <p:extLst>
      <p:ext uri="{BB962C8B-B14F-4D97-AF65-F5344CB8AC3E}">
        <p14:creationId xmlns:p14="http://schemas.microsoft.com/office/powerpoint/2010/main" val="2803903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CB8D22D-5FF6-4522-B40C-F740BBAB25C2}" type="datetimeFigureOut">
              <a:rPr lang="en-US" smtClean="0"/>
              <a:t>4/14/2016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A4B3BC-EB4C-4AAD-9BC2-BA05503A7971}" type="slidenum">
              <a:rPr lang="en-US" smtClean="0"/>
              <a:t>‹#›</a:t>
            </a:fld>
            <a:endParaRPr lang="en-US"/>
          </a:p>
        </p:txBody>
      </p:sp>
    </p:spTree>
    <p:extLst>
      <p:ext uri="{BB962C8B-B14F-4D97-AF65-F5344CB8AC3E}">
        <p14:creationId xmlns:p14="http://schemas.microsoft.com/office/powerpoint/2010/main" val="1622609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CB8D22D-5FF6-4522-B40C-F740BBAB25C2}" type="datetimeFigureOut">
              <a:rPr lang="en-US" smtClean="0"/>
              <a:t>4/14/2016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A4B3BC-EB4C-4AAD-9BC2-BA05503A7971}" type="slidenum">
              <a:rPr lang="en-US" smtClean="0"/>
              <a:t>‹#›</a:t>
            </a:fld>
            <a:endParaRPr lang="en-US"/>
          </a:p>
        </p:txBody>
      </p:sp>
    </p:spTree>
    <p:extLst>
      <p:ext uri="{BB962C8B-B14F-4D97-AF65-F5344CB8AC3E}">
        <p14:creationId xmlns:p14="http://schemas.microsoft.com/office/powerpoint/2010/main" val="3985215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B8D22D-5FF6-4522-B40C-F740BBAB25C2}" type="datetimeFigureOut">
              <a:rPr lang="en-US" smtClean="0"/>
              <a:t>4/14/2016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A4B3BC-EB4C-4AAD-9BC2-BA05503A7971}" type="slidenum">
              <a:rPr lang="en-US" smtClean="0"/>
              <a:t>‹#›</a:t>
            </a:fld>
            <a:endParaRPr lang="en-US"/>
          </a:p>
        </p:txBody>
      </p:sp>
    </p:spTree>
    <p:extLst>
      <p:ext uri="{BB962C8B-B14F-4D97-AF65-F5344CB8AC3E}">
        <p14:creationId xmlns:p14="http://schemas.microsoft.com/office/powerpoint/2010/main" val="745332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CB8D22D-5FF6-4522-B40C-F740BBAB25C2}" type="datetimeFigureOut">
              <a:rPr lang="en-US" smtClean="0"/>
              <a:t>4/14/2016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A4B3BC-EB4C-4AAD-9BC2-BA05503A7971}" type="slidenum">
              <a:rPr lang="en-US" smtClean="0"/>
              <a:t>‹#›</a:t>
            </a:fld>
            <a:endParaRPr lang="en-US"/>
          </a:p>
        </p:txBody>
      </p:sp>
    </p:spTree>
    <p:extLst>
      <p:ext uri="{BB962C8B-B14F-4D97-AF65-F5344CB8AC3E}">
        <p14:creationId xmlns:p14="http://schemas.microsoft.com/office/powerpoint/2010/main" val="292983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CB8D22D-5FF6-4522-B40C-F740BBAB25C2}" type="datetimeFigureOut">
              <a:rPr lang="en-US" smtClean="0"/>
              <a:t>4/14/2016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A4B3BC-EB4C-4AAD-9BC2-BA05503A7971}" type="slidenum">
              <a:rPr lang="en-US" smtClean="0"/>
              <a:t>‹#›</a:t>
            </a:fld>
            <a:endParaRPr lang="en-US"/>
          </a:p>
        </p:txBody>
      </p:sp>
    </p:spTree>
    <p:extLst>
      <p:ext uri="{BB962C8B-B14F-4D97-AF65-F5344CB8AC3E}">
        <p14:creationId xmlns:p14="http://schemas.microsoft.com/office/powerpoint/2010/main" val="887120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99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B8D22D-5FF6-4522-B40C-F740BBAB25C2}" type="datetimeFigureOut">
              <a:rPr lang="en-US" smtClean="0"/>
              <a:t>4/14/2016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A4B3BC-EB4C-4AAD-9BC2-BA05503A7971}" type="slidenum">
              <a:rPr lang="en-US" smtClean="0"/>
              <a:t>‹#›</a:t>
            </a:fld>
            <a:endParaRPr lang="en-US"/>
          </a:p>
        </p:txBody>
      </p:sp>
    </p:spTree>
    <p:extLst>
      <p:ext uri="{BB962C8B-B14F-4D97-AF65-F5344CB8AC3E}">
        <p14:creationId xmlns:p14="http://schemas.microsoft.com/office/powerpoint/2010/main" val="2226692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KdHEB03vrSw"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Anadiplosis</a:t>
            </a:r>
          </a:p>
        </p:txBody>
      </p:sp>
      <p:sp>
        <p:nvSpPr>
          <p:cNvPr id="3" name="Subtitle 2"/>
          <p:cNvSpPr>
            <a:spLocks noGrp="1"/>
          </p:cNvSpPr>
          <p:nvPr>
            <p:ph type="subTitle" idx="1"/>
          </p:nvPr>
        </p:nvSpPr>
        <p:spPr/>
        <p:txBody>
          <a:bodyPr/>
          <a:lstStyle/>
          <a:p>
            <a:r>
              <a:rPr lang="en-US" dirty="0"/>
              <a:t>…or “…the shin bone’s connected to the knee bone…” </a:t>
            </a:r>
          </a:p>
        </p:txBody>
      </p:sp>
    </p:spTree>
    <p:extLst>
      <p:ext uri="{BB962C8B-B14F-4D97-AF65-F5344CB8AC3E}">
        <p14:creationId xmlns:p14="http://schemas.microsoft.com/office/powerpoint/2010/main" val="1993243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2"/>
            <a:ext cx="10515600" cy="760298"/>
          </a:xfrm>
        </p:spPr>
        <p:txBody>
          <a:bodyPr/>
          <a:lstStyle/>
          <a:p>
            <a:pPr algn="ctr"/>
            <a:r>
              <a:rPr lang="en-US" dirty="0"/>
              <a:t>Definition and Usage</a:t>
            </a:r>
          </a:p>
        </p:txBody>
      </p:sp>
      <p:sp>
        <p:nvSpPr>
          <p:cNvPr id="3" name="Content Placeholder 2"/>
          <p:cNvSpPr>
            <a:spLocks noGrp="1"/>
          </p:cNvSpPr>
          <p:nvPr>
            <p:ph idx="1"/>
          </p:nvPr>
        </p:nvSpPr>
        <p:spPr>
          <a:xfrm>
            <a:off x="0" y="759656"/>
            <a:ext cx="12192000" cy="6098344"/>
          </a:xfrm>
        </p:spPr>
        <p:txBody>
          <a:bodyPr/>
          <a:lstStyle/>
          <a:p>
            <a:r>
              <a:rPr lang="en-US" dirty="0"/>
              <a:t>Definition: Repetition of words, such that the word that ends a clause begins the next clause.  Frequently multiple uses of Anadiplosis are strung together to create effects.</a:t>
            </a:r>
          </a:p>
          <a:p>
            <a:r>
              <a:rPr lang="en-US" dirty="0"/>
              <a:t>Usage:</a:t>
            </a:r>
          </a:p>
          <a:p>
            <a:pPr lvl="1"/>
            <a:r>
              <a:rPr lang="en-US" dirty="0"/>
              <a:t>To add rhythm and cadence</a:t>
            </a:r>
          </a:p>
          <a:p>
            <a:pPr lvl="1"/>
            <a:r>
              <a:rPr lang="en-US" dirty="0"/>
              <a:t>To add momentum</a:t>
            </a:r>
          </a:p>
          <a:p>
            <a:pPr lvl="1"/>
            <a:r>
              <a:rPr lang="en-US" dirty="0"/>
              <a:t>To add emphasis and power</a:t>
            </a:r>
          </a:p>
          <a:p>
            <a:pPr lvl="1"/>
            <a:r>
              <a:rPr lang="en-US" dirty="0"/>
              <a:t>To show cause and effect</a:t>
            </a:r>
          </a:p>
        </p:txBody>
      </p:sp>
    </p:spTree>
    <p:extLst>
      <p:ext uri="{BB962C8B-B14F-4D97-AF65-F5344CB8AC3E}">
        <p14:creationId xmlns:p14="http://schemas.microsoft.com/office/powerpoint/2010/main" val="34017924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428"/>
            <a:ext cx="10515600" cy="774364"/>
          </a:xfrm>
        </p:spPr>
        <p:txBody>
          <a:bodyPr/>
          <a:lstStyle/>
          <a:p>
            <a:pPr algn="ctr"/>
            <a:r>
              <a:rPr lang="en-US" dirty="0"/>
              <a:t>Adding rhythm and cadence</a:t>
            </a:r>
          </a:p>
        </p:txBody>
      </p:sp>
      <p:sp>
        <p:nvSpPr>
          <p:cNvPr id="3" name="Content Placeholder 2"/>
          <p:cNvSpPr>
            <a:spLocks noGrp="1"/>
          </p:cNvSpPr>
          <p:nvPr>
            <p:ph idx="1"/>
          </p:nvPr>
        </p:nvSpPr>
        <p:spPr>
          <a:xfrm>
            <a:off x="0" y="787792"/>
            <a:ext cx="5936566" cy="6070208"/>
          </a:xfrm>
        </p:spPr>
        <p:txBody>
          <a:bodyPr>
            <a:normAutofit/>
          </a:bodyPr>
          <a:lstStyle/>
          <a:p>
            <a:r>
              <a:rPr lang="en-US" sz="2400" dirty="0"/>
              <a:t>Toe bone connected to the foot bone</a:t>
            </a:r>
          </a:p>
          <a:p>
            <a:r>
              <a:rPr lang="en-US" sz="2400" dirty="0"/>
              <a:t>Foot bone connected to the heel bone</a:t>
            </a:r>
          </a:p>
          <a:p>
            <a:r>
              <a:rPr lang="en-US" sz="2400" dirty="0"/>
              <a:t>Heel bone connected to the ankle bone</a:t>
            </a:r>
          </a:p>
          <a:p>
            <a:r>
              <a:rPr lang="en-US" sz="2400" dirty="0"/>
              <a:t>Ankle bone connected to the shin bone</a:t>
            </a:r>
          </a:p>
          <a:p>
            <a:r>
              <a:rPr lang="en-US" sz="2400" dirty="0"/>
              <a:t>Shin bone connected to the knee bone</a:t>
            </a:r>
          </a:p>
          <a:p>
            <a:r>
              <a:rPr lang="en-US" sz="2400" dirty="0"/>
              <a:t>Knee bone connected to the thigh bone</a:t>
            </a:r>
          </a:p>
          <a:p>
            <a:r>
              <a:rPr lang="en-US" sz="2400" dirty="0"/>
              <a:t>Thigh bone connected to the hip bone</a:t>
            </a:r>
          </a:p>
          <a:p>
            <a:r>
              <a:rPr lang="en-US" sz="2400" dirty="0"/>
              <a:t>Hip bone connected to the back bone</a:t>
            </a:r>
          </a:p>
          <a:p>
            <a:r>
              <a:rPr lang="en-US" sz="2400" dirty="0"/>
              <a:t>Back bone connected to the shoulder bone</a:t>
            </a:r>
          </a:p>
          <a:p>
            <a:r>
              <a:rPr lang="en-US" sz="2400" dirty="0"/>
              <a:t>Shoulder bone connected to the neck bone</a:t>
            </a:r>
          </a:p>
          <a:p>
            <a:r>
              <a:rPr lang="en-US" sz="2400" dirty="0"/>
              <a:t>Neck bone connected to the head bone</a:t>
            </a:r>
          </a:p>
          <a:p>
            <a:r>
              <a:rPr lang="en-US" sz="2400" dirty="0"/>
              <a:t>Now hear the word of the Lord.</a:t>
            </a:r>
          </a:p>
        </p:txBody>
      </p:sp>
      <p:sp>
        <p:nvSpPr>
          <p:cNvPr id="6" name="Content Placeholder 2"/>
          <p:cNvSpPr txBox="1">
            <a:spLocks/>
          </p:cNvSpPr>
          <p:nvPr/>
        </p:nvSpPr>
        <p:spPr>
          <a:xfrm>
            <a:off x="5863884" y="785446"/>
            <a:ext cx="6328115" cy="607020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The farmer takes a wife…</a:t>
            </a:r>
          </a:p>
          <a:p>
            <a:r>
              <a:rPr lang="en-US" dirty="0"/>
              <a:t>The wife takes the child…</a:t>
            </a:r>
          </a:p>
          <a:p>
            <a:r>
              <a:rPr lang="en-US" dirty="0"/>
              <a:t>The child takes the nurse…</a:t>
            </a:r>
          </a:p>
          <a:p>
            <a:r>
              <a:rPr lang="en-US" dirty="0"/>
              <a:t>The nurse takes the cow…</a:t>
            </a:r>
          </a:p>
          <a:p>
            <a:r>
              <a:rPr lang="en-US" dirty="0"/>
              <a:t>The cow takes the dog…</a:t>
            </a:r>
          </a:p>
          <a:p>
            <a:r>
              <a:rPr lang="en-US" dirty="0"/>
              <a:t>The dog takes the cat…</a:t>
            </a:r>
          </a:p>
          <a:p>
            <a:r>
              <a:rPr lang="en-US" dirty="0"/>
              <a:t>The cat takes the rat…</a:t>
            </a:r>
          </a:p>
          <a:p>
            <a:r>
              <a:rPr lang="en-US" dirty="0"/>
              <a:t>The Rat takes the cheese…</a:t>
            </a:r>
          </a:p>
          <a:p>
            <a:r>
              <a:rPr lang="en-US" dirty="0"/>
              <a:t>The cheese stands alone.</a:t>
            </a:r>
            <a:endParaRPr lang="en-US" sz="2400" dirty="0"/>
          </a:p>
        </p:txBody>
      </p:sp>
    </p:spTree>
    <p:extLst>
      <p:ext uri="{BB962C8B-B14F-4D97-AF65-F5344CB8AC3E}">
        <p14:creationId xmlns:p14="http://schemas.microsoft.com/office/powerpoint/2010/main" val="32370796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9"/>
            <a:ext cx="10515600" cy="718092"/>
          </a:xfrm>
        </p:spPr>
        <p:txBody>
          <a:bodyPr/>
          <a:lstStyle/>
          <a:p>
            <a:pPr algn="ctr"/>
            <a:r>
              <a:rPr lang="en-US" dirty="0"/>
              <a:t>Adding momentum</a:t>
            </a:r>
          </a:p>
        </p:txBody>
      </p:sp>
      <p:sp>
        <p:nvSpPr>
          <p:cNvPr id="3" name="Content Placeholder 2"/>
          <p:cNvSpPr>
            <a:spLocks noGrp="1"/>
          </p:cNvSpPr>
          <p:nvPr>
            <p:ph idx="1"/>
          </p:nvPr>
        </p:nvSpPr>
        <p:spPr>
          <a:xfrm>
            <a:off x="0" y="717452"/>
            <a:ext cx="12192000" cy="6140547"/>
          </a:xfrm>
        </p:spPr>
        <p:txBody>
          <a:bodyPr>
            <a:normAutofit/>
          </a:bodyPr>
          <a:lstStyle/>
          <a:p>
            <a:r>
              <a:rPr lang="en-US" sz="3600" dirty="0"/>
              <a:t>When your cable’s on the fritz, you get frustrated. When you get frustrated, your daughter imitates. When your daughter imitates, she gets thrown out of school. When she gets thrown out of school, she meets undesirables. When she meets undesirables, she ties the knot with undesirables. And when she ties the knot with undesirables, you get a grandson with a dog collar. Don’t have a grandson with a dog collar. Get rid of cable and upgrade to DirecTV.</a:t>
            </a:r>
          </a:p>
          <a:p>
            <a:endParaRPr lang="en-US" sz="3600" dirty="0"/>
          </a:p>
          <a:p>
            <a:r>
              <a:rPr lang="en-US" sz="3600" dirty="0">
                <a:hlinkClick r:id="rId2"/>
              </a:rPr>
              <a:t>https://www.youtube.com/watch?v=KdHEB03vrSw</a:t>
            </a:r>
            <a:endParaRPr lang="en-US" sz="3600" dirty="0"/>
          </a:p>
          <a:p>
            <a:endParaRPr lang="en-US" sz="3600" dirty="0"/>
          </a:p>
        </p:txBody>
      </p:sp>
    </p:spTree>
    <p:extLst>
      <p:ext uri="{BB962C8B-B14F-4D97-AF65-F5344CB8AC3E}">
        <p14:creationId xmlns:p14="http://schemas.microsoft.com/office/powerpoint/2010/main" val="28553081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6"/>
            <a:ext cx="10515600" cy="760292"/>
          </a:xfrm>
        </p:spPr>
        <p:txBody>
          <a:bodyPr/>
          <a:lstStyle/>
          <a:p>
            <a:pPr algn="ctr"/>
            <a:r>
              <a:rPr lang="en-US" dirty="0"/>
              <a:t>Adding Emphasis and Power</a:t>
            </a:r>
          </a:p>
        </p:txBody>
      </p:sp>
      <p:sp>
        <p:nvSpPr>
          <p:cNvPr id="3" name="Content Placeholder 2"/>
          <p:cNvSpPr>
            <a:spLocks noGrp="1"/>
          </p:cNvSpPr>
          <p:nvPr>
            <p:ph idx="1"/>
          </p:nvPr>
        </p:nvSpPr>
        <p:spPr>
          <a:xfrm>
            <a:off x="0" y="759657"/>
            <a:ext cx="12192000" cy="2349304"/>
          </a:xfrm>
        </p:spPr>
        <p:txBody>
          <a:bodyPr>
            <a:normAutofit lnSpcReduction="10000"/>
          </a:bodyPr>
          <a:lstStyle/>
          <a:p>
            <a:r>
              <a:rPr lang="en-US" dirty="0"/>
              <a:t>The teachers are afraid of the administrators, </a:t>
            </a:r>
          </a:p>
          <a:p>
            <a:pPr marL="0" indent="0">
              <a:buNone/>
            </a:pPr>
            <a:r>
              <a:rPr lang="en-US" dirty="0"/>
              <a:t>	the administrators are afraid of the school board, </a:t>
            </a:r>
          </a:p>
          <a:p>
            <a:pPr marL="0" indent="0">
              <a:buNone/>
            </a:pPr>
            <a:r>
              <a:rPr lang="en-US" dirty="0"/>
              <a:t>	the school board is afraid of the parents, </a:t>
            </a:r>
          </a:p>
          <a:p>
            <a:pPr marL="0" indent="0">
              <a:buNone/>
            </a:pPr>
            <a:r>
              <a:rPr lang="en-US" dirty="0"/>
              <a:t>	the parents are afraid of the children, </a:t>
            </a:r>
          </a:p>
          <a:p>
            <a:pPr marL="0" indent="0">
              <a:buNone/>
            </a:pPr>
            <a:r>
              <a:rPr lang="en-US" dirty="0"/>
              <a:t>	and the children are afraid of nobody.</a:t>
            </a:r>
          </a:p>
        </p:txBody>
      </p:sp>
      <p:sp>
        <p:nvSpPr>
          <p:cNvPr id="4" name="Title 1"/>
          <p:cNvSpPr txBox="1">
            <a:spLocks/>
          </p:cNvSpPr>
          <p:nvPr/>
        </p:nvSpPr>
        <p:spPr>
          <a:xfrm>
            <a:off x="849920" y="3443604"/>
            <a:ext cx="10515600" cy="7602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The Bible</a:t>
            </a:r>
          </a:p>
        </p:txBody>
      </p:sp>
      <p:sp>
        <p:nvSpPr>
          <p:cNvPr id="5" name="Content Placeholder 2"/>
          <p:cNvSpPr txBox="1">
            <a:spLocks/>
          </p:cNvSpPr>
          <p:nvPr/>
        </p:nvSpPr>
        <p:spPr>
          <a:xfrm>
            <a:off x="11720" y="4203897"/>
            <a:ext cx="12192000" cy="23493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“Make every effort to support your faith with goodness, and goodness with knowledge, and knowledge with self-control, and self-control with endurance, and endurance with godliness, and godliness with mutual affection, and mutual affection with love.</a:t>
            </a:r>
          </a:p>
          <a:p>
            <a:r>
              <a:rPr lang="en-US" dirty="0"/>
              <a:t>2 Peter 1:5-7</a:t>
            </a:r>
          </a:p>
        </p:txBody>
      </p:sp>
    </p:spTree>
    <p:extLst>
      <p:ext uri="{BB962C8B-B14F-4D97-AF65-F5344CB8AC3E}">
        <p14:creationId xmlns:p14="http://schemas.microsoft.com/office/powerpoint/2010/main" val="16153099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4"/>
            <a:ext cx="10515600" cy="943169"/>
          </a:xfrm>
        </p:spPr>
        <p:txBody>
          <a:bodyPr>
            <a:normAutofit/>
          </a:bodyPr>
          <a:lstStyle/>
          <a:p>
            <a:pPr algn="ctr"/>
            <a:r>
              <a:rPr lang="en-US" dirty="0"/>
              <a:t>Adding emphasis and power</a:t>
            </a:r>
          </a:p>
        </p:txBody>
      </p:sp>
      <p:sp>
        <p:nvSpPr>
          <p:cNvPr id="3" name="Content Placeholder 2"/>
          <p:cNvSpPr>
            <a:spLocks noGrp="1"/>
          </p:cNvSpPr>
          <p:nvPr>
            <p:ph idx="1"/>
          </p:nvPr>
        </p:nvSpPr>
        <p:spPr>
          <a:xfrm>
            <a:off x="0" y="942534"/>
            <a:ext cx="12192000" cy="5915465"/>
          </a:xfrm>
        </p:spPr>
        <p:txBody>
          <a:bodyPr/>
          <a:lstStyle/>
          <a:p>
            <a:endParaRPr lang="en-US" dirty="0"/>
          </a:p>
          <a:p>
            <a:r>
              <a:rPr lang="en-US" dirty="0"/>
              <a:t>“The general who became a slave, the slave who became a gladiator, the gladiator who defied an Emperor.”</a:t>
            </a:r>
          </a:p>
          <a:p>
            <a:pPr lvl="1"/>
            <a:r>
              <a:rPr lang="en-US" dirty="0"/>
              <a:t>--Gladiator</a:t>
            </a:r>
          </a:p>
          <a:p>
            <a:r>
              <a:rPr lang="en-US" dirty="0"/>
              <a:t>"If you can't fly, run; if you can't run, walk; if you can't walk, crawl; but by all means keep moving.“</a:t>
            </a:r>
          </a:p>
          <a:p>
            <a:pPr lvl="1"/>
            <a:r>
              <a:rPr lang="en-US" dirty="0"/>
              <a:t>--The Reverend Doctor Martin Luther King Junior</a:t>
            </a:r>
          </a:p>
          <a:p>
            <a:r>
              <a:rPr lang="en-US" dirty="0"/>
              <a:t>"Aboard my ship, excellent performance is standard. Standard performance is sub-standard. Sub-standard performance is not permitted to exist.“</a:t>
            </a:r>
          </a:p>
          <a:p>
            <a:pPr lvl="1"/>
            <a:r>
              <a:rPr lang="en-US" dirty="0"/>
              <a:t>--</a:t>
            </a:r>
            <a:r>
              <a:rPr lang="en-US" dirty="0" err="1"/>
              <a:t>Queeg</a:t>
            </a:r>
            <a:r>
              <a:rPr lang="en-US" dirty="0"/>
              <a:t>, in </a:t>
            </a:r>
            <a:r>
              <a:rPr lang="en-US" u="sng" dirty="0"/>
              <a:t>The Caine Mutiny</a:t>
            </a:r>
            <a:endParaRPr lang="en-US" dirty="0"/>
          </a:p>
          <a:p>
            <a:r>
              <a:rPr lang="en-US" dirty="0"/>
              <a:t>“To be early is to be on-time. To be on-time is to be late. To be late is [to be wrong].”</a:t>
            </a:r>
          </a:p>
          <a:p>
            <a:pPr lvl="1"/>
            <a:r>
              <a:rPr lang="en-US" dirty="0"/>
              <a:t>--Various sources</a:t>
            </a:r>
          </a:p>
        </p:txBody>
      </p:sp>
    </p:spTree>
    <p:extLst>
      <p:ext uri="{BB962C8B-B14F-4D97-AF65-F5344CB8AC3E}">
        <p14:creationId xmlns:p14="http://schemas.microsoft.com/office/powerpoint/2010/main" val="30604069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6"/>
            <a:ext cx="10515600" cy="971307"/>
          </a:xfrm>
        </p:spPr>
        <p:txBody>
          <a:bodyPr>
            <a:normAutofit/>
          </a:bodyPr>
          <a:lstStyle/>
          <a:p>
            <a:pPr algn="ctr"/>
            <a:r>
              <a:rPr lang="en-US" dirty="0"/>
              <a:t>Showing Cause and Effect</a:t>
            </a:r>
          </a:p>
        </p:txBody>
      </p:sp>
      <p:sp>
        <p:nvSpPr>
          <p:cNvPr id="3" name="Content Placeholder 2"/>
          <p:cNvSpPr>
            <a:spLocks noGrp="1"/>
          </p:cNvSpPr>
          <p:nvPr>
            <p:ph idx="1"/>
          </p:nvPr>
        </p:nvSpPr>
        <p:spPr>
          <a:xfrm>
            <a:off x="0" y="970670"/>
            <a:ext cx="12192000" cy="5887329"/>
          </a:xfrm>
        </p:spPr>
        <p:txBody>
          <a:bodyPr/>
          <a:lstStyle/>
          <a:p>
            <a:r>
              <a:rPr lang="en-US" dirty="0"/>
              <a:t>“Fear leads to anger. Anger leads to hate. Hate leads to suffering.”</a:t>
            </a:r>
          </a:p>
          <a:p>
            <a:pPr lvl="1"/>
            <a:r>
              <a:rPr lang="en-US" dirty="0"/>
              <a:t>--Yoda</a:t>
            </a:r>
          </a:p>
          <a:p>
            <a:pPr lvl="1"/>
            <a:endParaRPr lang="en-US" dirty="0"/>
          </a:p>
          <a:p>
            <a:r>
              <a:rPr lang="en-US" dirty="0"/>
              <a:t>“For the want of a nail the shoe was lost,</a:t>
            </a:r>
            <a:br>
              <a:rPr lang="en-US" dirty="0"/>
            </a:br>
            <a:r>
              <a:rPr lang="en-US" dirty="0"/>
              <a:t>For the want of a shoe the horse was lost,</a:t>
            </a:r>
            <a:br>
              <a:rPr lang="en-US" dirty="0"/>
            </a:br>
            <a:r>
              <a:rPr lang="en-US" dirty="0"/>
              <a:t>For the want of a horse the rider was lost,</a:t>
            </a:r>
            <a:br>
              <a:rPr lang="en-US" dirty="0"/>
            </a:br>
            <a:r>
              <a:rPr lang="en-US" dirty="0"/>
              <a:t>For the want of a rider the battle was lost,</a:t>
            </a:r>
            <a:br>
              <a:rPr lang="en-US" dirty="0"/>
            </a:br>
            <a:r>
              <a:rPr lang="en-US" dirty="0"/>
              <a:t>For the want of a battle the kingdom was lost,</a:t>
            </a:r>
            <a:br>
              <a:rPr lang="en-US" dirty="0"/>
            </a:br>
            <a:r>
              <a:rPr lang="en-US" dirty="0"/>
              <a:t>And all for the want of a horseshoe-nail.”</a:t>
            </a:r>
          </a:p>
          <a:p>
            <a:pPr lvl="1"/>
            <a:r>
              <a:rPr lang="en-US" dirty="0"/>
              <a:t>--Benjamin Franklin </a:t>
            </a:r>
          </a:p>
          <a:p>
            <a:endParaRPr lang="en-US" dirty="0"/>
          </a:p>
        </p:txBody>
      </p:sp>
    </p:spTree>
    <p:extLst>
      <p:ext uri="{BB962C8B-B14F-4D97-AF65-F5344CB8AC3E}">
        <p14:creationId xmlns:p14="http://schemas.microsoft.com/office/powerpoint/2010/main" val="28539037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5"/>
            <a:ext cx="10515600" cy="816562"/>
          </a:xfrm>
        </p:spPr>
        <p:txBody>
          <a:bodyPr/>
          <a:lstStyle/>
          <a:p>
            <a:pPr algn="ctr"/>
            <a:r>
              <a:rPr lang="en-US" dirty="0"/>
              <a:t>Practice </a:t>
            </a:r>
            <a:r>
              <a:rPr lang="en-US" dirty="0" err="1"/>
              <a:t>practice</a:t>
            </a:r>
            <a:r>
              <a:rPr lang="en-US" dirty="0"/>
              <a:t> </a:t>
            </a:r>
            <a:r>
              <a:rPr lang="en-US" dirty="0" err="1"/>
              <a:t>practice</a:t>
            </a:r>
            <a:endParaRPr lang="en-US" dirty="0"/>
          </a:p>
        </p:txBody>
      </p:sp>
      <p:sp>
        <p:nvSpPr>
          <p:cNvPr id="3" name="Content Placeholder 2"/>
          <p:cNvSpPr>
            <a:spLocks noGrp="1"/>
          </p:cNvSpPr>
          <p:nvPr>
            <p:ph idx="1"/>
          </p:nvPr>
        </p:nvSpPr>
        <p:spPr>
          <a:xfrm>
            <a:off x="0" y="815926"/>
            <a:ext cx="12192000" cy="6042073"/>
          </a:xfrm>
        </p:spPr>
        <p:txBody>
          <a:bodyPr/>
          <a:lstStyle/>
          <a:p>
            <a:r>
              <a:rPr lang="en-US" dirty="0"/>
              <a:t>This is your assignment, an assignment you should do for homework, homework you should do to learn, learning you will need for your future, a future filled with success, success you will owe all to me. </a:t>
            </a:r>
            <a:r>
              <a:rPr lang="en-US" dirty="0">
                <a:sym typeface="Wingdings" panose="05000000000000000000" pitchFamily="2" charset="2"/>
              </a:rPr>
              <a:t></a:t>
            </a:r>
          </a:p>
          <a:p>
            <a:r>
              <a:rPr lang="en-US" dirty="0">
                <a:sym typeface="Wingdings" panose="05000000000000000000" pitchFamily="2" charset="2"/>
              </a:rPr>
              <a:t>Make three original uses of anadiplosis.  Make at least one of them (but not all of them) a usage which shows cause and effect. </a:t>
            </a:r>
            <a:endParaRPr lang="en-US" dirty="0"/>
          </a:p>
        </p:txBody>
      </p:sp>
    </p:spTree>
    <p:extLst>
      <p:ext uri="{BB962C8B-B14F-4D97-AF65-F5344CB8AC3E}">
        <p14:creationId xmlns:p14="http://schemas.microsoft.com/office/powerpoint/2010/main" val="30441307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TotalTime>
  <Words>598</Words>
  <Application>Microsoft Office PowerPoint</Application>
  <PresentationFormat>Custom</PresentationFormat>
  <Paragraphs>63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Anadiplosis</vt:lpstr>
      <vt:lpstr>Definition and Usage</vt:lpstr>
      <vt:lpstr>Adding rhythm and cadence</vt:lpstr>
      <vt:lpstr>Adding momentum</vt:lpstr>
      <vt:lpstr>Adding Emphasis and Power</vt:lpstr>
      <vt:lpstr>Adding emphasis and power</vt:lpstr>
      <vt:lpstr>Showing Cause and Effect</vt:lpstr>
      <vt:lpstr>Practice practice practice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Anadiplosis</dc:title>
  <dc:creator>Mark Palise</dc:creator>
  <cp:lastModifiedBy>Windows User</cp:lastModifiedBy>
  <cp:revision>14</cp:revision>
  <cp:lastPrinted>2016-04-14T11:00:39Z</cp:lastPrinted>
  <dcterms:created xsi:type="dcterms:W3CDTF">2016-04-14T01:53:31Z</dcterms:created>
  <dcterms:modified xsi:type="dcterms:W3CDTF">2016-04-14T18:34:08Z</dcterms:modified>
</cp:coreProperties>
</file>