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E81E6-1671-41C6-BCA8-2F5827FDF102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A91A1-AC33-42D8-BF02-5A576DCEC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4CAA-B46A-446B-BCD6-572871A9567F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F118-265A-4A20-89FE-C76CA612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A4E2D-830D-44F9-AF19-F8CB9E380110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36460-D88E-4EC9-9F9C-2C7AA0FBC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0DCE9-60A5-413E-A062-4E893C65ACE5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ED36B-40F1-4615-9925-F645EAC36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2683-D359-4D1B-B1C2-F6A95F096557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F7D38-D5CF-400D-B961-A2956F70C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D2040-4DB0-400C-BF06-21E32F0D30EC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203E-FC76-4EB2-B2F5-DF8C050F1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0C75-832B-4E24-A093-9453E6B364BB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CD88-629F-4C31-A710-B515DB148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EEA4B-57CD-4014-9100-7D26845E0A6C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BB42-5FA3-4D1E-8C38-CD5D1760E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4CFA-499F-4E20-9357-0F44B0771AB8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7B2DA-D3DF-4B89-A3AF-9CB9E70A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40B5-8266-4EE1-8854-9B91A411C173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17E1-F597-4CF7-8D7B-BFAF291F5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5F47-9A1D-4462-88FA-72A9004D9386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8E90-923D-498C-8E2C-CB68FB0A2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0108-FC1E-44CD-9132-78426F8FEAE0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81F3-18E7-490F-A082-012DDD35A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EBFC0D-7A0E-41C8-ADF3-0C99A5558292}" type="datetimeFigureOut">
              <a:rPr lang="en-US"/>
              <a:pPr>
                <a:defRPr/>
              </a:pPr>
              <a:t>1/15/2016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9F71F0-9B45-4157-8AF7-61F5A83F8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55" r:id="rId4"/>
    <p:sldLayoutId id="2147483760" r:id="rId5"/>
    <p:sldLayoutId id="2147483754" r:id="rId6"/>
    <p:sldLayoutId id="2147483761" r:id="rId7"/>
    <p:sldLayoutId id="2147483762" r:id="rId8"/>
    <p:sldLayoutId id="2147483763" r:id="rId9"/>
    <p:sldLayoutId id="2147483753" r:id="rId10"/>
    <p:sldLayoutId id="2147483764" r:id="rId11"/>
    <p:sldLayoutId id="214748375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Yeast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13315" name="Picture 2" descr="http://www.food-info.net/images/yeas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620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05400"/>
            <a:ext cx="8610600" cy="882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4340" name="Content Placeholder 4"/>
          <p:cNvSpPr>
            <a:spLocks noGrp="1"/>
          </p:cNvSpPr>
          <p:nvPr>
            <p:ph sz="quarter" idx="2"/>
          </p:nvPr>
        </p:nvSpPr>
        <p:spPr>
          <a:xfrm>
            <a:off x="31750" y="762000"/>
            <a:ext cx="4343400" cy="4114800"/>
          </a:xfrm>
        </p:spPr>
        <p:txBody>
          <a:bodyPr/>
          <a:lstStyle/>
          <a:p>
            <a:r>
              <a:rPr lang="en-US" sz="2800" b="1" smtClean="0"/>
              <a:t>All living cells, including the cells in your body and the cells in yeast, need energy for cellular processes.   ATP is a special molecule which provides energy in a form that cells can use for cellular processes.  </a:t>
            </a:r>
          </a:p>
        </p:txBody>
      </p:sp>
      <p:pic>
        <p:nvPicPr>
          <p:cNvPr id="14341" name="Content Placeholder 6" descr="http://www.petprescription.co.uk/userfiles/images/cat%20exercising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295400"/>
            <a:ext cx="3276600" cy="3500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pic>
        <p:nvPicPr>
          <p:cNvPr id="15364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00200"/>
            <a:ext cx="4114800" cy="1981200"/>
          </a:xfrm>
        </p:spPr>
      </p:pic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609600"/>
            <a:ext cx="4287838" cy="5105400"/>
          </a:xfrm>
        </p:spPr>
        <p:txBody>
          <a:bodyPr/>
          <a:lstStyle/>
          <a:p>
            <a:r>
              <a:rPr lang="en-US" sz="3200" b="1" smtClean="0"/>
              <a:t>This lab focuses on how yeast perform cellular respiration in the absence of oxygen. </a:t>
            </a:r>
          </a:p>
          <a:p>
            <a:r>
              <a:rPr lang="en-US" sz="3200" b="1" smtClean="0"/>
              <a:t>When oxygen is not present, glycolysis is followed by anaerobic respiration, aka fermentation. 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609600"/>
            <a:ext cx="4291013" cy="53340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dirty="0"/>
              <a:t> </a:t>
            </a:r>
            <a:r>
              <a:rPr lang="en-US" sz="3500" b="1" dirty="0"/>
              <a:t>There are two types of fermentation, alcoholic and lactic acid.  </a:t>
            </a:r>
            <a:endParaRPr lang="en-US" sz="3500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500" b="1" dirty="0" smtClean="0"/>
              <a:t>The </a:t>
            </a:r>
            <a:r>
              <a:rPr lang="en-US" sz="3500" b="1" dirty="0"/>
              <a:t>names come from the fate of the pyruvic acid formed at the end of glycolysis. </a:t>
            </a:r>
            <a:endParaRPr lang="en-US" sz="3500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500" b="1" dirty="0" smtClean="0"/>
              <a:t> </a:t>
            </a:r>
            <a:r>
              <a:rPr lang="en-US" sz="3500" b="1" dirty="0"/>
              <a:t>Which type of fermentation occurs depends on the organism. 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3200" dirty="0"/>
          </a:p>
        </p:txBody>
      </p:sp>
      <p:pic>
        <p:nvPicPr>
          <p:cNvPr id="16389" name="Content Placeholder 6" descr="http://www.bookhills.com/images/Yeast-The-Practical-Guide-to-Beer-Fermentation-Brewing-Elements-Series-0937381969-L.jpg"/>
          <p:cNvPicPr>
            <a:picLocks noGr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533400"/>
            <a:ext cx="3810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8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/>
              <a:t>The disadvantage of fermentation is that it produces </a:t>
            </a:r>
            <a:r>
              <a:rPr lang="en-US" b="1" i="1" u="sng" dirty="0"/>
              <a:t>fewer ATP </a:t>
            </a:r>
            <a:r>
              <a:rPr lang="en-US" b="1" dirty="0"/>
              <a:t>molecules than aerobic respiration. </a:t>
            </a: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/>
              <a:t>The </a:t>
            </a:r>
            <a:r>
              <a:rPr lang="en-US" b="1" dirty="0"/>
              <a:t>advantage, however, is that glycolysis can continue, so at least some ATP is still being produced.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dirty="0"/>
          </a:p>
        </p:txBody>
      </p:sp>
      <p:pic>
        <p:nvPicPr>
          <p:cNvPr id="17411" name="Content Placeholder 4" descr="Fermentation process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676400"/>
            <a:ext cx="4495800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876800" cy="5257800"/>
          </a:xfrm>
        </p:spPr>
        <p:txBody>
          <a:bodyPr/>
          <a:lstStyle/>
          <a:p>
            <a:r>
              <a:rPr lang="en-US" sz="3200" b="1" smtClean="0"/>
              <a:t>In this lab you will be using yeast.  </a:t>
            </a:r>
          </a:p>
          <a:p>
            <a:r>
              <a:rPr lang="en-US" sz="3200" b="1" smtClean="0"/>
              <a:t>You can grow yeast in a filled flask with water that contains sucrose and is sealed with a balloon </a:t>
            </a:r>
          </a:p>
          <a:p>
            <a:r>
              <a:rPr lang="en-US" sz="3200" b="1" smtClean="0"/>
              <a:t>which creates an anaerobic environment</a:t>
            </a:r>
          </a:p>
          <a:p>
            <a:endParaRPr lang="en-US" sz="3200" smtClean="0"/>
          </a:p>
        </p:txBody>
      </p:sp>
      <p:pic>
        <p:nvPicPr>
          <p:cNvPr id="1843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1913" y="1143000"/>
            <a:ext cx="3660775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748"/>
            <a:ext cx="8686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+</a:t>
            </a:r>
            <a:r>
              <a:rPr lang="en-US" sz="4400" b="1" dirty="0" smtClean="0"/>
              <a:t>Make the Following Corrections to your Lab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b="1" dirty="0" smtClean="0"/>
              <a:t>To the top of your data table change the times to:</a:t>
            </a:r>
          </a:p>
          <a:p>
            <a:pPr lvl="1"/>
            <a:r>
              <a:rPr lang="en-US" sz="3200" b="1" dirty="0" smtClean="0"/>
              <a:t>15 </a:t>
            </a:r>
            <a:r>
              <a:rPr lang="en-US" sz="3200" b="1" dirty="0" err="1" smtClean="0"/>
              <a:t>mins</a:t>
            </a:r>
            <a:endParaRPr lang="en-US" sz="3200" b="1" dirty="0" smtClean="0"/>
          </a:p>
          <a:p>
            <a:pPr lvl="1"/>
            <a:r>
              <a:rPr lang="en-US" sz="3200" b="1" dirty="0" smtClean="0"/>
              <a:t>25mins</a:t>
            </a:r>
          </a:p>
          <a:p>
            <a:pPr lvl="1"/>
            <a:r>
              <a:rPr lang="en-US" sz="3200" b="1" dirty="0" smtClean="0"/>
              <a:t>35mins</a:t>
            </a:r>
          </a:p>
          <a:p>
            <a:pPr lvl="1"/>
            <a:r>
              <a:rPr lang="en-US" sz="3200" b="1" dirty="0" smtClean="0"/>
              <a:t>Also change the times in #7 in procedure</a:t>
            </a:r>
          </a:p>
          <a:p>
            <a:pPr marL="457200" lvl="1" indent="0">
              <a:buNone/>
            </a:pPr>
            <a:r>
              <a:rPr lang="en-US" sz="3200" b="1" dirty="0" smtClean="0"/>
              <a:t>While you are waiting prep your graph </a:t>
            </a:r>
          </a:p>
          <a:p>
            <a:pPr lvl="1"/>
            <a:endParaRPr lang="en-US" sz="3600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cap="none" smtClean="0"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1 – </a:t>
            </a:r>
            <a:r>
              <a:rPr lang="en-US" dirty="0" smtClean="0"/>
              <a:t>3.5g </a:t>
            </a:r>
            <a:r>
              <a:rPr lang="en-US" dirty="0" smtClean="0"/>
              <a:t>yeast – </a:t>
            </a:r>
            <a:r>
              <a:rPr lang="en-US" dirty="0" smtClean="0"/>
              <a:t>2.5g </a:t>
            </a:r>
            <a:r>
              <a:rPr lang="en-US" dirty="0" smtClean="0"/>
              <a:t>sugar </a:t>
            </a:r>
            <a:r>
              <a:rPr lang="en-US" dirty="0" smtClean="0"/>
              <a:t>–</a:t>
            </a:r>
            <a:r>
              <a:rPr lang="en-US" dirty="0" smtClean="0"/>
              <a:t>30</a:t>
            </a:r>
            <a:r>
              <a:rPr lang="en-US" dirty="0" smtClean="0"/>
              <a:t>ml </a:t>
            </a:r>
            <a:r>
              <a:rPr lang="en-US" dirty="0" smtClean="0"/>
              <a:t>H2O</a:t>
            </a:r>
          </a:p>
          <a:p>
            <a:r>
              <a:rPr lang="en-US" dirty="0" smtClean="0"/>
              <a:t>Group 2 – </a:t>
            </a:r>
            <a:r>
              <a:rPr lang="en-US" dirty="0" smtClean="0"/>
              <a:t>3.5g </a:t>
            </a:r>
            <a:r>
              <a:rPr lang="en-US" dirty="0" smtClean="0"/>
              <a:t>yeast – </a:t>
            </a:r>
            <a:r>
              <a:rPr lang="en-US" dirty="0"/>
              <a:t>3</a:t>
            </a:r>
            <a:r>
              <a:rPr lang="en-US" dirty="0" smtClean="0"/>
              <a:t>g </a:t>
            </a:r>
            <a:r>
              <a:rPr lang="en-US" dirty="0" smtClean="0"/>
              <a:t>sugar –   </a:t>
            </a:r>
            <a:r>
              <a:rPr lang="en-US" dirty="0" smtClean="0"/>
              <a:t>30</a:t>
            </a:r>
            <a:r>
              <a:rPr lang="en-US" dirty="0" smtClean="0"/>
              <a:t>ml </a:t>
            </a:r>
            <a:r>
              <a:rPr lang="en-US" dirty="0" smtClean="0"/>
              <a:t>H2O</a:t>
            </a:r>
          </a:p>
          <a:p>
            <a:r>
              <a:rPr lang="en-US" dirty="0" smtClean="0"/>
              <a:t>Group 3 – </a:t>
            </a:r>
            <a:r>
              <a:rPr lang="en-US" dirty="0" smtClean="0"/>
              <a:t>3.5g </a:t>
            </a:r>
            <a:r>
              <a:rPr lang="en-US" dirty="0" smtClean="0"/>
              <a:t>yeast – </a:t>
            </a:r>
            <a:r>
              <a:rPr lang="en-US" dirty="0" smtClean="0"/>
              <a:t>3.5g </a:t>
            </a:r>
            <a:r>
              <a:rPr lang="en-US" dirty="0" smtClean="0"/>
              <a:t>sugar </a:t>
            </a:r>
            <a:r>
              <a:rPr lang="en-US" dirty="0" smtClean="0"/>
              <a:t>–</a:t>
            </a:r>
            <a:r>
              <a:rPr lang="en-US" dirty="0" smtClean="0"/>
              <a:t>30</a:t>
            </a:r>
            <a:r>
              <a:rPr lang="en-US" dirty="0" smtClean="0"/>
              <a:t>ml </a:t>
            </a:r>
            <a:r>
              <a:rPr lang="en-US" dirty="0" smtClean="0"/>
              <a:t>H20</a:t>
            </a:r>
          </a:p>
          <a:p>
            <a:r>
              <a:rPr lang="en-US" dirty="0" smtClean="0"/>
              <a:t>Group 4 – </a:t>
            </a:r>
            <a:r>
              <a:rPr lang="en-US" dirty="0" smtClean="0"/>
              <a:t>3.5g </a:t>
            </a:r>
            <a:r>
              <a:rPr lang="en-US" dirty="0" smtClean="0"/>
              <a:t>yeast – </a:t>
            </a:r>
            <a:r>
              <a:rPr lang="en-US" dirty="0" smtClean="0"/>
              <a:t>4g </a:t>
            </a:r>
            <a:r>
              <a:rPr lang="en-US" dirty="0" smtClean="0"/>
              <a:t>sugar –  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ml H2O</a:t>
            </a:r>
          </a:p>
          <a:p>
            <a:r>
              <a:rPr lang="en-US" dirty="0" smtClean="0"/>
              <a:t>Group 5 – </a:t>
            </a:r>
            <a:r>
              <a:rPr lang="en-US" dirty="0" smtClean="0"/>
              <a:t>3.5 </a:t>
            </a:r>
            <a:r>
              <a:rPr lang="en-US" dirty="0" smtClean="0"/>
              <a:t>yeast – </a:t>
            </a:r>
            <a:r>
              <a:rPr lang="en-US" dirty="0" smtClean="0"/>
              <a:t>4.5g </a:t>
            </a:r>
            <a:r>
              <a:rPr lang="en-US" dirty="0" smtClean="0"/>
              <a:t>sugar – </a:t>
            </a:r>
            <a:r>
              <a:rPr lang="en-US" dirty="0" smtClean="0"/>
              <a:t>30</a:t>
            </a:r>
            <a:r>
              <a:rPr lang="en-US" dirty="0" smtClean="0"/>
              <a:t>ml </a:t>
            </a:r>
            <a:r>
              <a:rPr lang="en-US" dirty="0" smtClean="0"/>
              <a:t>H20</a:t>
            </a:r>
          </a:p>
          <a:p>
            <a:r>
              <a:rPr lang="en-US" dirty="0" smtClean="0"/>
              <a:t>Group 6 – </a:t>
            </a:r>
            <a:r>
              <a:rPr lang="en-US" dirty="0" smtClean="0"/>
              <a:t>3.5 </a:t>
            </a:r>
            <a:r>
              <a:rPr lang="en-US" dirty="0" smtClean="0"/>
              <a:t>yeast – </a:t>
            </a:r>
            <a:r>
              <a:rPr lang="en-US" dirty="0" smtClean="0"/>
              <a:t>5 </a:t>
            </a:r>
            <a:r>
              <a:rPr lang="en-US" dirty="0" smtClean="0"/>
              <a:t>sugar –       </a:t>
            </a:r>
            <a:r>
              <a:rPr lang="en-US" dirty="0" smtClean="0"/>
              <a:t>30</a:t>
            </a:r>
            <a:r>
              <a:rPr lang="en-US" dirty="0" smtClean="0"/>
              <a:t>mlH2O</a:t>
            </a:r>
            <a:endParaRPr lang="en-US" dirty="0" smtClean="0"/>
          </a:p>
          <a:p>
            <a:r>
              <a:rPr lang="en-US" dirty="0" smtClean="0"/>
              <a:t>Group 7 </a:t>
            </a:r>
            <a:r>
              <a:rPr lang="en-US" smtClean="0"/>
              <a:t>– </a:t>
            </a:r>
            <a:r>
              <a:rPr lang="en-US" smtClean="0"/>
              <a:t>3.5 </a:t>
            </a:r>
            <a:r>
              <a:rPr lang="en-US" dirty="0" smtClean="0"/>
              <a:t>yeast – </a:t>
            </a:r>
            <a:r>
              <a:rPr lang="en-US" dirty="0" smtClean="0"/>
              <a:t>6.5g </a:t>
            </a:r>
            <a:r>
              <a:rPr lang="en-US" dirty="0" smtClean="0"/>
              <a:t>sugar –  </a:t>
            </a:r>
            <a:r>
              <a:rPr lang="en-US" dirty="0" smtClean="0"/>
              <a:t>30</a:t>
            </a:r>
            <a:r>
              <a:rPr lang="en-US" dirty="0" smtClean="0"/>
              <a:t>ml </a:t>
            </a:r>
            <a:r>
              <a:rPr lang="en-US" dirty="0" smtClean="0"/>
              <a:t>H2O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279</TotalTime>
  <Words>230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Yeast Lab</vt:lpstr>
      <vt:lpstr>Introduction:</vt:lpstr>
      <vt:lpstr>PowerPoint Presentation</vt:lpstr>
      <vt:lpstr>PowerPoint Presentation</vt:lpstr>
      <vt:lpstr>PowerPoint Presentation</vt:lpstr>
      <vt:lpstr>PowerPoint Presentation</vt:lpstr>
      <vt:lpstr>+Make the Following Corrections to your Lab</vt:lpstr>
      <vt:lpstr>PowerPoint Presentation</vt:lpstr>
    </vt:vector>
  </TitlesOfParts>
  <Company>Henry Ford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Yeast Lab</dc:title>
  <dc:creator>aaali7</dc:creator>
  <cp:lastModifiedBy>obrien</cp:lastModifiedBy>
  <cp:revision>13</cp:revision>
  <dcterms:created xsi:type="dcterms:W3CDTF">2011-12-15T01:02:54Z</dcterms:created>
  <dcterms:modified xsi:type="dcterms:W3CDTF">2016-01-15T13:04:02Z</dcterms:modified>
</cp:coreProperties>
</file>