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0F6A-0C3B-4F68-A191-24BDDA3C3BB8}" type="datetimeFigureOut">
              <a:rPr lang="en-US" smtClean="0"/>
              <a:pPr/>
              <a:t>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2B44-59DF-4590-A565-D902652E4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0F6A-0C3B-4F68-A191-24BDDA3C3BB8}" type="datetimeFigureOut">
              <a:rPr lang="en-US" smtClean="0"/>
              <a:pPr/>
              <a:t>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2B44-59DF-4590-A565-D902652E4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0F6A-0C3B-4F68-A191-24BDDA3C3BB8}" type="datetimeFigureOut">
              <a:rPr lang="en-US" smtClean="0"/>
              <a:pPr/>
              <a:t>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2B44-59DF-4590-A565-D902652E4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0F6A-0C3B-4F68-A191-24BDDA3C3BB8}" type="datetimeFigureOut">
              <a:rPr lang="en-US" smtClean="0"/>
              <a:pPr/>
              <a:t>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2B44-59DF-4590-A565-D902652E4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0F6A-0C3B-4F68-A191-24BDDA3C3BB8}" type="datetimeFigureOut">
              <a:rPr lang="en-US" smtClean="0"/>
              <a:pPr/>
              <a:t>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2B44-59DF-4590-A565-D902652E4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0F6A-0C3B-4F68-A191-24BDDA3C3BB8}" type="datetimeFigureOut">
              <a:rPr lang="en-US" smtClean="0"/>
              <a:pPr/>
              <a:t>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2B44-59DF-4590-A565-D902652E4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0F6A-0C3B-4F68-A191-24BDDA3C3BB8}" type="datetimeFigureOut">
              <a:rPr lang="en-US" smtClean="0"/>
              <a:pPr/>
              <a:t>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2B44-59DF-4590-A565-D902652E4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0F6A-0C3B-4F68-A191-24BDDA3C3BB8}" type="datetimeFigureOut">
              <a:rPr lang="en-US" smtClean="0"/>
              <a:pPr/>
              <a:t>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2B44-59DF-4590-A565-D902652E4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0F6A-0C3B-4F68-A191-24BDDA3C3BB8}" type="datetimeFigureOut">
              <a:rPr lang="en-US" smtClean="0"/>
              <a:pPr/>
              <a:t>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2B44-59DF-4590-A565-D902652E4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0F6A-0C3B-4F68-A191-24BDDA3C3BB8}" type="datetimeFigureOut">
              <a:rPr lang="en-US" smtClean="0"/>
              <a:pPr/>
              <a:t>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2B44-59DF-4590-A565-D902652E4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0F6A-0C3B-4F68-A191-24BDDA3C3BB8}" type="datetimeFigureOut">
              <a:rPr lang="en-US" smtClean="0"/>
              <a:pPr/>
              <a:t>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2B44-59DF-4590-A565-D902652E4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E0F6A-0C3B-4F68-A191-24BDDA3C3BB8}" type="datetimeFigureOut">
              <a:rPr lang="en-US" smtClean="0"/>
              <a:pPr/>
              <a:t>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B2B44-59DF-4590-A565-D902652E4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ehinz\Local Settings\Temporary Internet Files\Content.IE5\LBL0M68Q\MP9004235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b="1" dirty="0" smtClean="0"/>
              <a:t>HOT CROSS BUNS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3716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English Folk Song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ehinz\Local Settings\Temporary Internet Files\Content.IE5\LBL0M68Q\MP9004235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600" y="762000"/>
            <a:ext cx="8229600" cy="1143000"/>
          </a:xfrm>
        </p:spPr>
        <p:txBody>
          <a:bodyPr/>
          <a:lstStyle/>
          <a:p>
            <a:r>
              <a:rPr lang="en-US" b="1" dirty="0" smtClean="0"/>
              <a:t>Lyrics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95600"/>
            <a:ext cx="4953000" cy="28194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Hot cross buns,</a:t>
            </a:r>
          </a:p>
          <a:p>
            <a:pPr>
              <a:buNone/>
            </a:pPr>
            <a:r>
              <a:rPr lang="en-US" dirty="0" smtClean="0"/>
              <a:t>Hot cross buns,</a:t>
            </a:r>
          </a:p>
          <a:p>
            <a:pPr>
              <a:buNone/>
            </a:pPr>
            <a:r>
              <a:rPr lang="en-US" dirty="0" smtClean="0"/>
              <a:t>One a penny, two a penny,</a:t>
            </a:r>
          </a:p>
          <a:p>
            <a:pPr>
              <a:buNone/>
            </a:pPr>
            <a:r>
              <a:rPr lang="en-US" dirty="0" smtClean="0"/>
              <a:t>Hot cross buns.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ehinz\Local Settings\Temporary Internet Files\Content.IE5\LBL0M68Q\MP9004235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19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Rhythms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077200" cy="5181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Hot 		cross 	buns,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Hot 		cross 	buns,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One a 	pen-</a:t>
            </a:r>
            <a:r>
              <a:rPr lang="en-US" dirty="0" err="1" smtClean="0"/>
              <a:t>ny</a:t>
            </a:r>
            <a:r>
              <a:rPr lang="en-US" dirty="0" smtClean="0"/>
              <a:t>, 	two a 	pen-</a:t>
            </a:r>
            <a:r>
              <a:rPr lang="en-US" dirty="0" err="1" smtClean="0"/>
              <a:t>ny</a:t>
            </a:r>
            <a:r>
              <a:rPr lang="en-US" dirty="0" smtClean="0"/>
              <a:t>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Hot 		cross 	buns.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9600" y="3581400"/>
            <a:ext cx="685800" cy="838200"/>
            <a:chOff x="685800" y="1447800"/>
            <a:chExt cx="685800" cy="838200"/>
          </a:xfrm>
        </p:grpSpPr>
        <p:grpSp>
          <p:nvGrpSpPr>
            <p:cNvPr id="6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Oval 9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Connector 7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2438400" y="3581400"/>
            <a:ext cx="685800" cy="838200"/>
            <a:chOff x="685800" y="1447800"/>
            <a:chExt cx="685800" cy="838200"/>
          </a:xfrm>
        </p:grpSpPr>
        <p:grpSp>
          <p:nvGrpSpPr>
            <p:cNvPr id="14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Oval 17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4191000" y="3581400"/>
            <a:ext cx="685800" cy="838200"/>
            <a:chOff x="685800" y="1447800"/>
            <a:chExt cx="685800" cy="838200"/>
          </a:xfrm>
        </p:grpSpPr>
        <p:grpSp>
          <p:nvGrpSpPr>
            <p:cNvPr id="22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Oval 27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Oval 25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4" name="Straight Connector 23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6096000" y="3581400"/>
            <a:ext cx="685800" cy="838200"/>
            <a:chOff x="685800" y="1447800"/>
            <a:chExt cx="685800" cy="838200"/>
          </a:xfrm>
        </p:grpSpPr>
        <p:grpSp>
          <p:nvGrpSpPr>
            <p:cNvPr id="30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al 33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533400" y="2514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38" name="Straight Connector 37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9600" y="1371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41" name="Straight Connector 40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514600" y="1371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44" name="Straight Connector 43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514600" y="2514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47" name="Straight Connector 46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267200" y="2514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0" name="Straight Connector 49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267200" y="1371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3" name="Straight Connector 52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33400" y="46482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6" name="Straight Connector 55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514600" y="46482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9" name="Straight Connector 58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4267200" y="46482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62" name="Straight Connector 61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Oval 62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4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3" cstate="print"/>
          <a:srcRect l="21164" t="5993" r="23810"/>
          <a:stretch>
            <a:fillRect/>
          </a:stretch>
        </p:blipFill>
        <p:spPr bwMode="auto">
          <a:xfrm>
            <a:off x="6248400" y="1219200"/>
            <a:ext cx="457200" cy="1103436"/>
          </a:xfrm>
          <a:prstGeom prst="rect">
            <a:avLst/>
          </a:prstGeom>
        </p:spPr>
      </p:pic>
      <p:pic>
        <p:nvPicPr>
          <p:cNvPr id="65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3" cstate="print"/>
          <a:srcRect l="21164" t="5993" r="23810"/>
          <a:stretch>
            <a:fillRect/>
          </a:stretch>
        </p:blipFill>
        <p:spPr bwMode="auto">
          <a:xfrm>
            <a:off x="6324600" y="2438400"/>
            <a:ext cx="457200" cy="1103436"/>
          </a:xfrm>
          <a:prstGeom prst="rect">
            <a:avLst/>
          </a:prstGeom>
        </p:spPr>
      </p:pic>
      <p:pic>
        <p:nvPicPr>
          <p:cNvPr id="66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3" cstate="print"/>
          <a:srcRect l="21164" t="5993" r="23810"/>
          <a:stretch>
            <a:fillRect/>
          </a:stretch>
        </p:blipFill>
        <p:spPr bwMode="auto">
          <a:xfrm>
            <a:off x="6324600" y="4800600"/>
            <a:ext cx="457200" cy="1103436"/>
          </a:xfrm>
          <a:prstGeom prst="rect">
            <a:avLst/>
          </a:prstGeom>
        </p:spPr>
      </p:pic>
      <p:cxnSp>
        <p:nvCxnSpPr>
          <p:cNvPr id="67" name="Straight Connector 66"/>
          <p:cNvCxnSpPr/>
          <p:nvPr/>
        </p:nvCxnSpPr>
        <p:spPr>
          <a:xfrm>
            <a:off x="7772400" y="12954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772400" y="25146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772400" y="35814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772400" y="48006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924800" y="4800600"/>
            <a:ext cx="0" cy="9144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28600" y="1563469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</a:p>
          <a:p>
            <a:r>
              <a:rPr lang="en-US" dirty="0"/>
              <a:t>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ehinz\Local Settings\Temporary Internet Files\Content.IE5\LBL0M68Q\MP9004235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Pitches (with </a:t>
            </a:r>
            <a:r>
              <a:rPr lang="en-US" b="1" dirty="0" err="1" smtClean="0"/>
              <a:t>solfa</a:t>
            </a:r>
            <a:r>
              <a:rPr lang="en-US" b="1" dirty="0" smtClean="0"/>
              <a:t> for singing)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077200" cy="5181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Hot 		cross 	buns,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Hot 		cross 	buns,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One a 	pen-</a:t>
            </a:r>
            <a:r>
              <a:rPr lang="en-US" dirty="0" err="1" smtClean="0"/>
              <a:t>ny</a:t>
            </a:r>
            <a:r>
              <a:rPr lang="en-US" dirty="0" smtClean="0"/>
              <a:t>, 	two a 	pen-</a:t>
            </a:r>
            <a:r>
              <a:rPr lang="en-US" dirty="0" err="1" smtClean="0"/>
              <a:t>ny</a:t>
            </a:r>
            <a:r>
              <a:rPr lang="en-US" dirty="0" smtClean="0"/>
              <a:t>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Hot 		cross 	buns.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9600" y="3581400"/>
            <a:ext cx="685800" cy="838200"/>
            <a:chOff x="685800" y="1447800"/>
            <a:chExt cx="685800" cy="838200"/>
          </a:xfrm>
        </p:grpSpPr>
        <p:grpSp>
          <p:nvGrpSpPr>
            <p:cNvPr id="6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Oval 9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Connector 7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2438400" y="3581400"/>
            <a:ext cx="685800" cy="838200"/>
            <a:chOff x="685800" y="1447800"/>
            <a:chExt cx="685800" cy="838200"/>
          </a:xfrm>
        </p:grpSpPr>
        <p:grpSp>
          <p:nvGrpSpPr>
            <p:cNvPr id="14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Oval 17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4191000" y="3581400"/>
            <a:ext cx="685800" cy="838200"/>
            <a:chOff x="685800" y="1447800"/>
            <a:chExt cx="685800" cy="838200"/>
          </a:xfrm>
        </p:grpSpPr>
        <p:grpSp>
          <p:nvGrpSpPr>
            <p:cNvPr id="22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Oval 27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Oval 25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4" name="Straight Connector 23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6096000" y="3581400"/>
            <a:ext cx="685800" cy="838200"/>
            <a:chOff x="685800" y="1447800"/>
            <a:chExt cx="685800" cy="838200"/>
          </a:xfrm>
        </p:grpSpPr>
        <p:grpSp>
          <p:nvGrpSpPr>
            <p:cNvPr id="30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al 33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533400" y="2514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38" name="Straight Connector 37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9600" y="1371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41" name="Straight Connector 40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514600" y="1371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44" name="Straight Connector 43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514600" y="2514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47" name="Straight Connector 46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267200" y="2514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0" name="Straight Connector 49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267200" y="1371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3" name="Straight Connector 52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33400" y="46482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6" name="Straight Connector 55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514600" y="46482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9" name="Straight Connector 58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4267200" y="46482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62" name="Straight Connector 61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Oval 62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4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3" cstate="print"/>
          <a:srcRect l="21164" t="5993" r="23810"/>
          <a:stretch>
            <a:fillRect/>
          </a:stretch>
        </p:blipFill>
        <p:spPr bwMode="auto">
          <a:xfrm>
            <a:off x="6324600" y="1219200"/>
            <a:ext cx="457200" cy="1103436"/>
          </a:xfrm>
          <a:prstGeom prst="rect">
            <a:avLst/>
          </a:prstGeom>
        </p:spPr>
      </p:pic>
      <p:pic>
        <p:nvPicPr>
          <p:cNvPr id="65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3" cstate="print"/>
          <a:srcRect l="21164" t="5993" r="23810"/>
          <a:stretch>
            <a:fillRect/>
          </a:stretch>
        </p:blipFill>
        <p:spPr bwMode="auto">
          <a:xfrm>
            <a:off x="6324600" y="2438400"/>
            <a:ext cx="457200" cy="1103436"/>
          </a:xfrm>
          <a:prstGeom prst="rect">
            <a:avLst/>
          </a:prstGeom>
        </p:spPr>
      </p:pic>
      <p:pic>
        <p:nvPicPr>
          <p:cNvPr id="66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3" cstate="print"/>
          <a:srcRect l="21164" t="5993" r="23810"/>
          <a:stretch>
            <a:fillRect/>
          </a:stretch>
        </p:blipFill>
        <p:spPr bwMode="auto">
          <a:xfrm>
            <a:off x="6324600" y="4800600"/>
            <a:ext cx="457200" cy="1103436"/>
          </a:xfrm>
          <a:prstGeom prst="rect">
            <a:avLst/>
          </a:prstGeom>
        </p:spPr>
      </p:pic>
      <p:cxnSp>
        <p:nvCxnSpPr>
          <p:cNvPr id="67" name="Straight Connector 66"/>
          <p:cNvCxnSpPr/>
          <p:nvPr/>
        </p:nvCxnSpPr>
        <p:spPr>
          <a:xfrm>
            <a:off x="7772400" y="12954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772400" y="25146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772400" y="35814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772400" y="48006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924800" y="4800600"/>
            <a:ext cx="0" cy="9144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457200" y="15912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57200" y="26670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57200" y="48006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0499" y="48006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114800" y="27342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4114800" y="15912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42899" y="38010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38200" y="38100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271699" y="38100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667000" y="38010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438400" y="1524000"/>
            <a:ext cx="431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438400" y="2667000"/>
            <a:ext cx="431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438400" y="4800600"/>
            <a:ext cx="431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114800" y="3733800"/>
            <a:ext cx="431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4495800" y="3733800"/>
            <a:ext cx="431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045472" y="3733800"/>
            <a:ext cx="431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477000" y="3724870"/>
            <a:ext cx="431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28600" y="1563469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</a:p>
          <a:p>
            <a:r>
              <a:rPr lang="en-US" dirty="0"/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ehinz\Local Settings\Temporary Internet Files\Content.IE5\LBL0M68Q\MP9004235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Pitches with </a:t>
            </a:r>
            <a:r>
              <a:rPr lang="en-US" dirty="0" err="1" smtClean="0"/>
              <a:t>solfa</a:t>
            </a:r>
            <a:r>
              <a:rPr lang="en-US" dirty="0" smtClean="0"/>
              <a:t> on the staff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17699"/>
            <a:ext cx="8534400" cy="26161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Byington" pitchFamily="2" charset="0"/>
            </a:endParaRPr>
          </a:p>
          <a:p>
            <a:endParaRPr lang="en-US" sz="2400" dirty="0">
              <a:latin typeface="Byington" pitchFamily="2" charset="0"/>
            </a:endParaRPr>
          </a:p>
          <a:p>
            <a:endParaRPr lang="en-US" sz="2400" dirty="0" smtClean="0">
              <a:latin typeface="Byington" pitchFamily="2" charset="0"/>
            </a:endParaRPr>
          </a:p>
          <a:p>
            <a:endParaRPr lang="en-US" sz="2400" dirty="0" smtClean="0">
              <a:latin typeface="Byington" pitchFamily="2" charset="0"/>
            </a:endParaRPr>
          </a:p>
          <a:p>
            <a:endParaRPr lang="en-US" sz="2400" dirty="0">
              <a:latin typeface="Byington" pitchFamily="2" charset="0"/>
            </a:endParaRPr>
          </a:p>
          <a:p>
            <a:endParaRPr lang="en-US" sz="2400" dirty="0" smtClean="0">
              <a:latin typeface="Byington" pitchFamily="2" charset="0"/>
            </a:endParaRPr>
          </a:p>
          <a:p>
            <a:r>
              <a:rPr lang="en-US" sz="2000" dirty="0">
                <a:latin typeface="Byington" pitchFamily="2" charset="0"/>
              </a:rPr>
              <a:t> </a:t>
            </a:r>
            <a:r>
              <a:rPr lang="en-US" sz="2000" dirty="0" smtClean="0">
                <a:latin typeface="Byington" pitchFamily="2" charset="0"/>
              </a:rPr>
              <a:t>       Hot  cross  buns,		hot   cross   buns,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419600" y="15240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Documents and Settings\ehinz\Local Settings\Temporary Internet Files\Content.IE5\0TXBSZ6I\MC900034278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1000" y="1447800"/>
            <a:ext cx="609600" cy="1905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2400" y="4191000"/>
            <a:ext cx="8534400" cy="26161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Byington" pitchFamily="2" charset="0"/>
            </a:endParaRPr>
          </a:p>
          <a:p>
            <a:endParaRPr lang="en-US" sz="2400" dirty="0">
              <a:latin typeface="Byington" pitchFamily="2" charset="0"/>
            </a:endParaRPr>
          </a:p>
          <a:p>
            <a:endParaRPr lang="en-US" sz="2400" dirty="0" smtClean="0">
              <a:latin typeface="Byington" pitchFamily="2" charset="0"/>
            </a:endParaRPr>
          </a:p>
          <a:p>
            <a:endParaRPr lang="en-US" sz="2400" dirty="0" smtClean="0">
              <a:latin typeface="Byington" pitchFamily="2" charset="0"/>
            </a:endParaRPr>
          </a:p>
          <a:p>
            <a:endParaRPr lang="en-US" sz="2400" dirty="0">
              <a:latin typeface="Byington" pitchFamily="2" charset="0"/>
            </a:endParaRPr>
          </a:p>
          <a:p>
            <a:endParaRPr lang="en-US" sz="2400" dirty="0" smtClean="0">
              <a:latin typeface="Byington" pitchFamily="2" charset="0"/>
            </a:endParaRPr>
          </a:p>
          <a:p>
            <a:r>
              <a:rPr lang="en-US" sz="2000" dirty="0">
                <a:latin typeface="Byington" pitchFamily="2" charset="0"/>
              </a:rPr>
              <a:t> </a:t>
            </a:r>
            <a:r>
              <a:rPr lang="en-US" sz="2000" dirty="0" smtClean="0">
                <a:latin typeface="Byington" pitchFamily="2" charset="0"/>
              </a:rPr>
              <a:t>       One a   pen-</a:t>
            </a:r>
            <a:r>
              <a:rPr lang="en-US" sz="2000" dirty="0" err="1" smtClean="0">
                <a:latin typeface="Byington" pitchFamily="2" charset="0"/>
              </a:rPr>
              <a:t>ny</a:t>
            </a:r>
            <a:r>
              <a:rPr lang="en-US" sz="2000" dirty="0" smtClean="0">
                <a:latin typeface="Byington" pitchFamily="2" charset="0"/>
              </a:rPr>
              <a:t>, two a   pen-</a:t>
            </a:r>
            <a:r>
              <a:rPr lang="en-US" sz="2000" dirty="0" err="1" smtClean="0">
                <a:latin typeface="Byington" pitchFamily="2" charset="0"/>
              </a:rPr>
              <a:t>ny</a:t>
            </a:r>
            <a:r>
              <a:rPr lang="en-US" sz="2000" dirty="0" smtClean="0">
                <a:latin typeface="Byington" pitchFamily="2" charset="0"/>
              </a:rPr>
              <a:t>,	 hot    cross    buns.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1944469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</a:p>
          <a:p>
            <a:r>
              <a:rPr lang="en-US" b="1" dirty="0"/>
              <a:t>4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800600" y="46482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Documents and Settings\ehinz\Local Settings\Temporary Internet Files\Content.IE5\0TXBSZ6I\MC900034278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1000" y="4572000"/>
            <a:ext cx="609600" cy="1905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>
            <a:off x="1828800" y="1447800"/>
            <a:ext cx="381000" cy="11430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17" name="Straight Connector 16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514600" y="1600200"/>
            <a:ext cx="381000" cy="11430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20" name="Straight Connector 19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4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4" cstate="print"/>
          <a:srcRect l="21164" t="5993" r="23810"/>
          <a:stretch>
            <a:fillRect/>
          </a:stretch>
        </p:blipFill>
        <p:spPr bwMode="auto">
          <a:xfrm>
            <a:off x="7543800" y="1676400"/>
            <a:ext cx="457200" cy="1103436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5715000" y="1447800"/>
            <a:ext cx="381000" cy="11430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23" name="Straight Connector 22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553200" y="1600200"/>
            <a:ext cx="381000" cy="11430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26" name="Straight Connector 25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715000" y="4572000"/>
            <a:ext cx="381000" cy="11430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29" name="Straight Connector 28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553200" y="4724400"/>
            <a:ext cx="381000" cy="11430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32" name="Straight Connector 31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5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4" cstate="print"/>
          <a:srcRect l="21164" t="5993" r="23810"/>
          <a:stretch>
            <a:fillRect/>
          </a:stretch>
        </p:blipFill>
        <p:spPr bwMode="auto">
          <a:xfrm>
            <a:off x="3429000" y="1715964"/>
            <a:ext cx="457200" cy="1103436"/>
          </a:xfrm>
          <a:prstGeom prst="rect">
            <a:avLst/>
          </a:prstGeom>
        </p:spPr>
      </p:pic>
      <p:pic>
        <p:nvPicPr>
          <p:cNvPr id="36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4" cstate="print"/>
          <a:srcRect l="21164" t="5993" r="23810"/>
          <a:stretch>
            <a:fillRect/>
          </a:stretch>
        </p:blipFill>
        <p:spPr bwMode="auto">
          <a:xfrm>
            <a:off x="7543800" y="4840164"/>
            <a:ext cx="457200" cy="1103436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81000" y="4648200"/>
          <a:ext cx="8153400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53400"/>
              </a:tblGrid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524000"/>
          <a:ext cx="8153400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53400"/>
              </a:tblGrid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53" name="Group 52"/>
          <p:cNvGrpSpPr/>
          <p:nvPr/>
        </p:nvGrpSpPr>
        <p:grpSpPr>
          <a:xfrm>
            <a:off x="1066800" y="4724400"/>
            <a:ext cx="838200" cy="1143000"/>
            <a:chOff x="685800" y="1447800"/>
            <a:chExt cx="685800" cy="838200"/>
          </a:xfrm>
        </p:grpSpPr>
        <p:grpSp>
          <p:nvGrpSpPr>
            <p:cNvPr id="54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Oval 59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5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57" name="Straight Connector 56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Oval 57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6" name="Straight Connector 55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1981200" y="4724400"/>
            <a:ext cx="838200" cy="1143000"/>
            <a:chOff x="685800" y="1447800"/>
            <a:chExt cx="685800" cy="838200"/>
          </a:xfrm>
        </p:grpSpPr>
        <p:grpSp>
          <p:nvGrpSpPr>
            <p:cNvPr id="62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Oval 67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65" name="Straight Connector 64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4" name="Straight Connector 63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2895600" y="4572000"/>
            <a:ext cx="838200" cy="1143000"/>
            <a:chOff x="685800" y="1447800"/>
            <a:chExt cx="685800" cy="838200"/>
          </a:xfrm>
        </p:grpSpPr>
        <p:grpSp>
          <p:nvGrpSpPr>
            <p:cNvPr id="70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Oval 75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1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73" name="Straight Connector 72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Oval 73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3810000" y="4572000"/>
            <a:ext cx="838200" cy="1143000"/>
            <a:chOff x="685800" y="1447800"/>
            <a:chExt cx="685800" cy="838200"/>
          </a:xfrm>
        </p:grpSpPr>
        <p:grpSp>
          <p:nvGrpSpPr>
            <p:cNvPr id="78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83" name="Straight Connector 82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83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9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81" name="Straight Connector 80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Oval 81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0" name="Straight Connector 79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 flipH="1" flipV="1">
            <a:off x="1219200" y="2057400"/>
            <a:ext cx="381000" cy="12954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86" name="Straight Connector 85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 flipH="1" flipV="1">
            <a:off x="4876800" y="2057400"/>
            <a:ext cx="381000" cy="12954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89" name="Straight Connector 88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 flipH="1" flipV="1">
            <a:off x="4953000" y="5257800"/>
            <a:ext cx="381000" cy="12954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92" name="Straight Connector 91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4" name="Straight Connector 93"/>
          <p:cNvCxnSpPr/>
          <p:nvPr/>
        </p:nvCxnSpPr>
        <p:spPr>
          <a:xfrm>
            <a:off x="8382000" y="46482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1128699" y="17436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786299" y="17436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862499" y="49440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438400" y="20484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477000" y="20574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477000" y="52488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914400" y="52578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33499" y="52578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1890699" y="52578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347899" y="52578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1828800" y="1896070"/>
            <a:ext cx="431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740672" y="1905000"/>
            <a:ext cx="431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740672" y="5020270"/>
            <a:ext cx="431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845072" y="5029200"/>
            <a:ext cx="431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3352800" y="5029200"/>
            <a:ext cx="431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835672" y="5029200"/>
            <a:ext cx="431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4267200" y="5029200"/>
            <a:ext cx="431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ehinz\Local Settings\Temporary Internet Files\Content.IE5\LBL0M68Q\MP9004235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19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Rhythms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077200" cy="5181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Hot 		cross 	buns,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Hot 		cross 	buns,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One a 	pen-</a:t>
            </a:r>
            <a:r>
              <a:rPr lang="en-US" dirty="0" err="1" smtClean="0"/>
              <a:t>ny</a:t>
            </a:r>
            <a:r>
              <a:rPr lang="en-US" dirty="0" smtClean="0"/>
              <a:t>, 	two a 	pen-</a:t>
            </a:r>
            <a:r>
              <a:rPr lang="en-US" dirty="0" err="1" smtClean="0"/>
              <a:t>ny</a:t>
            </a:r>
            <a:r>
              <a:rPr lang="en-US" dirty="0" smtClean="0"/>
              <a:t>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Hot 		cross 	buns.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9600" y="3581400"/>
            <a:ext cx="685800" cy="838200"/>
            <a:chOff x="685800" y="1447800"/>
            <a:chExt cx="685800" cy="838200"/>
          </a:xfrm>
        </p:grpSpPr>
        <p:grpSp>
          <p:nvGrpSpPr>
            <p:cNvPr id="6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Oval 9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Connector 7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2438400" y="3581400"/>
            <a:ext cx="685800" cy="838200"/>
            <a:chOff x="685800" y="1447800"/>
            <a:chExt cx="685800" cy="838200"/>
          </a:xfrm>
        </p:grpSpPr>
        <p:grpSp>
          <p:nvGrpSpPr>
            <p:cNvPr id="14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Oval 17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4191000" y="3581400"/>
            <a:ext cx="685800" cy="838200"/>
            <a:chOff x="685800" y="1447800"/>
            <a:chExt cx="685800" cy="838200"/>
          </a:xfrm>
        </p:grpSpPr>
        <p:grpSp>
          <p:nvGrpSpPr>
            <p:cNvPr id="22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Oval 27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Oval 25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4" name="Straight Connector 23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6096000" y="3581400"/>
            <a:ext cx="685800" cy="838200"/>
            <a:chOff x="685800" y="1447800"/>
            <a:chExt cx="685800" cy="838200"/>
          </a:xfrm>
        </p:grpSpPr>
        <p:grpSp>
          <p:nvGrpSpPr>
            <p:cNvPr id="30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al 33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533400" y="2514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38" name="Straight Connector 37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9600" y="1371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41" name="Straight Connector 40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514600" y="1371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44" name="Straight Connector 43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514600" y="2514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47" name="Straight Connector 46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267200" y="2514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0" name="Straight Connector 49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267200" y="1371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3" name="Straight Connector 52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33400" y="46482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6" name="Straight Connector 55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514600" y="46482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9" name="Straight Connector 58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4267200" y="46482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62" name="Straight Connector 61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Oval 62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4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3" cstate="print"/>
          <a:srcRect l="21164" t="5993" r="23810"/>
          <a:stretch>
            <a:fillRect/>
          </a:stretch>
        </p:blipFill>
        <p:spPr bwMode="auto">
          <a:xfrm>
            <a:off x="6324600" y="1219200"/>
            <a:ext cx="457200" cy="1103436"/>
          </a:xfrm>
          <a:prstGeom prst="rect">
            <a:avLst/>
          </a:prstGeom>
        </p:spPr>
      </p:pic>
      <p:pic>
        <p:nvPicPr>
          <p:cNvPr id="65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3" cstate="print"/>
          <a:srcRect l="21164" t="5993" r="23810"/>
          <a:stretch>
            <a:fillRect/>
          </a:stretch>
        </p:blipFill>
        <p:spPr bwMode="auto">
          <a:xfrm>
            <a:off x="6324600" y="2438400"/>
            <a:ext cx="457200" cy="1103436"/>
          </a:xfrm>
          <a:prstGeom prst="rect">
            <a:avLst/>
          </a:prstGeom>
        </p:spPr>
      </p:pic>
      <p:pic>
        <p:nvPicPr>
          <p:cNvPr id="66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3" cstate="print"/>
          <a:srcRect l="21164" t="5993" r="23810"/>
          <a:stretch>
            <a:fillRect/>
          </a:stretch>
        </p:blipFill>
        <p:spPr bwMode="auto">
          <a:xfrm>
            <a:off x="6324600" y="4800600"/>
            <a:ext cx="457200" cy="1103436"/>
          </a:xfrm>
          <a:prstGeom prst="rect">
            <a:avLst/>
          </a:prstGeom>
        </p:spPr>
      </p:pic>
      <p:cxnSp>
        <p:nvCxnSpPr>
          <p:cNvPr id="67" name="Straight Connector 66"/>
          <p:cNvCxnSpPr/>
          <p:nvPr/>
        </p:nvCxnSpPr>
        <p:spPr>
          <a:xfrm>
            <a:off x="7772400" y="12954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772400" y="25146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772400" y="35814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772400" y="48006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924800" y="4800600"/>
            <a:ext cx="0" cy="9144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876800" y="76200"/>
            <a:ext cx="35814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b="1" dirty="0" smtClean="0">
                <a:latin typeface="Byington" pitchFamily="2" charset="0"/>
              </a:rPr>
              <a:t>Sing the rhythms on “doo”</a:t>
            </a:r>
          </a:p>
          <a:p>
            <a:pPr>
              <a:buFont typeface="Arial" charset="0"/>
              <a:buChar char="•"/>
            </a:pPr>
            <a:r>
              <a:rPr lang="en-US" b="1" dirty="0" smtClean="0">
                <a:latin typeface="Byington" pitchFamily="2" charset="0"/>
              </a:rPr>
              <a:t>Play the rhythms on your recorder, using “B” only</a:t>
            </a:r>
            <a:endParaRPr lang="en-US" b="1" dirty="0">
              <a:latin typeface="Byington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ehinz\Local Settings\Temporary Internet Files\Content.IE5\LBL0M68Q\MP9004235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Pitches (with letter</a:t>
            </a:r>
            <a:br>
              <a:rPr lang="en-US" sz="3200" b="1" dirty="0" smtClean="0"/>
            </a:br>
            <a:r>
              <a:rPr lang="en-US" sz="3200" b="1" dirty="0" smtClean="0"/>
              <a:t>names for recorder playing)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077200" cy="5181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Hot 		cross 	buns,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Hot 		cross 	buns,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One a 	pen-</a:t>
            </a:r>
            <a:r>
              <a:rPr lang="en-US" dirty="0" err="1" smtClean="0"/>
              <a:t>ny</a:t>
            </a:r>
            <a:r>
              <a:rPr lang="en-US" dirty="0" smtClean="0"/>
              <a:t>, 	two a 	pen-</a:t>
            </a:r>
            <a:r>
              <a:rPr lang="en-US" dirty="0" err="1" smtClean="0"/>
              <a:t>ny</a:t>
            </a:r>
            <a:r>
              <a:rPr lang="en-US" dirty="0" smtClean="0"/>
              <a:t>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Hot 		cross 	buns.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9600" y="3581400"/>
            <a:ext cx="685800" cy="838200"/>
            <a:chOff x="685800" y="1447800"/>
            <a:chExt cx="685800" cy="838200"/>
          </a:xfrm>
        </p:grpSpPr>
        <p:grpSp>
          <p:nvGrpSpPr>
            <p:cNvPr id="6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Oval 9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Connector 7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2438400" y="3581400"/>
            <a:ext cx="685800" cy="838200"/>
            <a:chOff x="685800" y="1447800"/>
            <a:chExt cx="685800" cy="838200"/>
          </a:xfrm>
        </p:grpSpPr>
        <p:grpSp>
          <p:nvGrpSpPr>
            <p:cNvPr id="14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Oval 17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4191000" y="3581400"/>
            <a:ext cx="685800" cy="838200"/>
            <a:chOff x="685800" y="1447800"/>
            <a:chExt cx="685800" cy="838200"/>
          </a:xfrm>
        </p:grpSpPr>
        <p:grpSp>
          <p:nvGrpSpPr>
            <p:cNvPr id="22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Oval 27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Oval 25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4" name="Straight Connector 23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6096000" y="3581400"/>
            <a:ext cx="685800" cy="838200"/>
            <a:chOff x="685800" y="1447800"/>
            <a:chExt cx="685800" cy="838200"/>
          </a:xfrm>
        </p:grpSpPr>
        <p:grpSp>
          <p:nvGrpSpPr>
            <p:cNvPr id="30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al 33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533400" y="2514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38" name="Straight Connector 37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9600" y="1371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41" name="Straight Connector 40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514600" y="1371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44" name="Straight Connector 43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514600" y="2514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47" name="Straight Connector 46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267200" y="2514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0" name="Straight Connector 49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267200" y="13716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3" name="Straight Connector 52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33400" y="46482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6" name="Straight Connector 55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514600" y="46482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59" name="Straight Connector 58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4267200" y="4648200"/>
            <a:ext cx="304800" cy="8382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62" name="Straight Connector 61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Oval 62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4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3" cstate="print"/>
          <a:srcRect l="21164" t="5993" r="23810"/>
          <a:stretch>
            <a:fillRect/>
          </a:stretch>
        </p:blipFill>
        <p:spPr bwMode="auto">
          <a:xfrm>
            <a:off x="6324600" y="1219200"/>
            <a:ext cx="457200" cy="1103436"/>
          </a:xfrm>
          <a:prstGeom prst="rect">
            <a:avLst/>
          </a:prstGeom>
        </p:spPr>
      </p:pic>
      <p:pic>
        <p:nvPicPr>
          <p:cNvPr id="65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3" cstate="print"/>
          <a:srcRect l="21164" t="5993" r="23810"/>
          <a:stretch>
            <a:fillRect/>
          </a:stretch>
        </p:blipFill>
        <p:spPr bwMode="auto">
          <a:xfrm>
            <a:off x="6324600" y="2438400"/>
            <a:ext cx="457200" cy="1103436"/>
          </a:xfrm>
          <a:prstGeom prst="rect">
            <a:avLst/>
          </a:prstGeom>
        </p:spPr>
      </p:pic>
      <p:pic>
        <p:nvPicPr>
          <p:cNvPr id="66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3" cstate="print"/>
          <a:srcRect l="21164" t="5993" r="23810"/>
          <a:stretch>
            <a:fillRect/>
          </a:stretch>
        </p:blipFill>
        <p:spPr bwMode="auto">
          <a:xfrm>
            <a:off x="6324600" y="4800600"/>
            <a:ext cx="457200" cy="1103436"/>
          </a:xfrm>
          <a:prstGeom prst="rect">
            <a:avLst/>
          </a:prstGeom>
        </p:spPr>
      </p:pic>
      <p:cxnSp>
        <p:nvCxnSpPr>
          <p:cNvPr id="67" name="Straight Connector 66"/>
          <p:cNvCxnSpPr/>
          <p:nvPr/>
        </p:nvCxnSpPr>
        <p:spPr>
          <a:xfrm>
            <a:off x="7772400" y="12954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772400" y="25146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772400" y="35814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772400" y="48006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924800" y="4800600"/>
            <a:ext cx="0" cy="9144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457200" y="15912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57200" y="26670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57200" y="48006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0499" y="48006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114800" y="27342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4114800" y="15912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42899" y="38010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38200" y="38100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271699" y="38100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667000" y="38010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391112" y="152400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391111" y="266700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391111" y="480060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067511" y="373380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4448511" y="373380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998183" y="373380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429711" y="372487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4953000" y="0"/>
            <a:ext cx="3962400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1200" b="1" dirty="0" smtClean="0">
                <a:latin typeface="Byington" pitchFamily="2" charset="0"/>
              </a:rPr>
              <a:t>Sing the song on pitch names while moving your fingers on the recorder</a:t>
            </a:r>
          </a:p>
          <a:p>
            <a:pPr>
              <a:buFont typeface="Arial" charset="0"/>
              <a:buChar char="•"/>
            </a:pPr>
            <a:r>
              <a:rPr lang="en-US" sz="1200" b="1" dirty="0" smtClean="0">
                <a:latin typeface="Byington" pitchFamily="2" charset="0"/>
              </a:rPr>
              <a:t>Play the song on your recorder</a:t>
            </a:r>
          </a:p>
          <a:p>
            <a:pPr>
              <a:buFont typeface="Arial" charset="0"/>
              <a:buChar char="•"/>
            </a:pP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yington" pitchFamily="2" charset="0"/>
              </a:rPr>
              <a:t>Remember to have your thumb on, 1 finger for B, 2 fingers for A and 3 fingers for G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yington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ehinz\Local Settings\Temporary Internet Files\Content.IE5\LBL0M68Q\MP9004235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Pitches with letter</a:t>
            </a:r>
            <a:br>
              <a:rPr lang="en-US" sz="3200" dirty="0" smtClean="0"/>
            </a:br>
            <a:r>
              <a:rPr lang="en-US" sz="3200" dirty="0" smtClean="0"/>
              <a:t>names on the staff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17699"/>
            <a:ext cx="8534400" cy="26161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Byington" pitchFamily="2" charset="0"/>
            </a:endParaRPr>
          </a:p>
          <a:p>
            <a:endParaRPr lang="en-US" sz="2400" dirty="0">
              <a:latin typeface="Byington" pitchFamily="2" charset="0"/>
            </a:endParaRPr>
          </a:p>
          <a:p>
            <a:endParaRPr lang="en-US" sz="2400" dirty="0" smtClean="0">
              <a:latin typeface="Byington" pitchFamily="2" charset="0"/>
            </a:endParaRPr>
          </a:p>
          <a:p>
            <a:endParaRPr lang="en-US" sz="2400" dirty="0" smtClean="0">
              <a:latin typeface="Byington" pitchFamily="2" charset="0"/>
            </a:endParaRPr>
          </a:p>
          <a:p>
            <a:endParaRPr lang="en-US" sz="2400" dirty="0">
              <a:latin typeface="Byington" pitchFamily="2" charset="0"/>
            </a:endParaRPr>
          </a:p>
          <a:p>
            <a:endParaRPr lang="en-US" sz="2400" dirty="0" smtClean="0">
              <a:latin typeface="Byington" pitchFamily="2" charset="0"/>
            </a:endParaRPr>
          </a:p>
          <a:p>
            <a:r>
              <a:rPr lang="en-US" sz="2000" dirty="0">
                <a:latin typeface="Byington" pitchFamily="2" charset="0"/>
              </a:rPr>
              <a:t> </a:t>
            </a:r>
            <a:r>
              <a:rPr lang="en-US" sz="2000" dirty="0" smtClean="0">
                <a:latin typeface="Byington" pitchFamily="2" charset="0"/>
              </a:rPr>
              <a:t>       Hot  cross  buns,		hot   cross   buns,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419600" y="15240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Documents and Settings\ehinz\Local Settings\Temporary Internet Files\Content.IE5\0TXBSZ6I\MC900034278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1000" y="1447800"/>
            <a:ext cx="609600" cy="1905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2400" y="4191000"/>
            <a:ext cx="8534400" cy="26161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Byington" pitchFamily="2" charset="0"/>
            </a:endParaRPr>
          </a:p>
          <a:p>
            <a:endParaRPr lang="en-US" sz="2400" dirty="0">
              <a:latin typeface="Byington" pitchFamily="2" charset="0"/>
            </a:endParaRPr>
          </a:p>
          <a:p>
            <a:endParaRPr lang="en-US" sz="2400" dirty="0" smtClean="0">
              <a:latin typeface="Byington" pitchFamily="2" charset="0"/>
            </a:endParaRPr>
          </a:p>
          <a:p>
            <a:endParaRPr lang="en-US" sz="2400" dirty="0" smtClean="0">
              <a:latin typeface="Byington" pitchFamily="2" charset="0"/>
            </a:endParaRPr>
          </a:p>
          <a:p>
            <a:endParaRPr lang="en-US" sz="2400" dirty="0">
              <a:latin typeface="Byington" pitchFamily="2" charset="0"/>
            </a:endParaRPr>
          </a:p>
          <a:p>
            <a:endParaRPr lang="en-US" sz="2400" dirty="0" smtClean="0">
              <a:latin typeface="Byington" pitchFamily="2" charset="0"/>
            </a:endParaRPr>
          </a:p>
          <a:p>
            <a:r>
              <a:rPr lang="en-US" sz="2000" dirty="0">
                <a:latin typeface="Byington" pitchFamily="2" charset="0"/>
              </a:rPr>
              <a:t> </a:t>
            </a:r>
            <a:r>
              <a:rPr lang="en-US" sz="2000" dirty="0" smtClean="0">
                <a:latin typeface="Byington" pitchFamily="2" charset="0"/>
              </a:rPr>
              <a:t>       One a   pen-</a:t>
            </a:r>
            <a:r>
              <a:rPr lang="en-US" sz="2000" dirty="0" err="1" smtClean="0">
                <a:latin typeface="Byington" pitchFamily="2" charset="0"/>
              </a:rPr>
              <a:t>ny</a:t>
            </a:r>
            <a:r>
              <a:rPr lang="en-US" sz="2000" dirty="0" smtClean="0">
                <a:latin typeface="Byington" pitchFamily="2" charset="0"/>
              </a:rPr>
              <a:t>, two a   pen-</a:t>
            </a:r>
            <a:r>
              <a:rPr lang="en-US" sz="2000" dirty="0" err="1" smtClean="0">
                <a:latin typeface="Byington" pitchFamily="2" charset="0"/>
              </a:rPr>
              <a:t>ny</a:t>
            </a:r>
            <a:r>
              <a:rPr lang="en-US" sz="2000" dirty="0" smtClean="0">
                <a:latin typeface="Byington" pitchFamily="2" charset="0"/>
              </a:rPr>
              <a:t>,	 hot    cross    buns.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1944469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</a:p>
          <a:p>
            <a:r>
              <a:rPr lang="en-US" b="1" dirty="0"/>
              <a:t>4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800600" y="46482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Documents and Settings\ehinz\Local Settings\Temporary Internet Files\Content.IE5\0TXBSZ6I\MC900034278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1000" y="4572000"/>
            <a:ext cx="609600" cy="1905000"/>
          </a:xfrm>
          <a:prstGeom prst="rect">
            <a:avLst/>
          </a:prstGeom>
          <a:noFill/>
        </p:spPr>
      </p:pic>
      <p:grpSp>
        <p:nvGrpSpPr>
          <p:cNvPr id="3" name="Group 15"/>
          <p:cNvGrpSpPr/>
          <p:nvPr/>
        </p:nvGrpSpPr>
        <p:grpSpPr>
          <a:xfrm>
            <a:off x="1828800" y="1447800"/>
            <a:ext cx="381000" cy="11430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17" name="Straight Connector 16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8"/>
          <p:cNvGrpSpPr/>
          <p:nvPr/>
        </p:nvGrpSpPr>
        <p:grpSpPr>
          <a:xfrm>
            <a:off x="2514600" y="1600200"/>
            <a:ext cx="381000" cy="11430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20" name="Straight Connector 19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4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4" cstate="print"/>
          <a:srcRect l="21164" t="5993" r="23810"/>
          <a:stretch>
            <a:fillRect/>
          </a:stretch>
        </p:blipFill>
        <p:spPr bwMode="auto">
          <a:xfrm>
            <a:off x="7543800" y="1676400"/>
            <a:ext cx="457200" cy="1103436"/>
          </a:xfrm>
          <a:prstGeom prst="rect">
            <a:avLst/>
          </a:prstGeom>
        </p:spPr>
      </p:pic>
      <p:grpSp>
        <p:nvGrpSpPr>
          <p:cNvPr id="15" name="Group 21"/>
          <p:cNvGrpSpPr/>
          <p:nvPr/>
        </p:nvGrpSpPr>
        <p:grpSpPr>
          <a:xfrm>
            <a:off x="5715000" y="1447800"/>
            <a:ext cx="381000" cy="11430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23" name="Straight Connector 22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24"/>
          <p:cNvGrpSpPr/>
          <p:nvPr/>
        </p:nvGrpSpPr>
        <p:grpSpPr>
          <a:xfrm>
            <a:off x="6553200" y="1600200"/>
            <a:ext cx="381000" cy="11430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26" name="Straight Connector 25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27"/>
          <p:cNvGrpSpPr/>
          <p:nvPr/>
        </p:nvGrpSpPr>
        <p:grpSpPr>
          <a:xfrm>
            <a:off x="5715000" y="4572000"/>
            <a:ext cx="381000" cy="11430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29" name="Straight Connector 28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30"/>
          <p:cNvGrpSpPr/>
          <p:nvPr/>
        </p:nvGrpSpPr>
        <p:grpSpPr>
          <a:xfrm>
            <a:off x="6553200" y="4724400"/>
            <a:ext cx="381000" cy="11430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32" name="Straight Connector 31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5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4" cstate="print"/>
          <a:srcRect l="21164" t="5993" r="23810"/>
          <a:stretch>
            <a:fillRect/>
          </a:stretch>
        </p:blipFill>
        <p:spPr bwMode="auto">
          <a:xfrm>
            <a:off x="3429000" y="1715964"/>
            <a:ext cx="457200" cy="1103436"/>
          </a:xfrm>
          <a:prstGeom prst="rect">
            <a:avLst/>
          </a:prstGeom>
        </p:spPr>
      </p:pic>
      <p:pic>
        <p:nvPicPr>
          <p:cNvPr id="36" name="Picture 2" descr="http://t3.gstatic.com/images?q=tbn:ANd9GcT4LwUokSX4a-lwtEzUg2gepL_KerSLOzdR3RCgjQlWa_wmb9yB:www.clker.com/cliparts/x/U/a/2/3/I/quarter-rest-black-no-stroke.svg"/>
          <p:cNvPicPr>
            <a:picLocks noChangeAspect="1" noChangeArrowheads="1"/>
          </p:cNvPicPr>
          <p:nvPr/>
        </p:nvPicPr>
        <p:blipFill>
          <a:blip r:embed="rId4" cstate="print"/>
          <a:srcRect l="21164" t="5993" r="23810"/>
          <a:stretch>
            <a:fillRect/>
          </a:stretch>
        </p:blipFill>
        <p:spPr bwMode="auto">
          <a:xfrm>
            <a:off x="7543800" y="4840164"/>
            <a:ext cx="457200" cy="1103436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81000" y="4648200"/>
          <a:ext cx="8153400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53400"/>
              </a:tblGrid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524000"/>
          <a:ext cx="8153400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53400"/>
              </a:tblGrid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5" name="Group 52"/>
          <p:cNvGrpSpPr/>
          <p:nvPr/>
        </p:nvGrpSpPr>
        <p:grpSpPr>
          <a:xfrm>
            <a:off x="1066800" y="4724400"/>
            <a:ext cx="838200" cy="1143000"/>
            <a:chOff x="685800" y="1447800"/>
            <a:chExt cx="685800" cy="838200"/>
          </a:xfrm>
        </p:grpSpPr>
        <p:grpSp>
          <p:nvGrpSpPr>
            <p:cNvPr id="28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Oval 59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57" name="Straight Connector 56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Oval 57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6" name="Straight Connector 55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60"/>
          <p:cNvGrpSpPr/>
          <p:nvPr/>
        </p:nvGrpSpPr>
        <p:grpSpPr>
          <a:xfrm>
            <a:off x="1981200" y="4724400"/>
            <a:ext cx="838200" cy="1143000"/>
            <a:chOff x="685800" y="1447800"/>
            <a:chExt cx="685800" cy="838200"/>
          </a:xfrm>
        </p:grpSpPr>
        <p:grpSp>
          <p:nvGrpSpPr>
            <p:cNvPr id="38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Oval 67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65" name="Straight Connector 64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4" name="Straight Connector 63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68"/>
          <p:cNvGrpSpPr/>
          <p:nvPr/>
        </p:nvGrpSpPr>
        <p:grpSpPr>
          <a:xfrm>
            <a:off x="2895600" y="4572000"/>
            <a:ext cx="838200" cy="1143000"/>
            <a:chOff x="685800" y="1447800"/>
            <a:chExt cx="685800" cy="838200"/>
          </a:xfrm>
        </p:grpSpPr>
        <p:grpSp>
          <p:nvGrpSpPr>
            <p:cNvPr id="41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Oval 75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73" name="Straight Connector 72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Oval 73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76"/>
          <p:cNvGrpSpPr/>
          <p:nvPr/>
        </p:nvGrpSpPr>
        <p:grpSpPr>
          <a:xfrm>
            <a:off x="3810000" y="4572000"/>
            <a:ext cx="838200" cy="1143000"/>
            <a:chOff x="685800" y="1447800"/>
            <a:chExt cx="685800" cy="838200"/>
          </a:xfrm>
        </p:grpSpPr>
        <p:grpSp>
          <p:nvGrpSpPr>
            <p:cNvPr id="44" name="Group 12"/>
            <p:cNvGrpSpPr/>
            <p:nvPr/>
          </p:nvGrpSpPr>
          <p:grpSpPr>
            <a:xfrm>
              <a:off x="1066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83" name="Straight Connector 82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83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15"/>
            <p:cNvGrpSpPr/>
            <p:nvPr/>
          </p:nvGrpSpPr>
          <p:grpSpPr>
            <a:xfrm>
              <a:off x="685800" y="1447800"/>
              <a:ext cx="304800" cy="838200"/>
              <a:chOff x="1066800" y="1981200"/>
              <a:chExt cx="304800" cy="838200"/>
            </a:xfrm>
            <a:solidFill>
              <a:schemeClr val="tx1"/>
            </a:solidFill>
          </p:grpSpPr>
          <p:cxnSp>
            <p:nvCxnSpPr>
              <p:cNvPr id="81" name="Straight Connector 80"/>
              <p:cNvCxnSpPr/>
              <p:nvPr/>
            </p:nvCxnSpPr>
            <p:spPr>
              <a:xfrm>
                <a:off x="1371600" y="1981200"/>
                <a:ext cx="0" cy="76200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Oval 81"/>
              <p:cNvSpPr/>
              <p:nvPr/>
            </p:nvSpPr>
            <p:spPr>
              <a:xfrm>
                <a:off x="1066800" y="2590800"/>
                <a:ext cx="304800" cy="228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0" name="Straight Connector 79"/>
            <p:cNvCxnSpPr/>
            <p:nvPr/>
          </p:nvCxnSpPr>
          <p:spPr>
            <a:xfrm flipH="1">
              <a:off x="990600" y="1447800"/>
              <a:ext cx="381000" cy="0"/>
            </a:xfrm>
            <a:prstGeom prst="lin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84"/>
          <p:cNvGrpSpPr/>
          <p:nvPr/>
        </p:nvGrpSpPr>
        <p:grpSpPr>
          <a:xfrm flipH="1" flipV="1">
            <a:off x="1219200" y="2057400"/>
            <a:ext cx="381000" cy="12954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86" name="Straight Connector 85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87"/>
          <p:cNvGrpSpPr/>
          <p:nvPr/>
        </p:nvGrpSpPr>
        <p:grpSpPr>
          <a:xfrm flipH="1" flipV="1">
            <a:off x="4876800" y="2057400"/>
            <a:ext cx="381000" cy="12954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89" name="Straight Connector 88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90"/>
          <p:cNvGrpSpPr/>
          <p:nvPr/>
        </p:nvGrpSpPr>
        <p:grpSpPr>
          <a:xfrm flipH="1" flipV="1">
            <a:off x="4953000" y="5257800"/>
            <a:ext cx="381000" cy="1295400"/>
            <a:chOff x="1066800" y="1981200"/>
            <a:chExt cx="304800" cy="838200"/>
          </a:xfrm>
          <a:solidFill>
            <a:schemeClr val="tx1"/>
          </a:solidFill>
        </p:grpSpPr>
        <p:cxnSp>
          <p:nvCxnSpPr>
            <p:cNvPr id="92" name="Straight Connector 91"/>
            <p:cNvCxnSpPr/>
            <p:nvPr/>
          </p:nvCxnSpPr>
          <p:spPr>
            <a:xfrm>
              <a:off x="1371600" y="1981200"/>
              <a:ext cx="0" cy="7620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/>
            <p:nvPr/>
          </p:nvSpPr>
          <p:spPr>
            <a:xfrm>
              <a:off x="1066800" y="2590800"/>
              <a:ext cx="3048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4" name="Straight Connector 93"/>
          <p:cNvCxnSpPr/>
          <p:nvPr/>
        </p:nvCxnSpPr>
        <p:spPr>
          <a:xfrm>
            <a:off x="8382000" y="46482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1128699" y="17436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786299" y="17436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862499" y="49440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438400" y="20484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477000" y="20574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477000" y="524887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914400" y="52578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33499" y="52578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1890699" y="52578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347899" y="5257800"/>
            <a:ext cx="5477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1781511" y="189607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693383" y="190500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693383" y="502027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797783" y="502920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3305511" y="502920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788383" y="502920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4219911" y="5029200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4419600" y="51137"/>
            <a:ext cx="3962400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1200" b="1" dirty="0" smtClean="0">
                <a:latin typeface="Byington" pitchFamily="2" charset="0"/>
              </a:rPr>
              <a:t>Sing the song on pitch names while moving your fingers on the recorder</a:t>
            </a:r>
          </a:p>
          <a:p>
            <a:pPr>
              <a:buFont typeface="Arial" charset="0"/>
              <a:buChar char="•"/>
            </a:pPr>
            <a:r>
              <a:rPr lang="en-US" sz="1200" b="1" dirty="0" smtClean="0">
                <a:latin typeface="Byington" pitchFamily="2" charset="0"/>
              </a:rPr>
              <a:t>Play the song on your recorder</a:t>
            </a:r>
          </a:p>
          <a:p>
            <a:pPr>
              <a:buFont typeface="Arial" charset="0"/>
              <a:buChar char="•"/>
            </a:pP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yington" pitchFamily="2" charset="0"/>
              </a:rPr>
              <a:t>Remember to have your thumb on, 1 finger for B, 2 fingers for A and 3 fingers for G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yington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256</Words>
  <Application>Microsoft Office PowerPoint</Application>
  <PresentationFormat>On-screen Show (4:3)</PresentationFormat>
  <Paragraphs>161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HOT CROSS BUNS</vt:lpstr>
      <vt:lpstr>Lyrics</vt:lpstr>
      <vt:lpstr>Rhythms</vt:lpstr>
      <vt:lpstr>Pitches (with solfa for singing)</vt:lpstr>
      <vt:lpstr>Pitches with solfa on the staff</vt:lpstr>
      <vt:lpstr>Rhythms</vt:lpstr>
      <vt:lpstr>Pitches (with letter names for recorder playing)</vt:lpstr>
      <vt:lpstr>Pitches with letter names on the staff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CROSS BUNS</dc:title>
  <dc:creator> </dc:creator>
  <cp:lastModifiedBy> </cp:lastModifiedBy>
  <cp:revision>2</cp:revision>
  <dcterms:created xsi:type="dcterms:W3CDTF">2013-01-03T17:25:56Z</dcterms:created>
  <dcterms:modified xsi:type="dcterms:W3CDTF">2013-01-05T19:26:46Z</dcterms:modified>
</cp:coreProperties>
</file>