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3" r:id="rId3"/>
    <p:sldId id="275" r:id="rId4"/>
    <p:sldId id="259" r:id="rId5"/>
    <p:sldId id="284" r:id="rId6"/>
    <p:sldId id="285" r:id="rId7"/>
    <p:sldId id="272" r:id="rId8"/>
    <p:sldId id="273" r:id="rId9"/>
    <p:sldId id="257" r:id="rId10"/>
    <p:sldId id="258" r:id="rId11"/>
    <p:sldId id="265" r:id="rId12"/>
    <p:sldId id="287" r:id="rId13"/>
    <p:sldId id="277" r:id="rId14"/>
    <p:sldId id="286" r:id="rId15"/>
    <p:sldId id="276" r:id="rId16"/>
    <p:sldId id="290" r:id="rId17"/>
    <p:sldId id="291" r:id="rId18"/>
    <p:sldId id="292" r:id="rId19"/>
    <p:sldId id="279" r:id="rId20"/>
    <p:sldId id="289" r:id="rId21"/>
    <p:sldId id="280" r:id="rId22"/>
    <p:sldId id="281" r:id="rId23"/>
    <p:sldId id="266" r:id="rId24"/>
    <p:sldId id="282" r:id="rId25"/>
    <p:sldId id="268" r:id="rId26"/>
    <p:sldId id="269"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570" autoAdjust="0"/>
  </p:normalViewPr>
  <p:slideViewPr>
    <p:cSldViewPr>
      <p:cViewPr>
        <p:scale>
          <a:sx n="113" d="100"/>
          <a:sy n="113" d="100"/>
        </p:scale>
        <p:origin x="-948" y="18"/>
      </p:cViewPr>
      <p:guideLst>
        <p:guide orient="horz" pos="2160"/>
        <p:guide pos="2880"/>
      </p:guideLst>
    </p:cSldViewPr>
  </p:slideViewPr>
  <p:outlineViewPr>
    <p:cViewPr>
      <p:scale>
        <a:sx n="33" d="100"/>
        <a:sy n="33" d="100"/>
      </p:scale>
      <p:origin x="48" y="5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1B3F5-87FD-4689-B519-D77F404BBD8F}" type="datetimeFigureOut">
              <a:rPr lang="en-US" smtClean="0"/>
              <a:pPr/>
              <a:t>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E49A9-7420-46EF-94FC-57A5D668A83B}" type="slidenum">
              <a:rPr lang="en-US" smtClean="0"/>
              <a:pPr/>
              <a:t>‹#›</a:t>
            </a:fld>
            <a:endParaRPr lang="en-US"/>
          </a:p>
        </p:txBody>
      </p:sp>
    </p:spTree>
    <p:extLst>
      <p:ext uri="{BB962C8B-B14F-4D97-AF65-F5344CB8AC3E}">
        <p14:creationId xmlns:p14="http://schemas.microsoft.com/office/powerpoint/2010/main" val="408913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EE49A9-7420-46EF-94FC-57A5D668A83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EE49A9-7420-46EF-94FC-57A5D668A83B}"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EE49A9-7420-46EF-94FC-57A5D668A83B}"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EE49A9-7420-46EF-94FC-57A5D668A83B}"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EE49A9-7420-46EF-94FC-57A5D668A83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618B2CF-C9A9-40E2-AD42-C1F3DB78FDDE}" type="datetimeFigureOut">
              <a:rPr lang="en-US" smtClean="0"/>
              <a:pPr/>
              <a:t>1/4/2016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D03D5AD-CB41-4D73-9C56-CE19891347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18B2CF-C9A9-40E2-AD42-C1F3DB78FDDE}"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3D5AD-CB41-4D73-9C56-CE19891347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18B2CF-C9A9-40E2-AD42-C1F3DB78FDDE}"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3D5AD-CB41-4D73-9C56-CE19891347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618B2CF-C9A9-40E2-AD42-C1F3DB78FDDE}" type="datetimeFigureOut">
              <a:rPr lang="en-US" smtClean="0"/>
              <a:pPr/>
              <a:t>1/4/2016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D03D5AD-CB41-4D73-9C56-CE19891347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618B2CF-C9A9-40E2-AD42-C1F3DB78FDDE}" type="datetimeFigureOut">
              <a:rPr lang="en-US" smtClean="0"/>
              <a:pPr/>
              <a:t>1/4/2016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D03D5AD-CB41-4D73-9C56-CE19891347B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618B2CF-C9A9-40E2-AD42-C1F3DB78FDDE}" type="datetimeFigureOut">
              <a:rPr lang="en-US" smtClean="0"/>
              <a:pPr/>
              <a:t>1/4/2016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D03D5AD-CB41-4D73-9C56-CE19891347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618B2CF-C9A9-40E2-AD42-C1F3DB78FDDE}"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D03D5AD-CB41-4D73-9C56-CE19891347B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618B2CF-C9A9-40E2-AD42-C1F3DB78FDDE}" type="datetimeFigureOut">
              <a:rPr lang="en-US" smtClean="0"/>
              <a:pPr/>
              <a:t>1/4/2016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3D5AD-CB41-4D73-9C56-CE19891347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18B2CF-C9A9-40E2-AD42-C1F3DB78FDDE}" type="datetimeFigureOut">
              <a:rPr lang="en-US" smtClean="0"/>
              <a:pPr/>
              <a:t>1/4/2016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3D5AD-CB41-4D73-9C56-CE19891347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618B2CF-C9A9-40E2-AD42-C1F3DB78FDDE}" type="datetimeFigureOut">
              <a:rPr lang="en-US" smtClean="0"/>
              <a:pPr/>
              <a:t>1/4/2016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3D5AD-CB41-4D73-9C56-CE19891347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618B2CF-C9A9-40E2-AD42-C1F3DB78FDDE}"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D03D5AD-CB41-4D73-9C56-CE19891347B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618B2CF-C9A9-40E2-AD42-C1F3DB78FDDE}" type="datetimeFigureOut">
              <a:rPr lang="en-US" smtClean="0"/>
              <a:pPr/>
              <a:t>1/4/2016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D03D5AD-CB41-4D73-9C56-CE19891347B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2GdvKh3Gr3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bing.com/images/search?q=information,+funny&amp;id=342C8AE3BB5BCAE30144BA806334B03A14E113E7&amp;FORM=IQFRBA" TargetMode="Externa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search?q=tickle+me+elmo&amp;hl=en&amp;rls=com.microsoft:en-us:IE-SearchBox&amp;rlz=1I7DKUS_en&amp;prmd=imvnsr&amp;source=univ&amp;tbm=shop&amp;tbo=u&amp;ei=PDFxToWiJ_TFsQKM1rHtCQ&amp;sa=X&amp;oi=product_result_group&amp;ct=image&amp;resnum=2&amp;ved=0CFgQzAMwA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MARKET STRUCTURES</a:t>
            </a:r>
            <a:endParaRPr lang="en-US" dirty="0"/>
          </a:p>
        </p:txBody>
      </p:sp>
      <p:sp>
        <p:nvSpPr>
          <p:cNvPr id="3" name="Subtitle 2"/>
          <p:cNvSpPr>
            <a:spLocks noGrp="1"/>
          </p:cNvSpPr>
          <p:nvPr>
            <p:ph type="subTitle" idx="1"/>
          </p:nvPr>
        </p:nvSpPr>
        <p:spPr/>
        <p:txBody>
          <a:bodyPr/>
          <a:lstStyle/>
          <a:p>
            <a:r>
              <a:rPr lang="en-US" dirty="0" smtClean="0"/>
              <a:t>ECONOMICS CHAPTER 7</a:t>
            </a:r>
            <a:endParaRPr lang="en-US" dirty="0"/>
          </a:p>
        </p:txBody>
      </p:sp>
      <p:pic>
        <p:nvPicPr>
          <p:cNvPr id="1026" name="Picture 2" descr="http://grade8sharks.edublogs.org/files/2010/04/treasury-atm-tmdho0809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04800"/>
            <a:ext cx="6781800"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GOVERNMENTS ROLE</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1. </a:t>
            </a:r>
            <a:r>
              <a:rPr lang="en-US" b="1" u="sng" dirty="0" smtClean="0"/>
              <a:t>MAINTAINING COMPETITION</a:t>
            </a:r>
          </a:p>
          <a:p>
            <a:pPr marL="0" indent="0">
              <a:buNone/>
            </a:pPr>
            <a:r>
              <a:rPr lang="en-US" b="1" dirty="0" smtClean="0"/>
              <a:t>2. </a:t>
            </a:r>
            <a:r>
              <a:rPr lang="en-US" b="1" u="sng" dirty="0" smtClean="0"/>
              <a:t>PROTECTING CONSUMERS</a:t>
            </a:r>
            <a:endParaRPr lang="en-US" b="1" u="sng" dirty="0"/>
          </a:p>
          <a:p>
            <a:pPr marL="0" indent="0">
              <a:buNone/>
            </a:pPr>
            <a:r>
              <a:rPr lang="en-US" b="1" dirty="0" smtClean="0"/>
              <a:t>3. </a:t>
            </a:r>
            <a:r>
              <a:rPr lang="en-US" b="1" u="sng" dirty="0" smtClean="0"/>
              <a:t>IMPROVING ECONOMIC EFFICIENCY</a:t>
            </a:r>
          </a:p>
          <a:p>
            <a:pPr marL="0" indent="0">
              <a:buNone/>
            </a:pPr>
            <a:endParaRPr lang="en-US" dirty="0"/>
          </a:p>
        </p:txBody>
      </p:sp>
      <p:pic>
        <p:nvPicPr>
          <p:cNvPr id="2050" name="Picture 2" descr="http://www.findingdulcinea.com/docroot/dulcinea/fd_images/features/politics/election-issues/Economy/features/0/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835" y="3810000"/>
            <a:ext cx="409575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GOVERNMENT MAINTAIN “GOOD COMPETITION”?</a:t>
            </a:r>
            <a:endParaRPr lang="en-US" dirty="0"/>
          </a:p>
        </p:txBody>
      </p:sp>
      <p:sp>
        <p:nvSpPr>
          <p:cNvPr id="3" name="Content Placeholder 2"/>
          <p:cNvSpPr>
            <a:spLocks noGrp="1"/>
          </p:cNvSpPr>
          <p:nvPr>
            <p:ph idx="1"/>
          </p:nvPr>
        </p:nvSpPr>
        <p:spPr>
          <a:xfrm>
            <a:off x="304800" y="1554162"/>
            <a:ext cx="8382000" cy="4846638"/>
          </a:xfrm>
        </p:spPr>
        <p:txBody>
          <a:bodyPr>
            <a:normAutofit fontScale="92500" lnSpcReduction="20000"/>
          </a:bodyPr>
          <a:lstStyle/>
          <a:p>
            <a:r>
              <a:rPr lang="en-US" i="1" dirty="0" smtClean="0"/>
              <a:t>The government maintains good competition through legislation and regulation…</a:t>
            </a:r>
          </a:p>
          <a:p>
            <a:endParaRPr lang="en-US" i="1" dirty="0" smtClean="0"/>
          </a:p>
          <a:p>
            <a:pPr lvl="1"/>
            <a:r>
              <a:rPr lang="en-US" b="1" u="sng" dirty="0" smtClean="0"/>
              <a:t>SHERMAN ANTITRUST ACT </a:t>
            </a:r>
            <a:r>
              <a:rPr lang="en-US" dirty="0" smtClean="0"/>
              <a:t>(1890): Outlawed all contracts “in restraint of trade” to halt the growth of trusts and monopolies.</a:t>
            </a:r>
          </a:p>
          <a:p>
            <a:pPr lvl="1"/>
            <a:endParaRPr lang="en-US" dirty="0"/>
          </a:p>
          <a:p>
            <a:pPr lvl="1"/>
            <a:r>
              <a:rPr lang="en-US" b="1" u="sng" dirty="0" smtClean="0"/>
              <a:t>CLAYTON ANTITRUST ACT </a:t>
            </a:r>
            <a:r>
              <a:rPr lang="en-US" dirty="0" smtClean="0"/>
              <a:t>(1914): Strengthened the Sherman Antitrust Act by outlawing price discrimination.</a:t>
            </a:r>
          </a:p>
          <a:p>
            <a:pPr lvl="1"/>
            <a:endParaRPr lang="en-US" dirty="0" smtClean="0"/>
          </a:p>
          <a:p>
            <a:pPr lvl="2"/>
            <a:r>
              <a:rPr lang="en-US" b="1" u="sng" dirty="0" smtClean="0"/>
              <a:t>PRICE DISCRIMINATION: </a:t>
            </a:r>
            <a:r>
              <a:rPr lang="en-US" dirty="0" smtClean="0"/>
              <a:t>The practice of  selling the same product to different consumers at different prices. </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	</a:t>
            </a:r>
            <a:endParaRPr lang="en-US" dirty="0"/>
          </a:p>
        </p:txBody>
      </p:sp>
      <p:sp>
        <p:nvSpPr>
          <p:cNvPr id="3" name="Content Placeholder 2"/>
          <p:cNvSpPr>
            <a:spLocks noGrp="1"/>
          </p:cNvSpPr>
          <p:nvPr>
            <p:ph idx="1"/>
          </p:nvPr>
        </p:nvSpPr>
        <p:spPr>
          <a:xfrm>
            <a:off x="304800" y="1981201"/>
            <a:ext cx="8686800" cy="3276600"/>
          </a:xfrm>
        </p:spPr>
        <p:txBody>
          <a:bodyPr>
            <a:normAutofit/>
          </a:bodyPr>
          <a:lstStyle/>
          <a:p>
            <a:pPr marL="0" indent="0" algn="ctr">
              <a:buNone/>
            </a:pPr>
            <a:r>
              <a:rPr lang="en-US" sz="4400" dirty="0" smtClean="0"/>
              <a:t>WHAT ARE THE FOUR TYPES OF MARKET STRUCTURES &amp; WHAT ROLE DOES THE GOVERNMENT PLAY?</a:t>
            </a:r>
            <a:endParaRPr lang="en-US" sz="4400" dirty="0"/>
          </a:p>
        </p:txBody>
      </p:sp>
    </p:spTree>
    <p:extLst>
      <p:ext uri="{BB962C8B-B14F-4D97-AF65-F5344CB8AC3E}">
        <p14:creationId xmlns:p14="http://schemas.microsoft.com/office/powerpoint/2010/main" val="1430059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a:t>
            </a:r>
            <a:endParaRPr lang="en-US" dirty="0"/>
          </a:p>
        </p:txBody>
      </p:sp>
      <p:sp>
        <p:nvSpPr>
          <p:cNvPr id="3" name="Content Placeholder 2"/>
          <p:cNvSpPr>
            <a:spLocks noGrp="1"/>
          </p:cNvSpPr>
          <p:nvPr>
            <p:ph idx="1"/>
          </p:nvPr>
        </p:nvSpPr>
        <p:spPr/>
        <p:txBody>
          <a:bodyPr/>
          <a:lstStyle/>
          <a:p>
            <a:r>
              <a:rPr lang="en-US" dirty="0" smtClean="0"/>
              <a:t>What are the four types of market structures?</a:t>
            </a:r>
            <a:endParaRPr lang="en-US" dirty="0"/>
          </a:p>
        </p:txBody>
      </p:sp>
      <p:pic>
        <p:nvPicPr>
          <p:cNvPr id="1026" name="Picture 2" descr="C:\Users\lineberryb\AppData\Local\Microsoft\Windows\Temporary Internet Files\Content.Outlook\VE2HG1CQ\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590800"/>
            <a:ext cx="4903304" cy="343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95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	</a:t>
            </a:r>
            <a:endParaRPr lang="en-US" dirty="0"/>
          </a:p>
        </p:txBody>
      </p:sp>
      <p:sp>
        <p:nvSpPr>
          <p:cNvPr id="3" name="Content Placeholder 2"/>
          <p:cNvSpPr>
            <a:spLocks noGrp="1"/>
          </p:cNvSpPr>
          <p:nvPr>
            <p:ph idx="1"/>
          </p:nvPr>
        </p:nvSpPr>
        <p:spPr>
          <a:xfrm>
            <a:off x="304800" y="1981201"/>
            <a:ext cx="8686800" cy="3276600"/>
          </a:xfrm>
        </p:spPr>
        <p:txBody>
          <a:bodyPr>
            <a:normAutofit/>
          </a:bodyPr>
          <a:lstStyle/>
          <a:p>
            <a:pPr marL="0" indent="0" algn="ctr">
              <a:buNone/>
            </a:pPr>
            <a:r>
              <a:rPr lang="en-US" sz="4400" dirty="0" smtClean="0"/>
              <a:t>WHY DO MARKETS FAIL AND WHAT CAN THE GOVERNMENT DO TO PREVENT THEM FROM FAILING?</a:t>
            </a:r>
            <a:endParaRPr lang="en-US" sz="4400" dirty="0"/>
          </a:p>
        </p:txBody>
      </p:sp>
    </p:spTree>
    <p:extLst>
      <p:ext uri="{BB962C8B-B14F-4D97-AF65-F5344CB8AC3E}">
        <p14:creationId xmlns:p14="http://schemas.microsoft.com/office/powerpoint/2010/main" val="1847732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MARKETS FAIL?</a:t>
            </a:r>
            <a:endParaRPr lang="en-US" dirty="0"/>
          </a:p>
        </p:txBody>
      </p:sp>
      <p:sp>
        <p:nvSpPr>
          <p:cNvPr id="3" name="Content Placeholder 2"/>
          <p:cNvSpPr>
            <a:spLocks noGrp="1"/>
          </p:cNvSpPr>
          <p:nvPr>
            <p:ph idx="1"/>
          </p:nvPr>
        </p:nvSpPr>
        <p:spPr>
          <a:xfrm>
            <a:off x="304800" y="1143000"/>
            <a:ext cx="8382000" cy="5562600"/>
          </a:xfrm>
        </p:spPr>
        <p:txBody>
          <a:bodyPr>
            <a:normAutofit fontScale="92500" lnSpcReduction="20000"/>
          </a:bodyPr>
          <a:lstStyle/>
          <a:p>
            <a:r>
              <a:rPr lang="en-US" i="1" dirty="0" smtClean="0"/>
              <a:t>1. </a:t>
            </a:r>
            <a:r>
              <a:rPr lang="en-US" i="1" u="sng" dirty="0" smtClean="0"/>
              <a:t>Inadequate Competition</a:t>
            </a:r>
          </a:p>
          <a:p>
            <a:pPr lvl="1"/>
            <a:r>
              <a:rPr lang="en-US" i="1" dirty="0" smtClean="0"/>
              <a:t>Leads to higher prices</a:t>
            </a:r>
          </a:p>
          <a:p>
            <a:pPr lvl="1"/>
            <a:r>
              <a:rPr lang="en-US" i="1" dirty="0" smtClean="0"/>
              <a:t>No incentive to use resources efficiently or keep</a:t>
            </a:r>
          </a:p>
          <a:p>
            <a:pPr marL="457200" lvl="1" indent="0">
              <a:buNone/>
            </a:pPr>
            <a:r>
              <a:rPr lang="en-US" i="1" dirty="0" smtClean="0"/>
              <a:t>Quality high.</a:t>
            </a:r>
          </a:p>
          <a:p>
            <a:pPr marL="457200" lvl="1" indent="0">
              <a:buNone/>
            </a:pPr>
            <a:r>
              <a:rPr lang="en-US" i="1" dirty="0"/>
              <a:t>Enron: </a:t>
            </a:r>
            <a:r>
              <a:rPr lang="en-US" i="1" dirty="0">
                <a:hlinkClick r:id="rId3"/>
              </a:rPr>
              <a:t>https://</a:t>
            </a:r>
            <a:r>
              <a:rPr lang="en-US" i="1" dirty="0" smtClean="0">
                <a:hlinkClick r:id="rId3"/>
              </a:rPr>
              <a:t>www.youtube.com/watch?v=2GdvKh3Gr3E</a:t>
            </a:r>
            <a:endParaRPr lang="en-US" i="1" dirty="0" smtClean="0"/>
          </a:p>
          <a:p>
            <a:pPr marL="457200" lvl="1" indent="0">
              <a:buNone/>
            </a:pPr>
            <a:r>
              <a:rPr lang="en-US" i="1" dirty="0">
                <a:hlinkClick r:id="rId4" action="ppaction://hlinksldjump"/>
              </a:rPr>
              <a:t>https://www.youtube.com/watch?v=ketwlV2hNtE</a:t>
            </a:r>
            <a:endParaRPr lang="en-US" i="1" dirty="0" smtClean="0"/>
          </a:p>
          <a:p>
            <a:pPr marL="457200" lvl="1" indent="0">
              <a:buNone/>
            </a:pPr>
            <a:endParaRPr lang="en-US" i="1" dirty="0" smtClean="0"/>
          </a:p>
          <a:p>
            <a:r>
              <a:rPr lang="en-US" i="1" dirty="0" smtClean="0"/>
              <a:t>2. </a:t>
            </a:r>
            <a:r>
              <a:rPr lang="en-US" sz="2800" i="1" u="sng" dirty="0" smtClean="0"/>
              <a:t>Inadequate Information:</a:t>
            </a:r>
          </a:p>
          <a:p>
            <a:pPr lvl="1"/>
            <a:r>
              <a:rPr lang="en-US" i="1" dirty="0" smtClean="0"/>
              <a:t>Knowing what consumers want.</a:t>
            </a:r>
            <a:endParaRPr lang="en-US" sz="2400" i="1" dirty="0" smtClean="0"/>
          </a:p>
          <a:p>
            <a:pPr lvl="1"/>
            <a:r>
              <a:rPr lang="en-US" i="1" dirty="0" smtClean="0"/>
              <a:t>Keeping  consumers informed about products.</a:t>
            </a:r>
          </a:p>
          <a:p>
            <a:pPr lvl="1"/>
            <a:r>
              <a:rPr lang="en-US" i="1" dirty="0" smtClean="0"/>
              <a:t>You don’t know what the interest rate on your house is but buy it anyway.  You later realize you can’t afford the house and the bank takes it.</a:t>
            </a:r>
          </a:p>
          <a:p>
            <a:endParaRPr lang="en-US" dirty="0" smtClean="0"/>
          </a:p>
          <a:p>
            <a:endParaRPr lang="en-US" dirty="0" smtClean="0"/>
          </a:p>
          <a:p>
            <a:endParaRPr lang="en-US" dirty="0"/>
          </a:p>
        </p:txBody>
      </p:sp>
      <p:sp>
        <p:nvSpPr>
          <p:cNvPr id="4" name="AutoShape 4" descr="data:image/jpeg;base64,/9j/4AAQSkZJRgABAQEAYABgAAD/2wBDAAoHBwkHBgoJCAkLCwoMDxkQDw4ODx4WFxIZJCAmJSMgIyIoLTkwKCo2KyIjMkQyNjs9QEBAJjBGS0U+Sjk/QD3/2wBDAQsLCw8NDx0QEB09KSMpPT09PT09PT09PT09PT09PT09PT09PT09PT09PT09PT09PT09PT09PT09PT09PT09PT3/wAARCABQAF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RfI7tEpGQTkeuOP/AK1UkvJLiNVgiaOVWBQFSu0jk/l0z3zTnjSznleaHynY4d9uMkdjVizZGf7Q7jJB2rnHHbP+Fec3d6C2d7HS29yLq0jlB+8vP1701jWTpNyEuJbXeNn3oxnt6VpueK61K6udsPeV0Ru3WqV87LZzMjFWWNiG9OKsu3WsO8+0ogSfM+/uhx056cCkzRvlRptHZmzhk81nllTdtLd8Z/Ksuzmd9PDMxd1LLk9yDgVXiuhGqRSW0ruq8ER5OAPofSmLqFjGuEaZAWLlW6En+XPNRZ22IhU5W7s1dUsf7PsjcPcKwCbsY56fhWNAxvTAYo2zIeABuI/Dv0qa71OK8jigSQlM8iR+AOTwee+OKueHZ7fRsNM8dw3l7EaLkqc88Hnnjmk3yptAqrtqSRB7y53zALEgyFZupz6d/pUN/LYJIfMWNJHHG7kZ/pWf9ul8zEasVY4JGBtOed34elWbNoYdVS7cfaJWTbGoGPIbPXngnGcHtkVCimccLX978CGB5bRo7iS2MJVgcEclehwcDjPNdWZA6hl6EZFcx4k8QW11LHb21kytF/rpJHJJJHKj17cml0rxDbx2yQXLMpXgMR2q1KMXy3PQo4ery8zjodA7Vn3zfPD/AMC/pVlJo5oxLE6ujchlOQao6g3zR+mG/pVjmrRZyFjdXNnDcpFcSRRSL8+Gxznjnt36Vb0/Vrq3iZ1ZGfy/laRAxQ+oz6j+lVhbB15GQBnHap9Kt1vLyK3k5jb5ivrgVbjJ3aZzQqU0oqS2d3/kLp12EzJeWUF0Np2bvlG4dzjqOtV4pllbc1sUJY58tyAOewNdHfaN50apG/lJ0bavOPb0qsdMSEKka4UdutNRd9dhSnT5NN7/AIE16IHuWa2MigYBDHIyfU474NMtHMV/bhj5RaQKWI6AnB/TPNVLW2mvpBdxW8m1W2h3bapPPvz+Va1zai4tpI9Qu1QCIbSFJAyOD6kA8YHrXPyO5hFczRzF5Mt1qU7xDIklZkVfQtx/StqHSrewhJnFtcXY6pPMEhiPoSMlj9BXO7Hgu1dZMSL8wZP0wf1pssyR5LEZJPJIGT1PP41g1aW12fR39rTXLK0dvU6TSNUkaMwtHb+b80jpAu2JDuxhD3BGDk+tWby48zBKFNqOeSCO1P0DTLP+yIbr/XPcoH3HjaD2GKsNY2i3Eb3Ane2UnzUVuSpH59cd+ma7oU5Wuzya00m1DYraf4Vv7wRIyR2yyRb1aVgSR/ug571Y0jwZqemXIvbkQssO5fJjJLsOm4dvfH8q6HUYXuBB9lsmmgiCiOSObaSmOV457DrUU8M5j3/2TeB/LVFKXROOwBA7epHrWpwiXEDQIHuoRFGx27t4bafRsdP1qjNaqwDLhlPII5BFbNjIultNJcWr2tuqgyXEkwIJHA47dcflWGpLPJIrE75XYMmVBBYkEDtxQA6LS4tMhmtbJpWjcl1WZlBRvY8AjgVUvLLV720EEFpaIFPDvcZKj6AViwavPHe3ll57SQRqGj8zlhntmustdcjdo7XUoWScKAN3yufcHo34GuenXk3zNbaG9SlGD7o881rw/rWlyhlgM6EZ86EFwPUEdRWHFFPqM0jlSCu0DbGSDXsE17F9saCGVpAq7txGD1xj/wCvUEk2AecAc10KMW+ZDvJx5b6djM8PW8mn+HbO1myHiQggjB5YkfzqzJJ3q7DZmUq1xJ5MZ5A6u/0X+pqxNb2TBV+ybU6Bzwc+5zn86UqsU7CMETy2wdbaaWBXILCJtoYjoaLjWr4zQzJqk8sipk4TYsbHquOjfXFXm0hJrlUg8wqDukUvgBP97tUa6Rbzh4vPlZ4PlAUsfLBOcdx17frVJ3Ik1cwbm4lnlkkmlkkeQhnLN94jpkdOO3pVVZXikBidkOf4SRUk4KMwIbAJAJUjPvVXflxz3p6D0JrHQry+vJbrLQRyYG9vQdMDqf5V2E/l3EAiuFWVcc7h1Pr7H6VXlucyNz3qFrn3ojFRWhd77jYbC3tLt7lWleVhtBdy2B6U6S9mtJUuIRE5Q/ckGQc45+oqJ581WuHLxsoIyfX602tBGjZeK4Jbt5LpBbrPySM43gYJ/IfpVga6t8rLZRRSRtkbppNu76KOSK8+vdOvdxYpvXsFbO0elURJLbtgM8bemSK5nQi3cm9j1ix8ua1ubO8cedOg+YEqHIHT8D/Ok0rRLm3bddSxomwkrG/yq3HUdDx3rzSDxBeQrtZ/MT0arqeI45o9k7zBP7pkbb/Wh05KSlfYL6NG9fTI93O8JBjZzgjofcfU1lyIjuCVGfXFAvYZEBjb5f0rJ1HUhvEMJyc/Ma0u2ydkf//Z">
            <a:hlinkClick r:id="rId5"/>
          </p:cNvPr>
          <p:cNvSpPr>
            <a:spLocks noChangeAspect="1" noChangeArrowheads="1"/>
          </p:cNvSpPr>
          <p:nvPr/>
        </p:nvSpPr>
        <p:spPr bwMode="auto">
          <a:xfrm>
            <a:off x="4137025" y="-355600"/>
            <a:ext cx="762000" cy="76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EAYABgAAD/2wBDAAoHBwkHBgoJCAkLCwoMDxkQDw4ODx4WFxIZJCAmJSMgIyIoLTkwKCo2KyIjMkQyNjs9QEBAJjBGS0U+Sjk/QD3/2wBDAQsLCw8NDx0QEB09KSMpPT09PT09PT09PT09PT09PT09PT09PT09PT09PT09PT09PT09PT09PT09PT09PT09PT3/wAARCABQAF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RfI7tEpGQTkeuOP/AK1UkvJLiNVgiaOVWBQFSu0jk/l0z3zTnjSznleaHynY4d9uMkdjVizZGf7Q7jJB2rnHHbP+Fec3d6C2d7HS29yLq0jlB+8vP1701jWTpNyEuJbXeNn3oxnt6VpueK61K6udsPeV0Ru3WqV87LZzMjFWWNiG9OKsu3WsO8+0ogSfM+/uhx056cCkzRvlRptHZmzhk81nllTdtLd8Z/Ksuzmd9PDMxd1LLk9yDgVXiuhGqRSW0ruq8ER5OAPofSmLqFjGuEaZAWLlW6En+XPNRZ22IhU5W7s1dUsf7PsjcPcKwCbsY56fhWNAxvTAYo2zIeABuI/Dv0qa71OK8jigSQlM8iR+AOTwee+OKueHZ7fRsNM8dw3l7EaLkqc88Hnnjmk3yptAqrtqSRB7y53zALEgyFZupz6d/pUN/LYJIfMWNJHHG7kZ/pWf9ul8zEasVY4JGBtOed34elWbNoYdVS7cfaJWTbGoGPIbPXngnGcHtkVCimccLX978CGB5bRo7iS2MJVgcEclehwcDjPNdWZA6hl6EZFcx4k8QW11LHb21kytF/rpJHJJJHKj17cml0rxDbx2yQXLMpXgMR2q1KMXy3PQo4ery8zjodA7Vn3zfPD/AMC/pVlJo5oxLE6ujchlOQao6g3zR+mG/pVjmrRZyFjdXNnDcpFcSRRSL8+Gxznjnt36Vb0/Vrq3iZ1ZGfy/laRAxQ+oz6j+lVhbB15GQBnHap9Kt1vLyK3k5jb5ivrgVbjJ3aZzQqU0oqS2d3/kLp12EzJeWUF0Np2bvlG4dzjqOtV4pllbc1sUJY58tyAOewNdHfaN50apG/lJ0bavOPb0qsdMSEKka4UdutNRd9dhSnT5NN7/AIE16IHuWa2MigYBDHIyfU474NMtHMV/bhj5RaQKWI6AnB/TPNVLW2mvpBdxW8m1W2h3bapPPvz+Va1zai4tpI9Qu1QCIbSFJAyOD6kA8YHrXPyO5hFczRzF5Mt1qU7xDIklZkVfQtx/StqHSrewhJnFtcXY6pPMEhiPoSMlj9BXO7Hgu1dZMSL8wZP0wf1pssyR5LEZJPJIGT1PP41g1aW12fR39rTXLK0dvU6TSNUkaMwtHb+b80jpAu2JDuxhD3BGDk+tWby48zBKFNqOeSCO1P0DTLP+yIbr/XPcoH3HjaD2GKsNY2i3Eb3Ane2UnzUVuSpH59cd+ma7oU5Wuzya00m1DYraf4Vv7wRIyR2yyRb1aVgSR/ug571Y0jwZqemXIvbkQssO5fJjJLsOm4dvfH8q6HUYXuBB9lsmmgiCiOSObaSmOV457DrUU8M5j3/2TeB/LVFKXROOwBA7epHrWpwiXEDQIHuoRFGx27t4bafRsdP1qjNaqwDLhlPII5BFbNjIultNJcWr2tuqgyXEkwIJHA47dcflWGpLPJIrE75XYMmVBBYkEDtxQA6LS4tMhmtbJpWjcl1WZlBRvY8AjgVUvLLV720EEFpaIFPDvcZKj6AViwavPHe3ll57SQRqGj8zlhntmustdcjdo7XUoWScKAN3yufcHo34GuenXk3zNbaG9SlGD7o881rw/rWlyhlgM6EZ86EFwPUEdRWHFFPqM0jlSCu0DbGSDXsE17F9saCGVpAq7txGD1xj/wCvUEk2AecAc10KMW+ZDvJx5b6djM8PW8mn+HbO1myHiQggjB5YkfzqzJJ3q7DZmUq1xJ5MZ5A6u/0X+pqxNb2TBV+ybU6Bzwc+5zn86UqsU7CMETy2wdbaaWBXILCJtoYjoaLjWr4zQzJqk8sipk4TYsbHquOjfXFXm0hJrlUg8wqDukUvgBP97tUa6Rbzh4vPlZ4PlAUsfLBOcdx17frVJ3Ik1cwbm4lnlkkmlkkeQhnLN94jpkdOO3pVVZXikBidkOf4SRUk4KMwIbAJAJUjPvVXflxz3p6D0JrHQry+vJbrLQRyYG9vQdMDqf5V2E/l3EAiuFWVcc7h1Pr7H6VXlucyNz3qFrn3ojFRWhd77jYbC3tLt7lWleVhtBdy2B6U6S9mtJUuIRE5Q/ckGQc45+oqJ581WuHLxsoIyfX602tBGjZeK4Jbt5LpBbrPySM43gYJ/IfpVga6t8rLZRRSRtkbppNu76KOSK8+vdOvdxYpvXsFbO0elURJLbtgM8bemSK5nQi3cm9j1ix8ua1ubO8cedOg+YEqHIHT8D/Ok0rRLm3bddSxomwkrG/yq3HUdDx3rzSDxBeQrtZ/MT0arqeI45o9k7zBP7pkbb/Wh05KSlfYL6NG9fTI93O8JBjZzgjofcfU1lyIjuCVGfXFAvYZEBjb5f0rJ1HUhvEMJyc/Ma0u2ydkf//Z">
            <a:hlinkClick r:id="rId5"/>
          </p:cNvPr>
          <p:cNvSpPr>
            <a:spLocks noChangeAspect="1" noChangeArrowheads="1"/>
          </p:cNvSpPr>
          <p:nvPr/>
        </p:nvSpPr>
        <p:spPr bwMode="auto">
          <a:xfrm>
            <a:off x="4289425" y="-203200"/>
            <a:ext cx="762000" cy="76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43652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Merger</a:t>
            </a:r>
            <a:endParaRPr lang="en-US" dirty="0"/>
          </a:p>
        </p:txBody>
      </p:sp>
      <p:sp>
        <p:nvSpPr>
          <p:cNvPr id="3" name="Content Placeholder 2"/>
          <p:cNvSpPr>
            <a:spLocks noGrp="1"/>
          </p:cNvSpPr>
          <p:nvPr>
            <p:ph idx="1"/>
          </p:nvPr>
        </p:nvSpPr>
        <p:spPr/>
        <p:txBody>
          <a:bodyPr/>
          <a:lstStyle/>
          <a:p>
            <a:r>
              <a:rPr lang="en-US" dirty="0" smtClean="0"/>
              <a:t>Combining similar companies to form one larger company.</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2667000"/>
            <a:ext cx="4648200" cy="245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5156606"/>
            <a:ext cx="5941306" cy="1569660"/>
          </a:xfrm>
          <a:prstGeom prst="rect">
            <a:avLst/>
          </a:prstGeom>
          <a:noFill/>
        </p:spPr>
        <p:txBody>
          <a:bodyPr wrap="none" rtlCol="0">
            <a:spAutoFit/>
          </a:bodyPr>
          <a:lstStyle/>
          <a:p>
            <a:r>
              <a:rPr lang="en-US" sz="3200" dirty="0" smtClean="0"/>
              <a:t>Combine the Cellular companies</a:t>
            </a:r>
          </a:p>
          <a:p>
            <a:r>
              <a:rPr lang="en-US" sz="3200" dirty="0" smtClean="0"/>
              <a:t>above to create one company</a:t>
            </a:r>
          </a:p>
          <a:p>
            <a:r>
              <a:rPr lang="en-US" sz="3200" dirty="0" smtClean="0"/>
              <a:t>Called “All-Call Cellular.</a:t>
            </a:r>
            <a:endParaRPr lang="en-US" sz="3200" dirty="0"/>
          </a:p>
        </p:txBody>
      </p:sp>
    </p:spTree>
    <p:extLst>
      <p:ext uri="{BB962C8B-B14F-4D97-AF65-F5344CB8AC3E}">
        <p14:creationId xmlns:p14="http://schemas.microsoft.com/office/powerpoint/2010/main" val="385296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Merger</a:t>
            </a:r>
            <a:endParaRPr lang="en-US" dirty="0"/>
          </a:p>
        </p:txBody>
      </p:sp>
      <p:sp>
        <p:nvSpPr>
          <p:cNvPr id="3" name="Content Placeholder 2"/>
          <p:cNvSpPr>
            <a:spLocks noGrp="1"/>
          </p:cNvSpPr>
          <p:nvPr>
            <p:ph idx="1"/>
          </p:nvPr>
        </p:nvSpPr>
        <p:spPr>
          <a:xfrm>
            <a:off x="304800" y="1371600"/>
            <a:ext cx="8686800" cy="4708525"/>
          </a:xfrm>
        </p:spPr>
        <p:txBody>
          <a:bodyPr>
            <a:normAutofit/>
          </a:bodyPr>
          <a:lstStyle/>
          <a:p>
            <a:r>
              <a:rPr lang="en-US" sz="2400" dirty="0"/>
              <a:t>A </a:t>
            </a:r>
            <a:r>
              <a:rPr lang="en-US" sz="2400" b="1" dirty="0"/>
              <a:t>merger</a:t>
            </a:r>
            <a:r>
              <a:rPr lang="en-US" sz="2400" dirty="0"/>
              <a:t> between two </a:t>
            </a:r>
            <a:r>
              <a:rPr lang="en-US" sz="2400" dirty="0" smtClean="0"/>
              <a:t>or more companies </a:t>
            </a:r>
            <a:r>
              <a:rPr lang="en-US" sz="2400" dirty="0"/>
              <a:t>in the same industry where one company supplies goods to the other </a:t>
            </a:r>
            <a:r>
              <a:rPr lang="en-US" sz="2400" dirty="0" smtClean="0"/>
              <a:t>company.</a:t>
            </a:r>
            <a:endParaRPr lang="en-US" sz="2400" dirty="0"/>
          </a:p>
        </p:txBody>
      </p:sp>
      <p:pic>
        <p:nvPicPr>
          <p:cNvPr id="2052" name="Picture 4" descr="https://caseywasthere.files.wordpress.com/2013/06/subw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286001"/>
            <a:ext cx="1631317" cy="9905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lappfamilymarket.com/wp-content/uploads/2015/03/JZLKZQ6HFH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2489" y="3505201"/>
            <a:ext cx="825499" cy="6191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1.gstatic.com/images?q=tbn:ANd9GcTnNWxxQJit5Pa3xL0xrtiivoqW39tJ2-wuTu4PvKKDRk24Xd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9317" y="5375748"/>
            <a:ext cx="879404" cy="5852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heeyfashion.com/wp-content/uploads/2015/07/red-on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6913" y="4447249"/>
            <a:ext cx="867059" cy="6502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olivesfromspain.us/images/olives/for-all-occasions/sliced-black-ripe-oliv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6175" y="6163733"/>
            <a:ext cx="689508" cy="4624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2667000"/>
            <a:ext cx="2284664" cy="3970318"/>
          </a:xfrm>
          <a:prstGeom prst="rect">
            <a:avLst/>
          </a:prstGeom>
          <a:noFill/>
        </p:spPr>
        <p:txBody>
          <a:bodyPr wrap="none" rtlCol="0">
            <a:spAutoFit/>
          </a:bodyPr>
          <a:lstStyle/>
          <a:p>
            <a:r>
              <a:rPr lang="en-US" b="1" u="sng" dirty="0" smtClean="0"/>
              <a:t>Subway Owns</a:t>
            </a:r>
          </a:p>
          <a:p>
            <a:endParaRPr lang="en-US" dirty="0"/>
          </a:p>
          <a:p>
            <a:endParaRPr lang="en-US" dirty="0" smtClean="0"/>
          </a:p>
          <a:p>
            <a:endParaRPr lang="en-US" dirty="0" smtClean="0"/>
          </a:p>
          <a:p>
            <a:r>
              <a:rPr lang="en-US" dirty="0" err="1" smtClean="0"/>
              <a:t>Turkery</a:t>
            </a:r>
            <a:r>
              <a:rPr lang="en-US" dirty="0" smtClean="0"/>
              <a:t> Farm</a:t>
            </a:r>
          </a:p>
          <a:p>
            <a:endParaRPr lang="en-US" dirty="0"/>
          </a:p>
          <a:p>
            <a:endParaRPr lang="en-US" dirty="0" smtClean="0"/>
          </a:p>
          <a:p>
            <a:r>
              <a:rPr lang="en-US" dirty="0" smtClean="0"/>
              <a:t>Onion Farm</a:t>
            </a:r>
          </a:p>
          <a:p>
            <a:endParaRPr lang="en-US" dirty="0"/>
          </a:p>
          <a:p>
            <a:endParaRPr lang="en-US" dirty="0" smtClean="0"/>
          </a:p>
          <a:p>
            <a:r>
              <a:rPr lang="en-US" dirty="0" smtClean="0"/>
              <a:t>Lettuce/Tomato Farm</a:t>
            </a:r>
          </a:p>
          <a:p>
            <a:endParaRPr lang="en-US" dirty="0"/>
          </a:p>
          <a:p>
            <a:endParaRPr lang="en-US" dirty="0" smtClean="0"/>
          </a:p>
          <a:p>
            <a:r>
              <a:rPr lang="en-US" dirty="0" smtClean="0"/>
              <a:t>Black Olive Farm</a:t>
            </a:r>
          </a:p>
        </p:txBody>
      </p:sp>
    </p:spTree>
    <p:extLst>
      <p:ext uri="{BB962C8B-B14F-4D97-AF65-F5344CB8AC3E}">
        <p14:creationId xmlns:p14="http://schemas.microsoft.com/office/powerpoint/2010/main" val="382471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Conglomerate </a:t>
            </a:r>
            <a:endParaRPr lang="en-US" dirty="0"/>
          </a:p>
        </p:txBody>
      </p:sp>
      <p:sp>
        <p:nvSpPr>
          <p:cNvPr id="3" name="Content Placeholder 2"/>
          <p:cNvSpPr>
            <a:spLocks noGrp="1"/>
          </p:cNvSpPr>
          <p:nvPr>
            <p:ph idx="1"/>
          </p:nvPr>
        </p:nvSpPr>
        <p:spPr/>
        <p:txBody>
          <a:bodyPr>
            <a:normAutofit/>
          </a:bodyPr>
          <a:lstStyle/>
          <a:p>
            <a:r>
              <a:rPr lang="en-US" sz="2400" dirty="0"/>
              <a:t>A </a:t>
            </a:r>
            <a:r>
              <a:rPr lang="en-US" sz="2400" dirty="0" smtClean="0"/>
              <a:t>corporation </a:t>
            </a:r>
            <a:r>
              <a:rPr lang="en-US" sz="2400" dirty="0"/>
              <a:t>that is made up of a number of different, seemingly unrelated businesses. In a </a:t>
            </a:r>
            <a:r>
              <a:rPr lang="en-US" sz="2400" b="1" dirty="0"/>
              <a:t>conglomerate</a:t>
            </a:r>
            <a:r>
              <a:rPr lang="en-US" sz="2400" dirty="0"/>
              <a:t>, one company owns a controlling stake in a number of smaller companies, which conduct business separately.</a:t>
            </a:r>
            <a:endParaRPr lang="en-US" sz="2400" dirty="0"/>
          </a:p>
        </p:txBody>
      </p:sp>
      <p:pic>
        <p:nvPicPr>
          <p:cNvPr id="3074" name="Picture 2" descr="http://www.exposingtruth.com/wp-content/uploads/2014/07/Pepsico.jpg?37d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8305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73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MARKETS FAIL?</a:t>
            </a:r>
            <a:endParaRPr lang="en-US" dirty="0"/>
          </a:p>
        </p:txBody>
      </p:sp>
      <p:sp>
        <p:nvSpPr>
          <p:cNvPr id="3" name="Content Placeholder 2"/>
          <p:cNvSpPr>
            <a:spLocks noGrp="1"/>
          </p:cNvSpPr>
          <p:nvPr>
            <p:ph idx="1"/>
          </p:nvPr>
        </p:nvSpPr>
        <p:spPr>
          <a:xfrm>
            <a:off x="304800" y="1554162"/>
            <a:ext cx="8382000" cy="4846638"/>
          </a:xfrm>
        </p:spPr>
        <p:txBody>
          <a:bodyPr>
            <a:normAutofit/>
          </a:bodyPr>
          <a:lstStyle/>
          <a:p>
            <a:r>
              <a:rPr lang="en-US" i="1" dirty="0" smtClean="0"/>
              <a:t>3. </a:t>
            </a:r>
            <a:r>
              <a:rPr lang="en-US" i="1" u="sng" dirty="0" smtClean="0"/>
              <a:t>Resource Immobility</a:t>
            </a:r>
            <a:r>
              <a:rPr lang="en-US" i="1" dirty="0" smtClean="0"/>
              <a:t>:</a:t>
            </a:r>
          </a:p>
          <a:p>
            <a:pPr lvl="1"/>
            <a:r>
              <a:rPr lang="en-US" i="1" dirty="0" smtClean="0"/>
              <a:t>Land, labor, and capital do not move to where returns are the highest.</a:t>
            </a:r>
          </a:p>
          <a:p>
            <a:pPr lvl="1"/>
            <a:r>
              <a:rPr lang="en-US" i="1" dirty="0" smtClean="0"/>
              <a:t>EX: You move you Car Factory to Ohio but the majority of your employees can’t move to Ohio with you.  The people that live around the new factory already have jobs or aren’t good at making cars.  Your business could fail!</a:t>
            </a:r>
          </a:p>
          <a:p>
            <a:pPr marL="457200" lvl="1" indent="0">
              <a:buNone/>
            </a:pPr>
            <a:endParaRPr lang="en-US" i="1" dirty="0" smtClean="0"/>
          </a:p>
          <a:p>
            <a:pPr lvl="1"/>
            <a:endParaRPr lang="en-US" i="1" dirty="0" smtClean="0"/>
          </a:p>
          <a:p>
            <a:pPr marL="0" indent="0">
              <a:buNone/>
            </a:pPr>
            <a:endParaRPr lang="en-US" i="1"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15110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BELLWORK</a:t>
            </a:r>
            <a:endParaRPr lang="en-US" dirty="0"/>
          </a:p>
        </p:txBody>
      </p:sp>
      <p:sp>
        <p:nvSpPr>
          <p:cNvPr id="3" name="Content Placeholder 2"/>
          <p:cNvSpPr>
            <a:spLocks noGrp="1"/>
          </p:cNvSpPr>
          <p:nvPr>
            <p:ph idx="1"/>
          </p:nvPr>
        </p:nvSpPr>
        <p:spPr>
          <a:xfrm>
            <a:off x="304800" y="1554162"/>
            <a:ext cx="8382000" cy="4389437"/>
          </a:xfrm>
        </p:spPr>
        <p:txBody>
          <a:bodyPr>
            <a:normAutofit/>
          </a:bodyPr>
          <a:lstStyle/>
          <a:p>
            <a:pPr algn="ctr"/>
            <a:r>
              <a:rPr lang="en-US" sz="4400" dirty="0" smtClean="0"/>
              <a:t>IS IT EVER “OK” FOR THE GOVERNMENT TO REGULATE PRICES?</a:t>
            </a:r>
          </a:p>
          <a:p>
            <a:pPr marL="457200" lvl="1" indent="0">
              <a:buNone/>
            </a:pPr>
            <a:r>
              <a:rPr lang="en-US" dirty="0" smtClean="0"/>
              <a:t>				</a:t>
            </a:r>
            <a:r>
              <a:rPr lang="en-US" smtClean="0"/>
              <a:t>	Why/Why Not?</a:t>
            </a:r>
            <a:endParaRPr lang="en-US" dirty="0" smtClean="0"/>
          </a:p>
          <a:p>
            <a:endParaRPr lang="en-US" dirty="0" smtClean="0"/>
          </a:p>
          <a:p>
            <a:endParaRPr lang="en-US" dirty="0"/>
          </a:p>
        </p:txBody>
      </p:sp>
    </p:spTree>
    <p:extLst>
      <p:ext uri="{BB962C8B-B14F-4D97-AF65-F5344CB8AC3E}">
        <p14:creationId xmlns:p14="http://schemas.microsoft.com/office/powerpoint/2010/main" val="3776774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MARKETS FAIL?</a:t>
            </a:r>
          </a:p>
        </p:txBody>
      </p:sp>
      <p:sp>
        <p:nvSpPr>
          <p:cNvPr id="3" name="Content Placeholder 2"/>
          <p:cNvSpPr>
            <a:spLocks noGrp="1"/>
          </p:cNvSpPr>
          <p:nvPr>
            <p:ph idx="1"/>
          </p:nvPr>
        </p:nvSpPr>
        <p:spPr>
          <a:xfrm>
            <a:off x="304800" y="1295400"/>
            <a:ext cx="8686800" cy="4784725"/>
          </a:xfrm>
        </p:spPr>
        <p:txBody>
          <a:bodyPr>
            <a:normAutofit fontScale="92500" lnSpcReduction="20000"/>
          </a:bodyPr>
          <a:lstStyle/>
          <a:p>
            <a:r>
              <a:rPr lang="en-US" i="1" dirty="0"/>
              <a:t>4. </a:t>
            </a:r>
            <a:r>
              <a:rPr lang="en-US" b="1" i="1" u="sng" dirty="0"/>
              <a:t>PUBLIC GOODS </a:t>
            </a:r>
            <a:r>
              <a:rPr lang="en-US" i="1" u="sng" dirty="0"/>
              <a:t>(need for</a:t>
            </a:r>
            <a:r>
              <a:rPr lang="en-US" i="1" dirty="0"/>
              <a:t>): </a:t>
            </a:r>
          </a:p>
          <a:p>
            <a:pPr lvl="1"/>
            <a:r>
              <a:rPr lang="en-US" i="1" dirty="0"/>
              <a:t>Products collectively used</a:t>
            </a:r>
          </a:p>
          <a:p>
            <a:pPr marL="457200" lvl="1" indent="0">
              <a:buNone/>
            </a:pPr>
            <a:r>
              <a:rPr lang="en-US" i="1" dirty="0"/>
              <a:t>     by everyone.</a:t>
            </a:r>
          </a:p>
          <a:p>
            <a:pPr lvl="1"/>
            <a:r>
              <a:rPr lang="en-US" i="1" dirty="0"/>
              <a:t>Markets would not supply </a:t>
            </a:r>
          </a:p>
          <a:p>
            <a:pPr marL="457200" lvl="1" indent="0">
              <a:buNone/>
            </a:pPr>
            <a:r>
              <a:rPr lang="en-US" i="1" dirty="0"/>
              <a:t>     these (no incentive</a:t>
            </a:r>
            <a:r>
              <a:rPr lang="en-US" i="1" dirty="0" smtClean="0"/>
              <a:t>)</a:t>
            </a:r>
          </a:p>
          <a:p>
            <a:pPr marL="457200" lvl="1" indent="0">
              <a:buNone/>
            </a:pPr>
            <a:r>
              <a:rPr lang="en-US" i="1" dirty="0" smtClean="0"/>
              <a:t>Ex: Floodwalls: Everyone knew the floodwalls in New Orleans were no good.  The government didn’t fix them because they figured they were good enough and there hadn’t been a flood in years.  Hurricane Katrina hit and because the government hadn’t fixed the floodwalls the entire city was devastated.</a:t>
            </a:r>
          </a:p>
          <a:p>
            <a:pPr marL="457200" lvl="1" indent="0">
              <a:buNone/>
            </a:pPr>
            <a:r>
              <a:rPr lang="en-US" i="1" dirty="0" smtClean="0"/>
              <a:t>EX 2:  A higher no one uses… the government isn’t going to rush to fix the pot holes.  </a:t>
            </a:r>
            <a:endParaRPr lang="en-US" i="1" dirty="0"/>
          </a:p>
          <a:p>
            <a:endParaRPr lang="en-US" dirty="0"/>
          </a:p>
        </p:txBody>
      </p:sp>
    </p:spTree>
    <p:extLst>
      <p:ext uri="{BB962C8B-B14F-4D97-AF65-F5344CB8AC3E}">
        <p14:creationId xmlns:p14="http://schemas.microsoft.com/office/powerpoint/2010/main" val="84998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MARKETS FAIL?</a:t>
            </a:r>
            <a:endParaRPr lang="en-US" dirty="0"/>
          </a:p>
        </p:txBody>
      </p:sp>
      <p:sp>
        <p:nvSpPr>
          <p:cNvPr id="3" name="Content Placeholder 2"/>
          <p:cNvSpPr>
            <a:spLocks noGrp="1"/>
          </p:cNvSpPr>
          <p:nvPr>
            <p:ph idx="1"/>
          </p:nvPr>
        </p:nvSpPr>
        <p:spPr>
          <a:xfrm>
            <a:off x="228600" y="1143000"/>
            <a:ext cx="8382000" cy="4846638"/>
          </a:xfrm>
        </p:spPr>
        <p:txBody>
          <a:bodyPr>
            <a:normAutofit/>
          </a:bodyPr>
          <a:lstStyle/>
          <a:p>
            <a:pPr marL="457200" lvl="1" indent="0">
              <a:buNone/>
            </a:pPr>
            <a:endParaRPr lang="en-US" sz="1800" dirty="0" smtClean="0"/>
          </a:p>
          <a:p>
            <a:r>
              <a:rPr lang="en-US" dirty="0" smtClean="0"/>
              <a:t>5. </a:t>
            </a:r>
            <a:r>
              <a:rPr lang="en-US" b="1" u="sng" dirty="0" smtClean="0"/>
              <a:t>EXTERNALITIES: </a:t>
            </a:r>
            <a:r>
              <a:rPr lang="en-US" dirty="0" smtClean="0"/>
              <a:t>unintended side effect that neither benefits or harms. </a:t>
            </a:r>
          </a:p>
          <a:p>
            <a:pPr marL="0" indent="0">
              <a:buNone/>
            </a:pPr>
            <a:endParaRPr lang="en-US" dirty="0" smtClean="0"/>
          </a:p>
          <a:p>
            <a:pPr lvl="1"/>
            <a:r>
              <a:rPr lang="en-US" b="1" u="sng" dirty="0" smtClean="0"/>
              <a:t>NEGATIVE EXTERNALITY: </a:t>
            </a:r>
          </a:p>
          <a:p>
            <a:pPr marL="457200" lvl="1" indent="0">
              <a:buNone/>
            </a:pPr>
            <a:r>
              <a:rPr lang="en-US" dirty="0" smtClean="0"/>
              <a:t>harmful unintended side effect</a:t>
            </a:r>
          </a:p>
          <a:p>
            <a:pPr marL="457200" lvl="1" indent="0">
              <a:buNone/>
            </a:pPr>
            <a:endParaRPr lang="en-US" dirty="0" smtClean="0"/>
          </a:p>
          <a:p>
            <a:pPr lvl="1"/>
            <a:r>
              <a:rPr lang="en-US" b="1" u="sng" dirty="0" smtClean="0"/>
              <a:t>POSITIVE EXTERNALITY</a:t>
            </a:r>
            <a:r>
              <a:rPr lang="en-US" dirty="0" smtClean="0"/>
              <a:t>: </a:t>
            </a:r>
          </a:p>
          <a:p>
            <a:pPr marL="457200" lvl="1" indent="0">
              <a:buNone/>
            </a:pPr>
            <a:r>
              <a:rPr lang="en-US" dirty="0"/>
              <a:t> </a:t>
            </a:r>
            <a:r>
              <a:rPr lang="en-US" dirty="0" smtClean="0"/>
              <a:t>beneficial unintended side effect</a:t>
            </a:r>
          </a:p>
          <a:p>
            <a:endParaRPr lang="en-US" dirty="0" smtClean="0"/>
          </a:p>
          <a:p>
            <a:endParaRPr lang="en-US" dirty="0" smtClean="0"/>
          </a:p>
          <a:p>
            <a:endParaRPr lang="en-US" dirty="0"/>
          </a:p>
        </p:txBody>
      </p:sp>
      <p:pic>
        <p:nvPicPr>
          <p:cNvPr id="3074" name="Picture 2" descr="http://files.worldfishingnetwork.com/Images/news/large/factory_pollu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690191"/>
            <a:ext cx="335453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s1.mm.bing.net/th?id=I.4854705404772860&amp;pid=1.7&amp;w=202&amp;h=110&amp;c=7&amp;r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181600"/>
            <a:ext cx="192405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874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CORRECTING MARKET FAILURES</a:t>
            </a:r>
            <a:endParaRPr lang="en-US" dirty="0"/>
          </a:p>
        </p:txBody>
      </p:sp>
      <p:sp>
        <p:nvSpPr>
          <p:cNvPr id="3" name="Content Placeholder 2"/>
          <p:cNvSpPr>
            <a:spLocks noGrp="1"/>
          </p:cNvSpPr>
          <p:nvPr>
            <p:ph idx="1"/>
          </p:nvPr>
        </p:nvSpPr>
        <p:spPr/>
        <p:txBody>
          <a:bodyPr/>
          <a:lstStyle/>
          <a:p>
            <a:r>
              <a:rPr lang="en-US" i="1" dirty="0" smtClean="0"/>
              <a:t>THINK-PAIR-SHARE: </a:t>
            </a:r>
            <a:r>
              <a:rPr lang="en-US" dirty="0" smtClean="0"/>
              <a:t>What are ways the government can help prevent the failure of markets?</a:t>
            </a:r>
            <a:endParaRPr lang="en-US" dirty="0"/>
          </a:p>
        </p:txBody>
      </p:sp>
    </p:spTree>
    <p:extLst>
      <p:ext uri="{BB962C8B-B14F-4D97-AF65-F5344CB8AC3E}">
        <p14:creationId xmlns:p14="http://schemas.microsoft.com/office/powerpoint/2010/main" val="3150152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ECONOMIC EFFICIENCY</a:t>
            </a:r>
            <a:endParaRPr lang="en-US" dirty="0"/>
          </a:p>
        </p:txBody>
      </p:sp>
      <p:sp>
        <p:nvSpPr>
          <p:cNvPr id="3" name="Content Placeholder 2"/>
          <p:cNvSpPr>
            <a:spLocks noGrp="1"/>
          </p:cNvSpPr>
          <p:nvPr>
            <p:ph idx="1"/>
          </p:nvPr>
        </p:nvSpPr>
        <p:spPr/>
        <p:txBody>
          <a:bodyPr/>
          <a:lstStyle/>
          <a:p>
            <a:r>
              <a:rPr lang="en-US" i="1" dirty="0" smtClean="0"/>
              <a:t>The government has the ability to correct two market failures:</a:t>
            </a:r>
          </a:p>
          <a:p>
            <a:pPr lvl="1"/>
            <a:r>
              <a:rPr lang="en-US" dirty="0" smtClean="0"/>
              <a:t>Protect Competition</a:t>
            </a:r>
          </a:p>
          <a:p>
            <a:pPr lvl="1"/>
            <a:r>
              <a:rPr lang="en-US" dirty="0" smtClean="0"/>
              <a:t>Improving Economic Efficiency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COMPETITION</a:t>
            </a:r>
            <a:endParaRPr lang="en-US" dirty="0"/>
          </a:p>
        </p:txBody>
      </p:sp>
      <p:sp>
        <p:nvSpPr>
          <p:cNvPr id="3" name="Content Placeholder 2"/>
          <p:cNvSpPr>
            <a:spLocks noGrp="1"/>
          </p:cNvSpPr>
          <p:nvPr>
            <p:ph idx="1"/>
          </p:nvPr>
        </p:nvSpPr>
        <p:spPr/>
        <p:txBody>
          <a:bodyPr/>
          <a:lstStyle/>
          <a:p>
            <a:r>
              <a:rPr lang="en-US" dirty="0" smtClean="0"/>
              <a:t>The government restricts the formation of trusts and monopolies through legislation.</a:t>
            </a:r>
          </a:p>
          <a:p>
            <a:pPr lvl="1"/>
            <a:r>
              <a:rPr lang="en-US" b="1" u="sng" dirty="0" smtClean="0"/>
              <a:t>SHERMAN ANTITRUST ACT</a:t>
            </a:r>
            <a:r>
              <a:rPr lang="en-US" dirty="0" smtClean="0"/>
              <a:t>: Law that makes monopolies and trusts illegal.</a:t>
            </a:r>
            <a:endParaRPr lang="en-US" dirty="0"/>
          </a:p>
        </p:txBody>
      </p:sp>
      <p:pic>
        <p:nvPicPr>
          <p:cNvPr id="4098" name="Picture 2" descr="http://ts1.mm.bing.net/th?id=I.5056637559113288&amp;pid=1.7&amp;w=246&amp;h=112&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991" y="3755396"/>
            <a:ext cx="3849457"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s2.mm.bing.net/th?id=I.4852175655142277&amp;pid=1.7&amp;w=187&amp;h=135&amp;c=7&amp;r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586492"/>
            <a:ext cx="2895600" cy="2090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5845804"/>
            <a:ext cx="6629400" cy="923330"/>
          </a:xfrm>
          <a:prstGeom prst="rect">
            <a:avLst/>
          </a:prstGeom>
          <a:noFill/>
        </p:spPr>
        <p:txBody>
          <a:bodyPr wrap="square" rtlCol="0">
            <a:spAutoFit/>
          </a:bodyPr>
          <a:lstStyle/>
          <a:p>
            <a:pPr algn="ctr"/>
            <a:r>
              <a:rPr lang="en-US" b="1" dirty="0" smtClean="0"/>
              <a:t>In 2001, the Federal Government blocked a merger between U.S. Airways and United citing it would limit competition within the airline industry.</a:t>
            </a:r>
            <a:endParaRPr lang="en-US" b="1" dirty="0"/>
          </a:p>
        </p:txBody>
      </p:sp>
    </p:spTree>
    <p:extLst>
      <p:ext uri="{BB962C8B-B14F-4D97-AF65-F5344CB8AC3E}">
        <p14:creationId xmlns:p14="http://schemas.microsoft.com/office/powerpoint/2010/main" val="4257828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ECONOMIC EFFICIENCY</a:t>
            </a:r>
            <a:endParaRPr lang="en-US" dirty="0"/>
          </a:p>
        </p:txBody>
      </p:sp>
      <p:sp>
        <p:nvSpPr>
          <p:cNvPr id="3" name="Content Placeholder 2"/>
          <p:cNvSpPr>
            <a:spLocks noGrp="1"/>
          </p:cNvSpPr>
          <p:nvPr>
            <p:ph idx="1"/>
          </p:nvPr>
        </p:nvSpPr>
        <p:spPr>
          <a:xfrm>
            <a:off x="304800" y="1554162"/>
            <a:ext cx="5715000" cy="4525963"/>
          </a:xfrm>
        </p:spPr>
        <p:txBody>
          <a:bodyPr>
            <a:normAutofit lnSpcReduction="10000"/>
          </a:bodyPr>
          <a:lstStyle/>
          <a:p>
            <a:r>
              <a:rPr lang="en-US" dirty="0" smtClean="0"/>
              <a:t>Correcting Inadequate Information:</a:t>
            </a:r>
          </a:p>
          <a:p>
            <a:pPr lvl="1"/>
            <a:r>
              <a:rPr lang="en-US" b="1" u="sng" dirty="0" smtClean="0"/>
              <a:t>PUBLIC DISCLOSURES: </a:t>
            </a:r>
            <a:r>
              <a:rPr lang="en-US" dirty="0" smtClean="0"/>
              <a:t>the requirement that businesses reveal certain information to the public.</a:t>
            </a:r>
          </a:p>
          <a:p>
            <a:pPr lvl="1"/>
            <a:r>
              <a:rPr lang="en-US" dirty="0" smtClean="0"/>
              <a:t>“Truth in Advertising Laws” prevent sellers from making false claims about their product.</a:t>
            </a:r>
            <a:endParaRPr lang="en-US" dirty="0"/>
          </a:p>
        </p:txBody>
      </p:sp>
      <p:pic>
        <p:nvPicPr>
          <p:cNvPr id="3074" name="Picture 2" descr="http://pubrecord.org/wordpress/wp-content/uploads/2009/09/enr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371600"/>
            <a:ext cx="1523999"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l.jou.ufl.edu/projects/spring08/Cantwell/images/nerveton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162300"/>
            <a:ext cx="28956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97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ECONOMIC EFFICIENCY</a:t>
            </a:r>
            <a:endParaRPr lang="en-US" dirty="0"/>
          </a:p>
        </p:txBody>
      </p:sp>
      <p:sp>
        <p:nvSpPr>
          <p:cNvPr id="3" name="Content Placeholder 2"/>
          <p:cNvSpPr>
            <a:spLocks noGrp="1"/>
          </p:cNvSpPr>
          <p:nvPr>
            <p:ph idx="1"/>
          </p:nvPr>
        </p:nvSpPr>
        <p:spPr>
          <a:xfrm>
            <a:off x="304800" y="1554162"/>
            <a:ext cx="5715000" cy="4525963"/>
          </a:xfrm>
        </p:spPr>
        <p:txBody>
          <a:bodyPr>
            <a:normAutofit/>
          </a:bodyPr>
          <a:lstStyle/>
          <a:p>
            <a:r>
              <a:rPr lang="en-US" dirty="0" smtClean="0"/>
              <a:t>Providing Public Goods:</a:t>
            </a:r>
          </a:p>
          <a:p>
            <a:pPr lvl="1"/>
            <a:r>
              <a:rPr lang="en-US" dirty="0" smtClean="0"/>
              <a:t>Roads, highways, bridges</a:t>
            </a:r>
          </a:p>
          <a:p>
            <a:pPr lvl="1"/>
            <a:r>
              <a:rPr lang="en-US" dirty="0" smtClean="0"/>
              <a:t>Schools, museums, libraries</a:t>
            </a:r>
          </a:p>
        </p:txBody>
      </p:sp>
      <p:pic>
        <p:nvPicPr>
          <p:cNvPr id="5122" name="Picture 2" descr="http://hessel.org/media/mp3s/2009/weld/highw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8407" y="1402080"/>
            <a:ext cx="3387462" cy="22574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fundaykiosk.com/data/images/Funday/BritishMuse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8280" y="4031703"/>
            <a:ext cx="3557589" cy="23717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1.bp.blogspot.com/_25yPkAUjSf8/THSIKbI5LnI/AAAAAAAAAAU/DCeoisCObdU/s1600/back+to+school+funny+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448088"/>
            <a:ext cx="4741731" cy="296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231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	</a:t>
            </a:r>
            <a:endParaRPr lang="en-US" dirty="0"/>
          </a:p>
        </p:txBody>
      </p:sp>
      <p:sp>
        <p:nvSpPr>
          <p:cNvPr id="3" name="Content Placeholder 2"/>
          <p:cNvSpPr>
            <a:spLocks noGrp="1"/>
          </p:cNvSpPr>
          <p:nvPr>
            <p:ph idx="1"/>
          </p:nvPr>
        </p:nvSpPr>
        <p:spPr>
          <a:xfrm>
            <a:off x="304800" y="1981201"/>
            <a:ext cx="8686800" cy="3276600"/>
          </a:xfrm>
        </p:spPr>
        <p:txBody>
          <a:bodyPr>
            <a:normAutofit/>
          </a:bodyPr>
          <a:lstStyle/>
          <a:p>
            <a:pPr marL="0" indent="0" algn="ctr">
              <a:buNone/>
            </a:pPr>
            <a:r>
              <a:rPr lang="en-US" sz="4400" dirty="0" smtClean="0"/>
              <a:t>WHY DO MARKETS FAIL AND WHAT CAN THE GOVERNMENT DO TO PREVENT THEM FROM FAILING?</a:t>
            </a:r>
            <a:endParaRPr lang="en-US" sz="4400" dirty="0"/>
          </a:p>
        </p:txBody>
      </p:sp>
    </p:spTree>
    <p:extLst>
      <p:ext uri="{BB962C8B-B14F-4D97-AF65-F5344CB8AC3E}">
        <p14:creationId xmlns:p14="http://schemas.microsoft.com/office/powerpoint/2010/main" val="2296667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	</a:t>
            </a:r>
            <a:endParaRPr lang="en-US" dirty="0"/>
          </a:p>
        </p:txBody>
      </p:sp>
      <p:sp>
        <p:nvSpPr>
          <p:cNvPr id="3" name="Content Placeholder 2"/>
          <p:cNvSpPr>
            <a:spLocks noGrp="1"/>
          </p:cNvSpPr>
          <p:nvPr>
            <p:ph idx="1"/>
          </p:nvPr>
        </p:nvSpPr>
        <p:spPr>
          <a:xfrm>
            <a:off x="304800" y="1981201"/>
            <a:ext cx="8686800" cy="3276600"/>
          </a:xfrm>
        </p:spPr>
        <p:txBody>
          <a:bodyPr>
            <a:normAutofit/>
          </a:bodyPr>
          <a:lstStyle/>
          <a:p>
            <a:pPr marL="0" indent="0" algn="ctr">
              <a:buNone/>
            </a:pPr>
            <a:r>
              <a:rPr lang="en-US" sz="4400" dirty="0" smtClean="0"/>
              <a:t>WHAT ARE THE FOUR TYPES OF MARKET STRUCTURES &amp; WHAT ROLE DOES THE GOVERNMENT PLAY?</a:t>
            </a:r>
            <a:endParaRPr lang="en-US" sz="4400" dirty="0"/>
          </a:p>
        </p:txBody>
      </p:sp>
    </p:spTree>
    <p:extLst>
      <p:ext uri="{BB962C8B-B14F-4D97-AF65-F5344CB8AC3E}">
        <p14:creationId xmlns:p14="http://schemas.microsoft.com/office/powerpoint/2010/main" val="2995560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“GOOD COMPETITION”?</a:t>
            </a:r>
            <a:endParaRPr lang="en-US" dirty="0"/>
          </a:p>
        </p:txBody>
      </p:sp>
      <p:sp>
        <p:nvSpPr>
          <p:cNvPr id="3" name="Content Placeholder 2"/>
          <p:cNvSpPr>
            <a:spLocks noGrp="1"/>
          </p:cNvSpPr>
          <p:nvPr>
            <p:ph idx="1"/>
          </p:nvPr>
        </p:nvSpPr>
        <p:spPr>
          <a:xfrm>
            <a:off x="304800" y="1554162"/>
            <a:ext cx="8382000" cy="4389437"/>
          </a:xfrm>
        </p:spPr>
        <p:txBody>
          <a:bodyPr>
            <a:normAutofit/>
          </a:bodyPr>
          <a:lstStyle/>
          <a:p>
            <a:r>
              <a:rPr lang="en-US" b="1" u="sng" dirty="0" smtClean="0"/>
              <a:t>PERFECT COMPETITION: </a:t>
            </a:r>
            <a:r>
              <a:rPr lang="en-US" dirty="0" smtClean="0"/>
              <a:t>A market structure that requires a set of ideal conditions:</a:t>
            </a:r>
          </a:p>
          <a:p>
            <a:pPr lvl="1"/>
            <a:r>
              <a:rPr lang="en-US" dirty="0" smtClean="0"/>
              <a:t>Large # of buyers and sellers</a:t>
            </a:r>
          </a:p>
          <a:p>
            <a:pPr lvl="1"/>
            <a:r>
              <a:rPr lang="en-US" dirty="0" smtClean="0"/>
              <a:t>Identical products</a:t>
            </a:r>
          </a:p>
          <a:p>
            <a:pPr lvl="1"/>
            <a:r>
              <a:rPr lang="en-US" dirty="0" smtClean="0"/>
              <a:t>Buyers and sellers act independently</a:t>
            </a:r>
          </a:p>
          <a:p>
            <a:pPr lvl="1"/>
            <a:r>
              <a:rPr lang="en-US" dirty="0" smtClean="0"/>
              <a:t>Buyers and sellers are well-informed</a:t>
            </a:r>
          </a:p>
          <a:p>
            <a:pPr lvl="1"/>
            <a:r>
              <a:rPr lang="en-US" dirty="0" smtClean="0"/>
              <a:t>Buyers and sellers are free to enter into, conduct, or get out of business.</a:t>
            </a:r>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MONOPOLISTIC COMPETITION</a:t>
            </a:r>
            <a:endParaRPr lang="en-US" dirty="0"/>
          </a:p>
        </p:txBody>
      </p:sp>
      <p:sp>
        <p:nvSpPr>
          <p:cNvPr id="3" name="Content Placeholder 2"/>
          <p:cNvSpPr>
            <a:spLocks noGrp="1"/>
          </p:cNvSpPr>
          <p:nvPr>
            <p:ph idx="1"/>
          </p:nvPr>
        </p:nvSpPr>
        <p:spPr>
          <a:xfrm>
            <a:off x="304800" y="1554162"/>
            <a:ext cx="8382000" cy="4846638"/>
          </a:xfrm>
        </p:spPr>
        <p:txBody>
          <a:bodyPr>
            <a:normAutofit/>
          </a:bodyPr>
          <a:lstStyle/>
          <a:p>
            <a:r>
              <a:rPr lang="en-US" b="1" u="sng" dirty="0" smtClean="0"/>
              <a:t>MONOPOLISTIC COMPETITION: </a:t>
            </a:r>
            <a:r>
              <a:rPr lang="en-US" dirty="0" smtClean="0"/>
              <a:t> Market structure that has all the conditions of Perfect Competition except for identical products. </a:t>
            </a:r>
          </a:p>
          <a:p>
            <a:endParaRPr lang="en-US" sz="1600" dirty="0" smtClean="0"/>
          </a:p>
          <a:p>
            <a:pPr lvl="1"/>
            <a:r>
              <a:rPr lang="en-US" dirty="0" smtClean="0"/>
              <a:t>Characterized by </a:t>
            </a:r>
            <a:r>
              <a:rPr lang="en-US" b="1" u="sng" dirty="0" smtClean="0"/>
              <a:t>PRODUCT DIFFERENTIATION</a:t>
            </a:r>
            <a:r>
              <a:rPr lang="en-US" dirty="0" smtClean="0"/>
              <a:t>—real or perceived differences</a:t>
            </a:r>
          </a:p>
          <a:p>
            <a:pPr lvl="1"/>
            <a:endParaRPr lang="en-US" sz="1600" dirty="0" smtClean="0"/>
          </a:p>
          <a:p>
            <a:pPr lvl="1"/>
            <a:r>
              <a:rPr lang="en-US" dirty="0" smtClean="0"/>
              <a:t>To make products stand out, competitors rely on </a:t>
            </a:r>
            <a:r>
              <a:rPr lang="en-US" b="1" u="sng" dirty="0" smtClean="0"/>
              <a:t>NONPRICE COMPETITION </a:t>
            </a:r>
            <a:r>
              <a:rPr lang="en-US" dirty="0" smtClean="0"/>
              <a:t>—the use of advertising, giveaways, or other promotions.</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809801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OLIGOPOLY</a:t>
            </a:r>
            <a:endParaRPr lang="en-US" dirty="0"/>
          </a:p>
        </p:txBody>
      </p:sp>
      <p:sp>
        <p:nvSpPr>
          <p:cNvPr id="3" name="Content Placeholder 2"/>
          <p:cNvSpPr>
            <a:spLocks noGrp="1"/>
          </p:cNvSpPr>
          <p:nvPr>
            <p:ph idx="1"/>
          </p:nvPr>
        </p:nvSpPr>
        <p:spPr>
          <a:xfrm>
            <a:off x="304800" y="1554162"/>
            <a:ext cx="8382000" cy="4846638"/>
          </a:xfrm>
        </p:spPr>
        <p:txBody>
          <a:bodyPr>
            <a:normAutofit/>
          </a:bodyPr>
          <a:lstStyle/>
          <a:p>
            <a:r>
              <a:rPr lang="en-US" b="1" u="sng" dirty="0" smtClean="0"/>
              <a:t>OLIGOPOLY:</a:t>
            </a:r>
            <a:r>
              <a:rPr lang="en-US" b="1" dirty="0" smtClean="0"/>
              <a:t>  </a:t>
            </a:r>
            <a:r>
              <a:rPr lang="en-US" dirty="0" smtClean="0"/>
              <a:t>Market structure in which a few very large sellers dominate the industry.</a:t>
            </a:r>
          </a:p>
          <a:p>
            <a:endParaRPr lang="en-US" sz="1600" dirty="0" smtClean="0"/>
          </a:p>
          <a:p>
            <a:pPr lvl="1"/>
            <a:r>
              <a:rPr lang="en-US" dirty="0" smtClean="0"/>
              <a:t>Products may have distinct features</a:t>
            </a:r>
          </a:p>
          <a:p>
            <a:pPr lvl="1"/>
            <a:r>
              <a:rPr lang="en-US" dirty="0" smtClean="0"/>
              <a:t>Tend to act together with price changes so many firms prefer to compete on a non-price basis.</a:t>
            </a:r>
          </a:p>
          <a:p>
            <a:pPr lvl="2"/>
            <a:r>
              <a:rPr lang="en-US" dirty="0" smtClean="0"/>
              <a:t>Can lead to </a:t>
            </a:r>
            <a:r>
              <a:rPr lang="en-US" b="1" u="sng" dirty="0" smtClean="0"/>
              <a:t>PRICE-FIXING</a:t>
            </a:r>
            <a:r>
              <a:rPr lang="en-US" dirty="0" smtClean="0"/>
              <a:t>, or agreeing to charge the same amount for a product.</a:t>
            </a:r>
          </a:p>
          <a:p>
            <a:pPr lvl="1"/>
            <a:endParaRPr lang="en-US" sz="1600" dirty="0" smtClean="0"/>
          </a:p>
          <a:p>
            <a:endParaRPr lang="en-US" dirty="0" smtClean="0"/>
          </a:p>
          <a:p>
            <a:endParaRPr lang="en-US" dirty="0" smtClean="0"/>
          </a:p>
          <a:p>
            <a:pPr marL="0" indent="0">
              <a:buNone/>
            </a:pPr>
            <a:endParaRPr lang="en-US" dirty="0"/>
          </a:p>
        </p:txBody>
      </p:sp>
      <p:pic>
        <p:nvPicPr>
          <p:cNvPr id="1026" name="Picture 2" descr="http://ts4.mm.bing.net/th?id=H.4818962866831783&amp;pid=1.7&amp;w=195&amp;h=146&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0104" y="4953000"/>
            <a:ext cx="1857375" cy="1390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1.mm.bing.net/th?id=H.4912648992851208&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5362575"/>
            <a:ext cx="123634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1.mm.bing.net/th?id=H.4948649357871304&amp;pid=1.7&amp;w=116&amp;h=138&amp;c=7&amp;r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5334000"/>
            <a:ext cx="110490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85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MONOPOLIES</a:t>
            </a:r>
            <a:endParaRPr lang="en-US" dirty="0"/>
          </a:p>
        </p:txBody>
      </p:sp>
      <p:sp>
        <p:nvSpPr>
          <p:cNvPr id="3" name="Content Placeholder 2"/>
          <p:cNvSpPr>
            <a:spLocks noGrp="1"/>
          </p:cNvSpPr>
          <p:nvPr>
            <p:ph idx="1"/>
          </p:nvPr>
        </p:nvSpPr>
        <p:spPr>
          <a:xfrm>
            <a:off x="304800" y="1554162"/>
            <a:ext cx="8382000" cy="4846638"/>
          </a:xfrm>
        </p:spPr>
        <p:txBody>
          <a:bodyPr>
            <a:normAutofit/>
          </a:bodyPr>
          <a:lstStyle/>
          <a:p>
            <a:r>
              <a:rPr lang="en-US" b="1" u="sng" dirty="0" smtClean="0"/>
              <a:t>NATURAL MONOPOLY: </a:t>
            </a:r>
            <a:r>
              <a:rPr lang="en-US" dirty="0" smtClean="0"/>
              <a:t>A situation where the costs of production are minimized by having a single firm produce the product.</a:t>
            </a:r>
          </a:p>
          <a:p>
            <a:pPr lvl="1"/>
            <a:r>
              <a:rPr lang="en-US" dirty="0" smtClean="0"/>
              <a:t>Example: ?</a:t>
            </a:r>
          </a:p>
          <a:p>
            <a:r>
              <a:rPr lang="en-US" b="1" u="sng" dirty="0" smtClean="0"/>
              <a:t>GEOGRAPHIC MONOPOLY</a:t>
            </a:r>
            <a:r>
              <a:rPr lang="en-US" dirty="0" smtClean="0"/>
              <a:t>: A monopoly based on the absence of other sellers in a certain geographic region. </a:t>
            </a:r>
          </a:p>
          <a:p>
            <a:endParaRPr lang="en-US" dirty="0" smtClean="0"/>
          </a:p>
          <a:p>
            <a:endParaRPr lang="en-US" dirty="0" smtClean="0"/>
          </a:p>
          <a:p>
            <a:pPr marL="0" indent="0">
              <a:buNone/>
            </a:pPr>
            <a:endParaRPr lang="en-US" dirty="0"/>
          </a:p>
        </p:txBody>
      </p:sp>
      <p:pic>
        <p:nvPicPr>
          <p:cNvPr id="1026" name="Picture 2" descr="http://ts4.mm.bing.net/th?id=I.4537689579783123&amp;pid=1.7&amp;w=215&amp;h=141&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724400"/>
            <a:ext cx="3505200" cy="184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302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MONOPOLIES</a:t>
            </a:r>
            <a:endParaRPr lang="en-US" dirty="0"/>
          </a:p>
        </p:txBody>
      </p:sp>
      <p:sp>
        <p:nvSpPr>
          <p:cNvPr id="3" name="Content Placeholder 2"/>
          <p:cNvSpPr>
            <a:spLocks noGrp="1"/>
          </p:cNvSpPr>
          <p:nvPr>
            <p:ph idx="1"/>
          </p:nvPr>
        </p:nvSpPr>
        <p:spPr>
          <a:xfrm>
            <a:off x="304800" y="1554162"/>
            <a:ext cx="8382000" cy="4846638"/>
          </a:xfrm>
        </p:spPr>
        <p:txBody>
          <a:bodyPr>
            <a:normAutofit/>
          </a:bodyPr>
          <a:lstStyle/>
          <a:p>
            <a:r>
              <a:rPr lang="en-US" b="1" u="sng" dirty="0" smtClean="0"/>
              <a:t>TECHNOLOGICAL MONOPOLY: </a:t>
            </a:r>
            <a:r>
              <a:rPr lang="en-US" dirty="0" smtClean="0"/>
              <a:t> Monopoly based on ownership or control of a manufacturing method, process, or other scientific advance.</a:t>
            </a:r>
          </a:p>
          <a:p>
            <a:pPr lvl="1"/>
            <a:r>
              <a:rPr lang="en-US" dirty="0" smtClean="0"/>
              <a:t>Example: New drug patents</a:t>
            </a:r>
          </a:p>
          <a:p>
            <a:pPr lvl="1"/>
            <a:endParaRPr lang="en-US" dirty="0" smtClean="0"/>
          </a:p>
          <a:p>
            <a:r>
              <a:rPr lang="en-US" b="1" u="sng" dirty="0" smtClean="0"/>
              <a:t>GOVERNMENT MONOPOLY</a:t>
            </a:r>
            <a:r>
              <a:rPr lang="en-US" dirty="0" smtClean="0"/>
              <a:t>: a monopoly owned and operated by the government.</a:t>
            </a:r>
          </a:p>
          <a:p>
            <a:pPr lvl="1"/>
            <a:r>
              <a:rPr lang="en-US" dirty="0" smtClean="0"/>
              <a:t>Example: uranium production</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858054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GOVERNMENT’S ROLE IN THE ECONOMY</a:t>
            </a:r>
            <a:endParaRPr lang="en-US" b="1" dirty="0"/>
          </a:p>
        </p:txBody>
      </p:sp>
      <p:sp>
        <p:nvSpPr>
          <p:cNvPr id="5" name="Title 1"/>
          <p:cNvSpPr txBox="1">
            <a:spLocks/>
          </p:cNvSpPr>
          <p:nvPr/>
        </p:nvSpPr>
        <p:spPr>
          <a:xfrm>
            <a:off x="304800" y="365760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9698" name="AutoShape 2" descr="data:image/jpeg;base64,/9j/4AAQSkZJRgABAQAAAQABAAD/2wBDAAUDBAQEAwUEBAQFBQUGBwwIBwcHBw8LCwkMEQ8SEhEPERETFhwXExQaFRERGCEYGh0dHx8fExciJCIeJBweHx7/2wBDAQUFBQcGBw4ICA4eFBEUHh4eHh4eHh4eHh4eHh4eHh4eHh4eHh4eHh4eHh4eHh4eHh4eHh4eHh4eHh4eHh4eHh7/wAARCABQAFADASIAAhEBAxEB/8QAHQAAAgICAwEAAAAAAAAAAAAAAAgEBwUJAQMGAv/EADcQAAEDAwIEAwYFAgcAAAAAAAECAwQABREGIQcSMUFRYXEIExUiMoEUI4KRwVKxFkJicqGy8P/EABsBAAICAwEAAAAAAAAAAAAAAAQGAAUCAwcB/8QALxEAAQMDAwMBBgcBAAAAAAAAAQIDEQAEBRIhMQYTYaFBcYHB8PEVIiMyUZGx4f/aAAwDAQACEQMRAD8AcuiiipUoqjvaS1jqm0hu2aDu1oZvnvWC8iS62VtMKJyQheQc43H1YII3xVp8Q76dMaHvN/SEqchRFutpV0UvGEA+qiBSBSLxMevDl6nS3HpzjxfcecOVLXnJJoS6uC0ITzTDg8J+I6lrVCU+ppg+J9zvet9DT9OuXdNrRLQAtcZnIA7pwo5KT4Z+4rq0hxza0tItlhlRJlytkKK1ClzXyBKUtscpcwCUkdds5PjtvRU7iYElSH7i2ycbAk/2NYVGoLbIytEtt1Sjk8qwTmqGxXkWge8rVNN6MJiFKIcKZiIB+t62OadvVr1DaGLtZprUyE+ModQf3BHUEdwdxWQpRPZH1jMt+vE6ZLi3Ldd0LIbOSG3kIKwseGUpIPjt4U3dMbDvdRqpCy+OOPuS1MjkHxRRRRW6qyiiikm43ayu2pde3RD8x0QoMpyNEjhRCEIQopzjxVjJPnjoBQ9w+GUzE1dYTCryzxbSrSAJJ59KZ72gYipvBnU7KCciH73YZ+hSVn/rWvDXDF4+DF+FktJP5pbPzcuNz6VZdj1leLDqGFeBPlPht1CZDTrqlofZ6KbWP8ySnIx2rq4oo0vaNUvydG3hqfZZS/eNNhK0qj56tkLSDgHoR2xnegVv9whwDj2U4WuIFghyxdWYWJCgIg8QfvvvS2EknJJJr1/DzTUi4XJq4S2FIhNfOCobOK7AeI8a9uZdhTzOmLF96ev5ACieo7eVcG8OynPcQuUN9Mgdv4rJ28WtJSlMUNYdM2tq+l197XBkJA5Pnerz9ky0OXDit8RYbIi2iK4tagPl5lpLaU/spR/Sab/IzjIz4UunA3XnCbQOjWrWL878SkAPz31wXfmd5fpyEn5U9B9z3qhJt/uV3u8y7S50hyRKdWta/eKyck7emDgDwr1L6bZoAbk+axuMS/nsg4pctpSABKTvzxx59K2CpUFDKSCPEGuaTT2e9WztPcRbbCRKcFuuTwiyGColBK9kKx2IURv4Z8acujLd8PJ1RFLOcwy8TcBpStQIkGIopUOM/BnWQ1ld7xpq0m52uU4qUA06gOIUs5WjkJBOCTjGdsd6a+isnWUuiFVoxmVfxrhcZ9ogzWt90qbUtt1pTbjailSFDCkkdQQeh8qiJQh+ZuAUoTlXqen80+mseFGgtV3E3K82BpcxRy48y4tlTn+7kI5vU70kWpWIcXVV4jwo6GIyZ74abGflQFkJG+5wABvvVS/blnea6Nis03lTpCSCmCZ4+FYwWmA4rm/CsqV5pFSWorbAAS2hB/0jauWlcp2zkeFfal99yfChCVGmRtplIkCDUV3lbmKBwAtAUPPHX+KmWeDcrtcGbbZ4jk2a+oJaZbGSSTj7DzOwr2fAW3Wy8cV7Ra71bos6HKTIbdafQFDHuVkY8DlIwRvTkaX0dpfTDjrlgsUG3OPDDi2WgFKHgT1x5Ubb2vdEzStmuoBjHS0ESoiR/G881TXBrgJMsl7iag1hLjOPRVJejQoyypKXBuCtRAzynGwyM9/FgqKKtW2ktCE1zm/yNxfudx9Un0FFFFFbKCopIPac0w1pfirLLDiPw1zR8QQlJwWytRCkn9SVEeRFO/SYe1YZB4x3BMtZcaEdgMAjZKPdg4H6uY/c0Hex25po6SKjeKSDA0mfO4qpG7gyFBPOCf713IksqCSlW2ASTUzS2nYV81XardIdVGYlTGmXVBYRhClgHBIIBx3waxMa3NoQlTq1OK64J2H2qr/LE10RLr+vtkefr+qu72StPO3niP8AHUrR+EszSlryr5lLcSpCAB1/qOfLzpwKVX2MWpf+NbwtpCkwkW4JdwrCecuJ5Nu+wX/z401VWtlHamucdVrUrIEKMwB8Pb/poooooulqiiiipUqJeLjCtFrk3O4yER4kZsuOuKOyUj/3Skg4yaxGvNbPXxqIIkdLSY7CDuooSSQpR/qPMfTYb4zTf8XdOP6r4c3mxRAgy5DGY4UcAuJUFJGe2SnGfOkSuFtu9tnPWyfbZbE5lXKphbRCwfTvVbfqXskcU99GtW36jqt3Bt7h/wB+VR3FOpQotuFCwMpWkkFJ7EUMJUlpIKgcDtVl8G+EGo9ZXVmTdoEm22NCgp559BQXk5+hsHck9OboPXasXxU4Zas0Rdnmk2l+ZaitRjTI7anEFGdgrA+VWOx88ZG9A9lzRqjamtOUtDcFrWNUfQ9/ipXAzXEnRGtozypHLa5ziGLgg/SUZIC/VHMT+47076SFAEHIO4Na67Hab1eZSYdutM6VIJx7tphSlZ9ANvvWwPS8WTB01a4U1xTkpiG028pSuYqWlACiT33B3o/HqVBSeKT+smWdbbyP3GQfMcH5fasjRRRVjSTX/9k=">
            <a:hlinkClick r:id="rId3"/>
          </p:cNvPr>
          <p:cNvSpPr>
            <a:spLocks noChangeAspect="1" noChangeArrowheads="1"/>
          </p:cNvSpPr>
          <p:nvPr/>
        </p:nvSpPr>
        <p:spPr bwMode="auto">
          <a:xfrm>
            <a:off x="155575" y="-179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data:image/jpeg;base64,/9j/4AAQSkZJRgABAQAAAQABAAD/2wBDAAUDBAQEAwUEBAQFBQUGBwwIBwcHBw8LCwkMEQ8SEhEPERETFhwXExQaFRERGCEYGh0dHx8fExciJCIeJBweHx7/2wBDAQUFBQcGBw4ICA4eFBEUHh4eHh4eHh4eHh4eHh4eHh4eHh4eHh4eHh4eHh4eHh4eHh4eHh4eHh4eHh4eHh4eHh7/wAARCABQAFADASIAAhEBAxEB/8QAHQAAAgICAwEAAAAAAAAAAAAAAAgEBwUJAQMGAv/EADcQAAEDAwIEAwYFAgcAAAAAAAECAwQABREGIQcSMUFRYXEIExUiMoEUI4KRwVKxFkJicqGy8P/EABsBAAICAwEAAAAAAAAAAAAAAAQGAAUCAwcB/8QALxEAAQMDAwMBBgcBAAAAAAAAAQIDEQAEBRIhMQYTYaFBcYHB8PEVIiMyUZGx4f/aAAwDAQACEQMRAD8AcuiiipUoqjvaS1jqm0hu2aDu1oZvnvWC8iS62VtMKJyQheQc43H1YII3xVp8Q76dMaHvN/SEqchRFutpV0UvGEA+qiBSBSLxMevDl6nS3HpzjxfcecOVLXnJJoS6uC0ITzTDg8J+I6lrVCU+ppg+J9zvet9DT9OuXdNrRLQAtcZnIA7pwo5KT4Z+4rq0hxza0tItlhlRJlytkKK1ClzXyBKUtscpcwCUkdds5PjtvRU7iYElSH7i2ycbAk/2NYVGoLbIytEtt1Sjk8qwTmqGxXkWge8rVNN6MJiFKIcKZiIB+t62OadvVr1DaGLtZprUyE+ModQf3BHUEdwdxWQpRPZH1jMt+vE6ZLi3Ldd0LIbOSG3kIKwseGUpIPjt4U3dMbDvdRqpCy+OOPuS1MjkHxRRRRW6qyiiikm43ayu2pde3RD8x0QoMpyNEjhRCEIQopzjxVjJPnjoBQ9w+GUzE1dYTCryzxbSrSAJJ59KZ72gYipvBnU7KCciH73YZ+hSVn/rWvDXDF4+DF+FktJP5pbPzcuNz6VZdj1leLDqGFeBPlPht1CZDTrqlofZ6KbWP8ySnIx2rq4oo0vaNUvydG3hqfZZS/eNNhK0qj56tkLSDgHoR2xnegVv9whwDj2U4WuIFghyxdWYWJCgIg8QfvvvS2EknJJJr1/DzTUi4XJq4S2FIhNfOCobOK7AeI8a9uZdhTzOmLF96ev5ACieo7eVcG8OynPcQuUN9Mgdv4rJ28WtJSlMUNYdM2tq+l197XBkJA5Pnerz9ky0OXDit8RYbIi2iK4tagPl5lpLaU/spR/Sab/IzjIz4UunA3XnCbQOjWrWL878SkAPz31wXfmd5fpyEn5U9B9z3qhJt/uV3u8y7S50hyRKdWta/eKyck7emDgDwr1L6bZoAbk+axuMS/nsg4pctpSABKTvzxx59K2CpUFDKSCPEGuaTT2e9WztPcRbbCRKcFuuTwiyGColBK9kKx2IURv4Z8acujLd8PJ1RFLOcwy8TcBpStQIkGIopUOM/BnWQ1ld7xpq0m52uU4qUA06gOIUs5WjkJBOCTjGdsd6a+isnWUuiFVoxmVfxrhcZ9ogzWt90qbUtt1pTbjailSFDCkkdQQeh8qiJQh+ZuAUoTlXqen80+mseFGgtV3E3K82BpcxRy48y4tlTn+7kI5vU70kWpWIcXVV4jwo6GIyZ74abGflQFkJG+5wABvvVS/blnea6Nis03lTpCSCmCZ4+FYwWmA4rm/CsqV5pFSWorbAAS2hB/0jauWlcp2zkeFfal99yfChCVGmRtplIkCDUV3lbmKBwAtAUPPHX+KmWeDcrtcGbbZ4jk2a+oJaZbGSSTj7DzOwr2fAW3Wy8cV7Ra71bos6HKTIbdafQFDHuVkY8DlIwRvTkaX0dpfTDjrlgsUG3OPDDi2WgFKHgT1x5Ubb2vdEzStmuoBjHS0ESoiR/G881TXBrgJMsl7iag1hLjOPRVJejQoyypKXBuCtRAzynGwyM9/FgqKKtW2ktCE1zm/yNxfudx9Un0FFFFFbKCopIPac0w1pfirLLDiPw1zR8QQlJwWytRCkn9SVEeRFO/SYe1YZB4x3BMtZcaEdgMAjZKPdg4H6uY/c0Hex25po6SKjeKSDA0mfO4qpG7gyFBPOCf713IksqCSlW2ASTUzS2nYV81XardIdVGYlTGmXVBYRhClgHBIIBx3waxMa3NoQlTq1OK64J2H2qr/LE10RLr+vtkefr+qu72StPO3niP8AHUrR+EszSlryr5lLcSpCAB1/qOfLzpwKVX2MWpf+NbwtpCkwkW4JdwrCecuJ5Nu+wX/z401VWtlHamucdVrUrIEKMwB8Pb/poooooulqiiiipUqJeLjCtFrk3O4yER4kZsuOuKOyUj/3Skg4yaxGvNbPXxqIIkdLSY7CDuooSSQpR/qPMfTYb4zTf8XdOP6r4c3mxRAgy5DGY4UcAuJUFJGe2SnGfOkSuFtu9tnPWyfbZbE5lXKphbRCwfTvVbfqXskcU99GtW36jqt3Bt7h/wB+VR3FOpQotuFCwMpWkkFJ7EUMJUlpIKgcDtVl8G+EGo9ZXVmTdoEm22NCgp559BQXk5+hsHck9OboPXasXxU4Zas0Rdnmk2l+ZaitRjTI7anEFGdgrA+VWOx88ZG9A9lzRqjamtOUtDcFrWNUfQ9/ipXAzXEnRGtozypHLa5ziGLgg/SUZIC/VHMT+47076SFAEHIO4Na67Hab1eZSYdutM6VIJx7tphSlZ9ANvvWwPS8WTB01a4U1xTkpiG028pSuYqWlACiT33B3o/HqVBSeKT+smWdbbyP3GQfMcH5fasjRRRVjSTX/9k=">
            <a:hlinkClick r:id="rId3"/>
          </p:cNvPr>
          <p:cNvSpPr>
            <a:spLocks noChangeAspect="1" noChangeArrowheads="1"/>
          </p:cNvSpPr>
          <p:nvPr/>
        </p:nvSpPr>
        <p:spPr bwMode="auto">
          <a:xfrm>
            <a:off x="155575" y="-179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8" name="Picture 2" descr="http://blog.lib.umn.edu/rahnx003/myblog/obes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448822"/>
            <a:ext cx="8853971" cy="5255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1901</TotalTime>
  <Words>940</Words>
  <Application>Microsoft Office PowerPoint</Application>
  <PresentationFormat>On-screen Show (4:3)</PresentationFormat>
  <Paragraphs>166</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Trek</vt:lpstr>
      <vt:lpstr>MARKET STRUCTURES</vt:lpstr>
      <vt:lpstr>BELLWORK</vt:lpstr>
      <vt:lpstr>FOCUS QUESTION </vt:lpstr>
      <vt:lpstr>WHAT IS “GOOD COMPETITION”?</vt:lpstr>
      <vt:lpstr>MONOPOLISTIC COMPETITION</vt:lpstr>
      <vt:lpstr>OLIGOPOLY</vt:lpstr>
      <vt:lpstr>TYPES OF MONOPOLIES</vt:lpstr>
      <vt:lpstr>TYPES OF MONOPOLIES</vt:lpstr>
      <vt:lpstr>THE GOVERNMENT’S ROLE IN THE ECONOMY</vt:lpstr>
      <vt:lpstr>GOVERNMENTS ROLE</vt:lpstr>
      <vt:lpstr>HOW DOES THE GOVERNMENT MAINTAIN “GOOD COMPETITION”?</vt:lpstr>
      <vt:lpstr>FOCUS QUESTION </vt:lpstr>
      <vt:lpstr>RECALL</vt:lpstr>
      <vt:lpstr>FOCUS QUESTION </vt:lpstr>
      <vt:lpstr>WHY DO MARKETS FAIL?</vt:lpstr>
      <vt:lpstr>Horizontal Merger</vt:lpstr>
      <vt:lpstr>Vertical Merger</vt:lpstr>
      <vt:lpstr>Conglomerate </vt:lpstr>
      <vt:lpstr>WHY DO MARKETS FAIL?</vt:lpstr>
      <vt:lpstr>WHY DO MARKETS FAIL?</vt:lpstr>
      <vt:lpstr>WHY DO MARKETS FAIL?</vt:lpstr>
      <vt:lpstr>CORRECTING MARKET FAILURES</vt:lpstr>
      <vt:lpstr>IMPROVING ECONOMIC EFFICIENCY</vt:lpstr>
      <vt:lpstr>PROTECTING COMPETITION</vt:lpstr>
      <vt:lpstr>IMPROVING ECONOMIC EFFICIENCY</vt:lpstr>
      <vt:lpstr>IMPROVING ECONOMIC EFFICIENCY</vt:lpstr>
      <vt:lpstr>FOCUS QUESTION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BELL WORK</dc:title>
  <dc:creator>Bryan</dc:creator>
  <cp:lastModifiedBy>Windows User</cp:lastModifiedBy>
  <cp:revision>38</cp:revision>
  <dcterms:created xsi:type="dcterms:W3CDTF">2011-09-14T22:41:13Z</dcterms:created>
  <dcterms:modified xsi:type="dcterms:W3CDTF">2016-01-04T13:35:15Z</dcterms:modified>
</cp:coreProperties>
</file>