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FB0CE5B-9DAA-4135-836C-616CBFBFB1EE}" type="datetimeFigureOut">
              <a:rPr lang="en-US" smtClean="0"/>
              <a:t>9/21/2015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43400717-82EB-47DF-9D99-DF11755DA85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B0CE5B-9DAA-4135-836C-616CBFBFB1EE}"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B0CE5B-9DAA-4135-836C-616CBFBFB1EE}"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B0CE5B-9DAA-4135-836C-616CBFBFB1EE}"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B0CE5B-9DAA-4135-836C-616CBFBFB1EE}" type="datetimeFigureOut">
              <a:rPr lang="en-US" smtClean="0"/>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FB0CE5B-9DAA-4135-836C-616CBFBFB1EE}" type="datetimeFigureOut">
              <a:rPr lang="en-US" smtClean="0"/>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400717-82EB-47DF-9D99-DF11755DA85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B0CE5B-9DAA-4135-836C-616CBFBFB1EE}" type="datetimeFigureOut">
              <a:rPr lang="en-US" smtClean="0"/>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B0CE5B-9DAA-4135-836C-616CBFBFB1EE}" type="datetimeFigureOut">
              <a:rPr lang="en-US" smtClean="0"/>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0CE5B-9DAA-4135-836C-616CBFBFB1EE}" type="datetimeFigureOut">
              <a:rPr lang="en-US" smtClean="0"/>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FB0CE5B-9DAA-4135-836C-616CBFBFB1EE}" type="datetimeFigureOut">
              <a:rPr lang="en-US" smtClean="0"/>
              <a:t>9/21/2015</a:t>
            </a:fld>
            <a:endParaRPr lang="en-US"/>
          </a:p>
        </p:txBody>
      </p:sp>
      <p:sp>
        <p:nvSpPr>
          <p:cNvPr id="7" name="Slide Number Placeholder 6"/>
          <p:cNvSpPr>
            <a:spLocks noGrp="1"/>
          </p:cNvSpPr>
          <p:nvPr>
            <p:ph type="sldNum" sz="quarter" idx="12"/>
          </p:nvPr>
        </p:nvSpPr>
        <p:spPr/>
        <p:txBody>
          <a:bodyPr/>
          <a:lstStyle/>
          <a:p>
            <a:fld id="{43400717-82EB-47DF-9D99-DF11755DA85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B0CE5B-9DAA-4135-836C-616CBFBFB1EE}" type="datetimeFigureOut">
              <a:rPr lang="en-US" smtClean="0"/>
              <a:t>9/21/2015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43400717-82EB-47DF-9D99-DF11755DA8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FB0CE5B-9DAA-4135-836C-616CBFBFB1EE}" type="datetimeFigureOut">
              <a:rPr lang="en-US" smtClean="0"/>
              <a:t>9/21/2015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43400717-82EB-47DF-9D99-DF11755DA8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dirty="0" smtClean="0"/>
              <a:t>Basic Economics</a:t>
            </a:r>
            <a:br>
              <a:rPr lang="en-US" dirty="0" smtClean="0"/>
            </a:br>
            <a:r>
              <a:rPr lang="en-US" dirty="0" smtClean="0"/>
              <a:t>Ch. 1 Sec. 2</a:t>
            </a:r>
            <a:endParaRPr lang="en-US" dirty="0"/>
          </a:p>
        </p:txBody>
      </p:sp>
      <p:pic>
        <p:nvPicPr>
          <p:cNvPr id="1026" name="Picture 2" descr="Image result for basic econom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438400"/>
            <a:ext cx="2743200" cy="3411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621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mage result for assembly line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5105400"/>
            <a:ext cx="2136349" cy="1600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28600"/>
            <a:ext cx="8229600" cy="762000"/>
          </a:xfrm>
        </p:spPr>
        <p:txBody>
          <a:bodyPr>
            <a:normAutofit fontScale="90000"/>
          </a:bodyPr>
          <a:lstStyle/>
          <a:p>
            <a:r>
              <a:rPr lang="en-US" dirty="0" smtClean="0"/>
              <a:t>Division of Labor &amp; Specialization</a:t>
            </a:r>
            <a:endParaRPr lang="en-US" dirty="0"/>
          </a:p>
        </p:txBody>
      </p:sp>
      <p:sp>
        <p:nvSpPr>
          <p:cNvPr id="3" name="Content Placeholder 2"/>
          <p:cNvSpPr>
            <a:spLocks noGrp="1"/>
          </p:cNvSpPr>
          <p:nvPr>
            <p:ph idx="1"/>
          </p:nvPr>
        </p:nvSpPr>
        <p:spPr>
          <a:xfrm>
            <a:off x="612349" y="1066800"/>
            <a:ext cx="8229600" cy="4724400"/>
          </a:xfrm>
        </p:spPr>
        <p:txBody>
          <a:bodyPr>
            <a:normAutofit fontScale="85000" lnSpcReduction="20000"/>
          </a:bodyPr>
          <a:lstStyle/>
          <a:p>
            <a:r>
              <a:rPr lang="en-US" dirty="0" smtClean="0"/>
              <a:t>Labor is divided into a number of different tasks (Division).</a:t>
            </a:r>
          </a:p>
          <a:p>
            <a:r>
              <a:rPr lang="en-US" dirty="0" smtClean="0"/>
              <a:t>When factors of production (land, labor, capital, entrepreneur) perform only one task and perform that task well, they specialize in that one task.</a:t>
            </a:r>
          </a:p>
          <a:p>
            <a:pPr lvl="1"/>
            <a:r>
              <a:rPr lang="en-US" sz="2600" b="1" dirty="0" smtClean="0"/>
              <a:t>Land</a:t>
            </a:r>
            <a:r>
              <a:rPr lang="en-US" sz="2600" dirty="0" smtClean="0"/>
              <a:t>: A dessert can only support life that requires minimal water as opposed to a forest.</a:t>
            </a:r>
          </a:p>
          <a:p>
            <a:pPr lvl="1"/>
            <a:r>
              <a:rPr lang="en-US" sz="2600" b="1" dirty="0" smtClean="0"/>
              <a:t>Labor</a:t>
            </a:r>
            <a:r>
              <a:rPr lang="en-US" sz="2600" dirty="0" smtClean="0"/>
              <a:t>: On a car assembly line, someone who installs tires the entire month would have a difficult time installing the headlights on the car.</a:t>
            </a:r>
          </a:p>
          <a:p>
            <a:pPr lvl="1"/>
            <a:r>
              <a:rPr lang="en-US" sz="2600" b="1" dirty="0" smtClean="0"/>
              <a:t>Capital</a:t>
            </a:r>
            <a:r>
              <a:rPr lang="en-US" sz="2600" dirty="0" smtClean="0"/>
              <a:t>: A machine that tightens screws would be incapable of sewing together clothing.</a:t>
            </a:r>
          </a:p>
          <a:p>
            <a:pPr lvl="1"/>
            <a:r>
              <a:rPr lang="en-US" sz="2600" b="1" dirty="0" smtClean="0"/>
              <a:t>Entrepreneur</a:t>
            </a:r>
            <a:r>
              <a:rPr lang="en-US" sz="2600" dirty="0" smtClean="0"/>
              <a:t>: Someone who risks their time and money to run a grocery store would have a more difficult time working in a factory that manufactures clothing</a:t>
            </a:r>
          </a:p>
          <a:p>
            <a:r>
              <a:rPr lang="en-US" sz="3000" dirty="0" smtClean="0"/>
              <a:t>Specialization increases productivity!!</a:t>
            </a:r>
          </a:p>
        </p:txBody>
      </p:sp>
    </p:spTree>
    <p:extLst>
      <p:ext uri="{BB962C8B-B14F-4D97-AF65-F5344CB8AC3E}">
        <p14:creationId xmlns:p14="http://schemas.microsoft.com/office/powerpoint/2010/main" val="2627101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smtClean="0"/>
              <a:t>Economics</a:t>
            </a:r>
            <a:br>
              <a:rPr lang="en-US" dirty="0" smtClean="0"/>
            </a:br>
            <a:r>
              <a:rPr lang="en-US" dirty="0" smtClean="0"/>
              <a:t>Chapter 1 Sec. 3</a:t>
            </a:r>
            <a:endParaRPr lang="en-US" dirty="0"/>
          </a:p>
        </p:txBody>
      </p:sp>
      <p:sp>
        <p:nvSpPr>
          <p:cNvPr id="3" name="Subtitle 2"/>
          <p:cNvSpPr>
            <a:spLocks noGrp="1"/>
          </p:cNvSpPr>
          <p:nvPr>
            <p:ph type="subTitle" idx="1"/>
          </p:nvPr>
        </p:nvSpPr>
        <p:spPr>
          <a:xfrm>
            <a:off x="4648200" y="2819400"/>
            <a:ext cx="3657600" cy="2590800"/>
          </a:xfrm>
        </p:spPr>
        <p:txBody>
          <a:bodyPr>
            <a:normAutofit fontScale="92500"/>
          </a:bodyPr>
          <a:lstStyle/>
          <a:p>
            <a:endParaRPr lang="en-US" sz="3600" dirty="0" smtClean="0">
              <a:solidFill>
                <a:schemeClr val="tx1"/>
              </a:solidFill>
            </a:endParaRPr>
          </a:p>
          <a:p>
            <a:r>
              <a:rPr lang="en-US" sz="3600" dirty="0" smtClean="0">
                <a:solidFill>
                  <a:schemeClr val="tx1"/>
                </a:solidFill>
              </a:rPr>
              <a:t>Economic Choices and Decision Making</a:t>
            </a:r>
            <a:endParaRPr lang="en-US" sz="3600" dirty="0">
              <a:solidFill>
                <a:schemeClr val="tx1"/>
              </a:solidFill>
            </a:endParaRPr>
          </a:p>
        </p:txBody>
      </p:sp>
    </p:spTree>
    <p:extLst>
      <p:ext uri="{BB962C8B-B14F-4D97-AF65-F5344CB8AC3E}">
        <p14:creationId xmlns:p14="http://schemas.microsoft.com/office/powerpoint/2010/main" val="773334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lstStyle/>
          <a:p>
            <a:r>
              <a:rPr lang="en-US" u="sng" dirty="0" smtClean="0"/>
              <a:t>Trade-offs</a:t>
            </a:r>
          </a:p>
          <a:p>
            <a:r>
              <a:rPr lang="en-US" dirty="0" smtClean="0"/>
              <a:t>An alternative that is available whenever a choice is to be made.</a:t>
            </a:r>
          </a:p>
          <a:p>
            <a:pPr lvl="1"/>
            <a:r>
              <a:rPr lang="en-US" dirty="0" smtClean="0"/>
              <a:t>I have enough to buy a new pair of shoes or tickets to a concert, how do I choose?</a:t>
            </a:r>
          </a:p>
          <a:p>
            <a:pPr lvl="1"/>
            <a:r>
              <a:rPr lang="en-US" dirty="0" smtClean="0"/>
              <a:t>Decision-making grid: helps analyze economic problem and make a wise choice.</a:t>
            </a:r>
          </a:p>
          <a:p>
            <a:pPr lvl="2"/>
            <a:endParaRPr lang="en-US" dirty="0" smtClean="0"/>
          </a:p>
          <a:p>
            <a:pPr lvl="2"/>
            <a:endParaRPr lang="en-US" dirty="0"/>
          </a:p>
          <a:p>
            <a:pPr lvl="2"/>
            <a:endParaRPr lang="en-US" dirty="0" smtClean="0"/>
          </a:p>
          <a:p>
            <a:pPr lvl="2"/>
            <a:endParaRPr lang="en-US" dirty="0"/>
          </a:p>
          <a:p>
            <a:pPr lvl="2"/>
            <a:endParaRPr lang="en-US" dirty="0" smtClean="0"/>
          </a:p>
          <a:p>
            <a:pPr lvl="2"/>
            <a:r>
              <a:rPr lang="en-US" dirty="0" smtClean="0"/>
              <a:t>Sneakers would be the better choice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29225087"/>
              </p:ext>
            </p:extLst>
          </p:nvPr>
        </p:nvGraphicFramePr>
        <p:xfrm>
          <a:off x="838200" y="3429000"/>
          <a:ext cx="7467600" cy="2296160"/>
        </p:xfrm>
        <a:graphic>
          <a:graphicData uri="http://schemas.openxmlformats.org/drawingml/2006/table">
            <a:tbl>
              <a:tblPr firstRow="1" bandRow="1">
                <a:tableStyleId>{5C22544A-7EE6-4342-B048-85BDC9FD1C3A}</a:tableStyleId>
              </a:tblPr>
              <a:tblGrid>
                <a:gridCol w="1493520"/>
                <a:gridCol w="1493520"/>
                <a:gridCol w="1493520"/>
                <a:gridCol w="1493520"/>
                <a:gridCol w="1493520"/>
              </a:tblGrid>
              <a:tr h="370840">
                <a:tc>
                  <a:txBody>
                    <a:bodyPr/>
                    <a:lstStyle/>
                    <a:p>
                      <a:pPr algn="ctr"/>
                      <a:endParaRPr lang="en-US" dirty="0"/>
                    </a:p>
                  </a:txBody>
                  <a:tcPr/>
                </a:tc>
                <a:tc>
                  <a:txBody>
                    <a:bodyPr/>
                    <a:lstStyle/>
                    <a:p>
                      <a:pPr algn="ctr"/>
                      <a:endParaRPr lang="en-US" dirty="0"/>
                    </a:p>
                  </a:txBody>
                  <a:tcPr/>
                </a:tc>
                <a:tc>
                  <a:txBody>
                    <a:bodyPr/>
                    <a:lstStyle/>
                    <a:p>
                      <a:pPr algn="ctr"/>
                      <a:r>
                        <a:rPr lang="en-US" dirty="0" smtClean="0"/>
                        <a:t>CRITERIA</a:t>
                      </a:r>
                      <a:endParaRPr lang="en-US" dirty="0"/>
                    </a:p>
                  </a:txBody>
                  <a:tcPr/>
                </a:tc>
                <a:tc>
                  <a:txBody>
                    <a:bodyPr/>
                    <a:lstStyle/>
                    <a:p>
                      <a:pPr algn="ctr"/>
                      <a:endParaRPr lang="en-US" dirty="0"/>
                    </a:p>
                  </a:txBody>
                  <a:tcPr/>
                </a:tc>
                <a:tc>
                  <a:txBody>
                    <a:bodyPr/>
                    <a:lstStyle/>
                    <a:p>
                      <a:pPr algn="ctr"/>
                      <a:endParaRPr lang="en-US" dirty="0"/>
                    </a:p>
                  </a:txBody>
                  <a:tcPr/>
                </a:tc>
              </a:tr>
              <a:tr h="370840">
                <a:tc>
                  <a:txBody>
                    <a:bodyPr/>
                    <a:lstStyle/>
                    <a:p>
                      <a:pPr algn="ctr"/>
                      <a:r>
                        <a:rPr lang="en-US" b="1" dirty="0" smtClean="0"/>
                        <a:t>Alternatives</a:t>
                      </a:r>
                      <a:endParaRPr lang="en-US" b="1" dirty="0"/>
                    </a:p>
                  </a:txBody>
                  <a:tcPr/>
                </a:tc>
                <a:tc>
                  <a:txBody>
                    <a:bodyPr/>
                    <a:lstStyle/>
                    <a:p>
                      <a:pPr algn="ctr"/>
                      <a:r>
                        <a:rPr lang="en-US" b="1" dirty="0" smtClean="0"/>
                        <a:t>Costs $50 </a:t>
                      </a:r>
                      <a:r>
                        <a:rPr lang="en-US" b="1" baseline="0" dirty="0" smtClean="0"/>
                        <a:t>or less</a:t>
                      </a:r>
                      <a:endParaRPr lang="en-US" b="1" dirty="0"/>
                    </a:p>
                  </a:txBody>
                  <a:tcPr/>
                </a:tc>
                <a:tc>
                  <a:txBody>
                    <a:bodyPr/>
                    <a:lstStyle/>
                    <a:p>
                      <a:pPr algn="ctr"/>
                      <a:r>
                        <a:rPr lang="en-US" b="1" dirty="0" smtClean="0"/>
                        <a:t>Durable?</a:t>
                      </a:r>
                      <a:endParaRPr lang="en-US" b="1" dirty="0"/>
                    </a:p>
                  </a:txBody>
                  <a:tcPr/>
                </a:tc>
                <a:tc>
                  <a:txBody>
                    <a:bodyPr/>
                    <a:lstStyle/>
                    <a:p>
                      <a:pPr algn="ctr"/>
                      <a:r>
                        <a:rPr lang="en-US" b="1" dirty="0" smtClean="0"/>
                        <a:t>Parents Approve?</a:t>
                      </a:r>
                      <a:endParaRPr lang="en-US" b="1" dirty="0"/>
                    </a:p>
                  </a:txBody>
                  <a:tcPr/>
                </a:tc>
                <a:tc>
                  <a:txBody>
                    <a:bodyPr/>
                    <a:lstStyle/>
                    <a:p>
                      <a:pPr algn="ctr"/>
                      <a:r>
                        <a:rPr lang="en-US" b="1" dirty="0" smtClean="0"/>
                        <a:t>Can use more than once?</a:t>
                      </a:r>
                      <a:endParaRPr lang="en-US" b="1" dirty="0"/>
                    </a:p>
                  </a:txBody>
                  <a:tcPr/>
                </a:tc>
              </a:tr>
              <a:tr h="370840">
                <a:tc>
                  <a:txBody>
                    <a:bodyPr/>
                    <a:lstStyle/>
                    <a:p>
                      <a:r>
                        <a:rPr lang="en-US" dirty="0" smtClean="0"/>
                        <a:t>Sneakers</a:t>
                      </a:r>
                      <a:endParaRPr lang="en-US" dirty="0"/>
                    </a:p>
                  </a:txBody>
                  <a:tcPr/>
                </a:tc>
                <a:tc>
                  <a:txBody>
                    <a:bodyPr/>
                    <a:lstStyle/>
                    <a:p>
                      <a:pPr algn="ctr"/>
                      <a:r>
                        <a:rPr lang="en-US" dirty="0" smtClean="0"/>
                        <a:t>no</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c>
                  <a:txBody>
                    <a:bodyPr/>
                    <a:lstStyle/>
                    <a:p>
                      <a:pPr algn="ctr"/>
                      <a:r>
                        <a:rPr lang="en-US" dirty="0" smtClean="0"/>
                        <a:t>yes</a:t>
                      </a:r>
                      <a:endParaRPr lang="en-US" dirty="0"/>
                    </a:p>
                  </a:txBody>
                  <a:tcPr/>
                </a:tc>
              </a:tr>
              <a:tr h="370840">
                <a:tc>
                  <a:txBody>
                    <a:bodyPr/>
                    <a:lstStyle/>
                    <a:p>
                      <a:r>
                        <a:rPr lang="en-US" dirty="0" smtClean="0"/>
                        <a:t>Concert Tickets</a:t>
                      </a:r>
                      <a:endParaRPr lang="en-US" dirty="0"/>
                    </a:p>
                  </a:txBody>
                  <a:tcPr/>
                </a:tc>
                <a:tc>
                  <a:txBody>
                    <a:bodyPr/>
                    <a:lstStyle/>
                    <a:p>
                      <a:pPr algn="ctr"/>
                      <a:r>
                        <a:rPr lang="en-US" dirty="0" smtClean="0"/>
                        <a:t>yes</a:t>
                      </a:r>
                      <a:endParaRPr lang="en-US" dirty="0"/>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r>
            </a:tbl>
          </a:graphicData>
        </a:graphic>
      </p:graphicFrame>
    </p:spTree>
    <p:extLst>
      <p:ext uri="{BB962C8B-B14F-4D97-AF65-F5344CB8AC3E}">
        <p14:creationId xmlns:p14="http://schemas.microsoft.com/office/powerpoint/2010/main" val="369483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lstStyle/>
          <a:p>
            <a:r>
              <a:rPr lang="en-US" u="sng" dirty="0" smtClean="0"/>
              <a:t>Opportunity Cost</a:t>
            </a:r>
          </a:p>
          <a:p>
            <a:r>
              <a:rPr lang="en-US" dirty="0" smtClean="0"/>
              <a:t>Cost of the next best alternative use of the money, time, or resources when making a choice.</a:t>
            </a:r>
          </a:p>
          <a:p>
            <a:pPr lvl="1"/>
            <a:r>
              <a:rPr lang="en-US" dirty="0" smtClean="0"/>
              <a:t>When I chose the sneakers over the concert tickets, my opportunity cost was the concert tickets.</a:t>
            </a:r>
          </a:p>
          <a:p>
            <a:pPr lvl="1"/>
            <a:r>
              <a:rPr lang="en-US" dirty="0" smtClean="0"/>
              <a:t>The next best choice given up is the opportunity cost.</a:t>
            </a:r>
            <a:endParaRPr lang="en-US" dirty="0"/>
          </a:p>
        </p:txBody>
      </p:sp>
    </p:spTree>
    <p:extLst>
      <p:ext uri="{BB962C8B-B14F-4D97-AF65-F5344CB8AC3E}">
        <p14:creationId xmlns:p14="http://schemas.microsoft.com/office/powerpoint/2010/main" val="245721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658035"/>
            <a:ext cx="5382789"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457200" y="914400"/>
            <a:ext cx="8229600" cy="5211763"/>
          </a:xfrm>
        </p:spPr>
        <p:txBody>
          <a:bodyPr/>
          <a:lstStyle/>
          <a:p>
            <a:r>
              <a:rPr lang="en-US" u="sng" dirty="0" smtClean="0"/>
              <a:t>Production Possibilities Frontier</a:t>
            </a:r>
            <a:r>
              <a:rPr lang="en-US" dirty="0" smtClean="0"/>
              <a:t>: </a:t>
            </a:r>
          </a:p>
          <a:p>
            <a:pPr lvl="1"/>
            <a:r>
              <a:rPr lang="en-US" dirty="0" smtClean="0"/>
              <a:t>shows the different combinations of two products that can be produced if all resources are fully employed.</a:t>
            </a:r>
            <a:endParaRPr lang="en-US" dirty="0"/>
          </a:p>
        </p:txBody>
      </p:sp>
      <p:sp>
        <p:nvSpPr>
          <p:cNvPr id="5" name="TextBox 4"/>
          <p:cNvSpPr txBox="1"/>
          <p:nvPr/>
        </p:nvSpPr>
        <p:spPr>
          <a:xfrm>
            <a:off x="7086600" y="3519055"/>
            <a:ext cx="2286000" cy="369332"/>
          </a:xfrm>
          <a:prstGeom prst="rect">
            <a:avLst/>
          </a:prstGeom>
          <a:noFill/>
        </p:spPr>
        <p:txBody>
          <a:bodyPr wrap="square" rtlCol="0">
            <a:spAutoFit/>
          </a:bodyPr>
          <a:lstStyle/>
          <a:p>
            <a:r>
              <a:rPr lang="en-US" dirty="0" smtClean="0"/>
              <a:t>&lt;-Cannot be reached</a:t>
            </a:r>
            <a:endParaRPr lang="en-US" dirty="0"/>
          </a:p>
        </p:txBody>
      </p:sp>
    </p:spTree>
    <p:extLst>
      <p:ext uri="{BB962C8B-B14F-4D97-AF65-F5344CB8AC3E}">
        <p14:creationId xmlns:p14="http://schemas.microsoft.com/office/powerpoint/2010/main" val="404065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952999"/>
          </a:xfrm>
        </p:spPr>
        <p:txBody>
          <a:bodyPr>
            <a:normAutofit lnSpcReduction="10000"/>
          </a:bodyPr>
          <a:lstStyle/>
          <a:p>
            <a:r>
              <a:rPr lang="en-US" u="sng" dirty="0" smtClean="0"/>
              <a:t>Economic Model</a:t>
            </a:r>
            <a:r>
              <a:rPr lang="en-US" dirty="0" smtClean="0"/>
              <a:t>: </a:t>
            </a:r>
          </a:p>
          <a:p>
            <a:pPr lvl="1"/>
            <a:r>
              <a:rPr lang="en-US" dirty="0" smtClean="0"/>
              <a:t>Simplified version of a complex concept or behavior expressed in the form of an equation, graph, or illustration.</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lvl="1"/>
            <a:r>
              <a:rPr lang="en-US" dirty="0" smtClean="0"/>
              <a:t>Concepts are easier to grasp if we graph or chart them!</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786495"/>
            <a:ext cx="2762250"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729345"/>
            <a:ext cx="2676525" cy="171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370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u="sng" dirty="0" smtClean="0"/>
              <a:t>Cost-Benefit Analysis</a:t>
            </a:r>
            <a:r>
              <a:rPr lang="en-US" dirty="0" smtClean="0"/>
              <a:t>: </a:t>
            </a:r>
          </a:p>
          <a:p>
            <a:pPr lvl="1"/>
            <a:r>
              <a:rPr lang="en-US" dirty="0" smtClean="0"/>
              <a:t>Before making any major decisions, it is a good idea to weigh the benefits against the costs.</a:t>
            </a:r>
          </a:p>
          <a:p>
            <a:pPr lvl="1"/>
            <a:r>
              <a:rPr lang="en-US" dirty="0" smtClean="0"/>
              <a:t>This is what we did when we made a decision making grid for the sneakers and concert tickets.</a:t>
            </a:r>
          </a:p>
          <a:p>
            <a:pPr lvl="1"/>
            <a:r>
              <a:rPr lang="en-US" dirty="0" smtClean="0"/>
              <a:t>It allows us to choose the product or service that would satisfy our needs best, given how much it costs.</a:t>
            </a:r>
          </a:p>
          <a:p>
            <a:pPr lvl="1"/>
            <a:endParaRPr lang="en-US" dirty="0"/>
          </a:p>
          <a:p>
            <a:pPr lvl="1">
              <a:buFont typeface="Wingdings" panose="05000000000000000000" pitchFamily="2" charset="2"/>
              <a:buChar char="Ø"/>
            </a:pPr>
            <a:r>
              <a:rPr lang="en-US" dirty="0" smtClean="0"/>
              <a:t>Suppose you like two different pairs of shoes evenly but one costs more than the other? It would benefit you more if you satisfied your wants if you bought the sneaker that costs less.</a:t>
            </a:r>
            <a:endParaRPr lang="en-US" dirty="0"/>
          </a:p>
        </p:txBody>
      </p:sp>
    </p:spTree>
    <p:extLst>
      <p:ext uri="{BB962C8B-B14F-4D97-AF65-F5344CB8AC3E}">
        <p14:creationId xmlns:p14="http://schemas.microsoft.com/office/powerpoint/2010/main" val="159400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524000"/>
            <a:ext cx="7109908" cy="4308629"/>
          </a:xfrm>
        </p:spPr>
        <p:txBody>
          <a:bodyPr>
            <a:normAutofit/>
          </a:bodyPr>
          <a:lstStyle/>
          <a:p>
            <a:r>
              <a:rPr lang="en-US" u="sng" dirty="0" smtClean="0"/>
              <a:t>Standard of Living</a:t>
            </a:r>
            <a:r>
              <a:rPr lang="en-US" dirty="0" smtClean="0"/>
              <a:t>: </a:t>
            </a:r>
          </a:p>
          <a:p>
            <a:pPr lvl="1"/>
            <a:r>
              <a:rPr lang="en-US" dirty="0" smtClean="0"/>
              <a:t>the quality of life based on the ownership of the necessities and luxuries that make life easier.</a:t>
            </a:r>
          </a:p>
          <a:p>
            <a:pPr lvl="1"/>
            <a:r>
              <a:rPr lang="en-US" dirty="0" smtClean="0"/>
              <a:t>When the cost of living goes up, for example gas prices, it becomes more expensive to fill our tank, pick up our friends and go on a joy ride.</a:t>
            </a:r>
          </a:p>
          <a:p>
            <a:pPr lvl="2"/>
            <a:r>
              <a:rPr lang="en-US" dirty="0" smtClean="0"/>
              <a:t>Therefore, our standard of living becomes more expensive to fulfill.</a:t>
            </a:r>
            <a:endParaRPr lang="en-US" dirty="0"/>
          </a:p>
        </p:txBody>
      </p:sp>
    </p:spTree>
    <p:extLst>
      <p:ext uri="{BB962C8B-B14F-4D97-AF65-F5344CB8AC3E}">
        <p14:creationId xmlns:p14="http://schemas.microsoft.com/office/powerpoint/2010/main" val="382265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3400" y="2718955"/>
            <a:ext cx="16764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362200" y="3043489"/>
            <a:ext cx="533400" cy="646331"/>
          </a:xfrm>
          <a:prstGeom prst="rect">
            <a:avLst/>
          </a:prstGeom>
          <a:noFill/>
        </p:spPr>
        <p:txBody>
          <a:bodyPr wrap="square" rtlCol="0">
            <a:spAutoFit/>
          </a:bodyPr>
          <a:lstStyle/>
          <a:p>
            <a:r>
              <a:rPr lang="en-US" sz="3600" dirty="0" smtClean="0">
                <a:sym typeface="Wingdings" panose="05000000000000000000" pitchFamily="2" charset="2"/>
              </a:rPr>
              <a:t></a:t>
            </a:r>
            <a:endParaRPr lang="en-US" sz="3600" dirty="0"/>
          </a:p>
        </p:txBody>
      </p:sp>
      <p:sp>
        <p:nvSpPr>
          <p:cNvPr id="6" name="Pentagon 5"/>
          <p:cNvSpPr/>
          <p:nvPr/>
        </p:nvSpPr>
        <p:spPr>
          <a:xfrm>
            <a:off x="3177956" y="2747004"/>
            <a:ext cx="1969008" cy="128714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181600" y="1676400"/>
            <a:ext cx="2362200" cy="17086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06291" y="3569732"/>
            <a:ext cx="2362200" cy="17086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3400" y="2741491"/>
            <a:ext cx="2514600" cy="1292662"/>
          </a:xfrm>
          <a:prstGeom prst="rect">
            <a:avLst/>
          </a:prstGeom>
          <a:noFill/>
        </p:spPr>
        <p:txBody>
          <a:bodyPr wrap="square" rtlCol="0">
            <a:spAutoFit/>
          </a:bodyPr>
          <a:lstStyle/>
          <a:p>
            <a:r>
              <a:rPr lang="en-US" sz="1400" b="1" dirty="0" smtClean="0"/>
              <a:t>Trade-offs (Choices)</a:t>
            </a:r>
          </a:p>
          <a:p>
            <a:pPr marL="285750" indent="-285750">
              <a:buFont typeface="Arial" panose="020B0604020202020204" pitchFamily="34" charset="0"/>
              <a:buChar char="•"/>
            </a:pPr>
            <a:r>
              <a:rPr lang="en-US" sz="1600" dirty="0" smtClean="0"/>
              <a:t>Purse</a:t>
            </a:r>
          </a:p>
          <a:p>
            <a:pPr marL="285750" indent="-285750">
              <a:buFont typeface="Arial" panose="020B0604020202020204" pitchFamily="34" charset="0"/>
              <a:buChar char="•"/>
            </a:pPr>
            <a:r>
              <a:rPr lang="en-US" sz="1600" dirty="0" smtClean="0"/>
              <a:t>Make-up</a:t>
            </a:r>
          </a:p>
          <a:p>
            <a:pPr marL="285750" indent="-285750">
              <a:buFont typeface="Arial" panose="020B0604020202020204" pitchFamily="34" charset="0"/>
              <a:buChar char="•"/>
            </a:pPr>
            <a:r>
              <a:rPr lang="en-US" sz="1600" dirty="0" smtClean="0"/>
              <a:t>Jeans</a:t>
            </a:r>
          </a:p>
          <a:p>
            <a:pPr marL="285750" indent="-285750">
              <a:buFont typeface="Arial" panose="020B0604020202020204" pitchFamily="34" charset="0"/>
              <a:buChar char="•"/>
            </a:pPr>
            <a:r>
              <a:rPr lang="en-US" sz="1600" dirty="0" smtClean="0"/>
              <a:t>Sneakers</a:t>
            </a:r>
          </a:p>
        </p:txBody>
      </p:sp>
      <p:sp>
        <p:nvSpPr>
          <p:cNvPr id="10" name="TextBox 9"/>
          <p:cNvSpPr txBox="1"/>
          <p:nvPr/>
        </p:nvSpPr>
        <p:spPr>
          <a:xfrm>
            <a:off x="3164100" y="2747004"/>
            <a:ext cx="1865099" cy="923330"/>
          </a:xfrm>
          <a:prstGeom prst="rect">
            <a:avLst/>
          </a:prstGeom>
          <a:noFill/>
        </p:spPr>
        <p:txBody>
          <a:bodyPr wrap="square" rtlCol="0">
            <a:spAutoFit/>
          </a:bodyPr>
          <a:lstStyle/>
          <a:p>
            <a:r>
              <a:rPr lang="en-US" b="1" dirty="0" smtClean="0"/>
              <a:t>Top 2 Choices</a:t>
            </a:r>
          </a:p>
          <a:p>
            <a:pPr marL="285750" indent="-285750">
              <a:buFont typeface="Arial" panose="020B0604020202020204" pitchFamily="34" charset="0"/>
              <a:buChar char="•"/>
            </a:pPr>
            <a:r>
              <a:rPr lang="en-US" dirty="0" smtClean="0"/>
              <a:t>Jeans</a:t>
            </a:r>
          </a:p>
          <a:p>
            <a:pPr marL="285750" indent="-285750">
              <a:buFont typeface="Arial" panose="020B0604020202020204" pitchFamily="34" charset="0"/>
              <a:buChar char="•"/>
            </a:pPr>
            <a:r>
              <a:rPr lang="en-US" dirty="0" smtClean="0"/>
              <a:t>Make-up</a:t>
            </a:r>
            <a:endParaRPr lang="en-US" dirty="0"/>
          </a:p>
        </p:txBody>
      </p:sp>
      <p:sp>
        <p:nvSpPr>
          <p:cNvPr id="11" name="TextBox 10"/>
          <p:cNvSpPr txBox="1"/>
          <p:nvPr/>
        </p:nvSpPr>
        <p:spPr>
          <a:xfrm>
            <a:off x="5562600" y="1981200"/>
            <a:ext cx="1676400" cy="646331"/>
          </a:xfrm>
          <a:prstGeom prst="rect">
            <a:avLst/>
          </a:prstGeom>
          <a:noFill/>
        </p:spPr>
        <p:txBody>
          <a:bodyPr wrap="square" rtlCol="0">
            <a:spAutoFit/>
          </a:bodyPr>
          <a:lstStyle/>
          <a:p>
            <a:r>
              <a:rPr lang="en-US" b="1" dirty="0" smtClean="0"/>
              <a:t>Final Choice</a:t>
            </a:r>
          </a:p>
          <a:p>
            <a:pPr marL="285750" indent="-285750">
              <a:buFont typeface="Arial" panose="020B0604020202020204" pitchFamily="34" charset="0"/>
              <a:buChar char="•"/>
            </a:pPr>
            <a:r>
              <a:rPr lang="en-US" dirty="0" smtClean="0"/>
              <a:t>Jeans</a:t>
            </a:r>
            <a:endParaRPr lang="en-US" dirty="0"/>
          </a:p>
        </p:txBody>
      </p:sp>
      <p:sp>
        <p:nvSpPr>
          <p:cNvPr id="12" name="TextBox 11"/>
          <p:cNvSpPr txBox="1"/>
          <p:nvPr/>
        </p:nvSpPr>
        <p:spPr>
          <a:xfrm>
            <a:off x="5496791" y="3886200"/>
            <a:ext cx="1981200" cy="646331"/>
          </a:xfrm>
          <a:prstGeom prst="rect">
            <a:avLst/>
          </a:prstGeom>
          <a:noFill/>
        </p:spPr>
        <p:txBody>
          <a:bodyPr wrap="square" rtlCol="0">
            <a:spAutoFit/>
          </a:bodyPr>
          <a:lstStyle/>
          <a:p>
            <a:r>
              <a:rPr lang="en-US" b="1" dirty="0" smtClean="0"/>
              <a:t>Opportunity Cost</a:t>
            </a:r>
          </a:p>
          <a:p>
            <a:pPr marL="285750" indent="-285750">
              <a:buFont typeface="Arial" panose="020B0604020202020204" pitchFamily="34" charset="0"/>
              <a:buChar char="•"/>
            </a:pPr>
            <a:r>
              <a:rPr lang="en-US" dirty="0" smtClean="0"/>
              <a:t>Make-up</a:t>
            </a:r>
            <a:endParaRPr lang="en-US" dirty="0"/>
          </a:p>
        </p:txBody>
      </p:sp>
      <p:sp>
        <p:nvSpPr>
          <p:cNvPr id="13" name="TextBox 12"/>
          <p:cNvSpPr txBox="1"/>
          <p:nvPr/>
        </p:nvSpPr>
        <p:spPr>
          <a:xfrm>
            <a:off x="490104" y="4963978"/>
            <a:ext cx="4810991"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Analyze trade-offs &amp; opportunity cost to help make decisions about what is best.</a:t>
            </a:r>
            <a:endParaRPr lang="en-US" sz="2400" dirty="0"/>
          </a:p>
        </p:txBody>
      </p:sp>
      <p:sp>
        <p:nvSpPr>
          <p:cNvPr id="14" name="TextBox 13"/>
          <p:cNvSpPr txBox="1"/>
          <p:nvPr/>
        </p:nvSpPr>
        <p:spPr>
          <a:xfrm>
            <a:off x="1388918" y="387927"/>
            <a:ext cx="6023264" cy="954107"/>
          </a:xfrm>
          <a:prstGeom prst="rect">
            <a:avLst/>
          </a:prstGeom>
          <a:noFill/>
        </p:spPr>
        <p:txBody>
          <a:bodyPr wrap="square" rtlCol="0">
            <a:spAutoFit/>
          </a:bodyPr>
          <a:lstStyle/>
          <a:p>
            <a:pPr algn="ctr"/>
            <a:r>
              <a:rPr lang="en-US" sz="2800" b="1" dirty="0" smtClean="0"/>
              <a:t>Complete the graphic organizer to illustrate your final choice…</a:t>
            </a:r>
            <a:endParaRPr lang="en-US" sz="2800" b="1" dirty="0"/>
          </a:p>
        </p:txBody>
      </p:sp>
    </p:spTree>
    <p:extLst>
      <p:ext uri="{BB962C8B-B14F-4D97-AF65-F5344CB8AC3E}">
        <p14:creationId xmlns:p14="http://schemas.microsoft.com/office/powerpoint/2010/main" val="308533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3962399"/>
          </a:xfrm>
        </p:spPr>
        <p:txBody>
          <a:bodyPr>
            <a:normAutofit/>
          </a:bodyPr>
          <a:lstStyle/>
          <a:p>
            <a:r>
              <a:rPr lang="en-US" dirty="0" smtClean="0"/>
              <a:t>What decisions-making strategies </a:t>
            </a:r>
            <a:r>
              <a:rPr lang="en-US" dirty="0"/>
              <a:t>d</a:t>
            </a:r>
            <a:r>
              <a:rPr lang="en-US" dirty="0" smtClean="0"/>
              <a:t>o economists recommend using?</a:t>
            </a:r>
          </a:p>
          <a:p>
            <a:endParaRPr lang="en-US" dirty="0"/>
          </a:p>
          <a:p>
            <a:pPr marL="0" indent="0">
              <a:buNone/>
            </a:pPr>
            <a:endParaRPr lang="en-US" dirty="0" smtClean="0"/>
          </a:p>
          <a:p>
            <a:pPr lvl="1"/>
            <a:r>
              <a:rPr lang="en-US" dirty="0" smtClean="0"/>
              <a:t>Economic models</a:t>
            </a:r>
          </a:p>
          <a:p>
            <a:pPr lvl="1"/>
            <a:r>
              <a:rPr lang="en-US" dirty="0" smtClean="0"/>
              <a:t>Cost-benefit analysis</a:t>
            </a:r>
            <a:endParaRPr lang="en-US" dirty="0"/>
          </a:p>
        </p:txBody>
      </p:sp>
    </p:spTree>
    <p:extLst>
      <p:ext uri="{BB962C8B-B14F-4D97-AF65-F5344CB8AC3E}">
        <p14:creationId xmlns:p14="http://schemas.microsoft.com/office/powerpoint/2010/main" val="88094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1000"/>
                                        <p:tgtEl>
                                          <p:spTgt spid="3">
                                            <p:txEl>
                                              <p:pRg st="4" end="4"/>
                                            </p:txEl>
                                          </p:spTgt>
                                        </p:tgtEl>
                                      </p:cBhvr>
                                    </p:animEffect>
                                    <p:anim calcmode="lin" valueType="num">
                                      <p:cBhvr>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914400"/>
          </a:xfrm>
        </p:spPr>
        <p:txBody>
          <a:bodyPr>
            <a:normAutofit/>
          </a:bodyPr>
          <a:lstStyle/>
          <a:p>
            <a:r>
              <a:rPr lang="en-US" dirty="0" smtClean="0"/>
              <a:t>VOCABULARY</a:t>
            </a:r>
            <a:endParaRPr lang="en-US" dirty="0"/>
          </a:p>
        </p:txBody>
      </p:sp>
      <p:sp>
        <p:nvSpPr>
          <p:cNvPr id="3" name="Content Placeholder 2"/>
          <p:cNvSpPr>
            <a:spLocks noGrp="1"/>
          </p:cNvSpPr>
          <p:nvPr>
            <p:ph idx="1"/>
          </p:nvPr>
        </p:nvSpPr>
        <p:spPr>
          <a:xfrm>
            <a:off x="1043492" y="1524000"/>
            <a:ext cx="7414708" cy="5029200"/>
          </a:xfrm>
        </p:spPr>
        <p:txBody>
          <a:bodyPr>
            <a:normAutofit fontScale="62500" lnSpcReduction="20000"/>
          </a:bodyPr>
          <a:lstStyle/>
          <a:p>
            <a:r>
              <a:rPr lang="en-US" b="1" dirty="0" smtClean="0"/>
              <a:t>Good</a:t>
            </a:r>
            <a:r>
              <a:rPr lang="en-US" dirty="0" smtClean="0"/>
              <a:t>: a tangible item (book, car, sneakers) that satisfies a want or need.</a:t>
            </a:r>
          </a:p>
          <a:p>
            <a:r>
              <a:rPr lang="en-US" b="1" dirty="0" smtClean="0"/>
              <a:t>Consumer good</a:t>
            </a:r>
            <a:r>
              <a:rPr lang="en-US" dirty="0" smtClean="0"/>
              <a:t>: Goods intended for final use by consumers like you and me not businesses.</a:t>
            </a:r>
          </a:p>
          <a:p>
            <a:r>
              <a:rPr lang="en-US" b="1" dirty="0" smtClean="0"/>
              <a:t>Durable good</a:t>
            </a:r>
            <a:r>
              <a:rPr lang="en-US" dirty="0" smtClean="0"/>
              <a:t>: An item that lasts for three years or more (Car).</a:t>
            </a:r>
          </a:p>
          <a:p>
            <a:r>
              <a:rPr lang="en-US" b="1" dirty="0" smtClean="0"/>
              <a:t>Nondurable goods</a:t>
            </a:r>
            <a:r>
              <a:rPr lang="en-US" dirty="0" smtClean="0"/>
              <a:t>: An item that is easily worn out for less than three years (Food, Perfume).</a:t>
            </a:r>
          </a:p>
          <a:p>
            <a:r>
              <a:rPr lang="en-US" b="1" dirty="0" smtClean="0"/>
              <a:t>Service</a:t>
            </a:r>
            <a:r>
              <a:rPr lang="en-US" dirty="0" smtClean="0"/>
              <a:t>: Work or labor performed for someone (Haircut, gardening, massage).</a:t>
            </a:r>
          </a:p>
          <a:p>
            <a:r>
              <a:rPr lang="en-US" b="1" dirty="0" smtClean="0"/>
              <a:t>Value</a:t>
            </a:r>
            <a:r>
              <a:rPr lang="en-US" dirty="0" smtClean="0"/>
              <a:t>: $$$ worth of a good or service determined by the market.</a:t>
            </a:r>
          </a:p>
          <a:p>
            <a:r>
              <a:rPr lang="en-US" b="1" dirty="0" smtClean="0"/>
              <a:t>Paradox of value</a:t>
            </a:r>
            <a:r>
              <a:rPr lang="en-US" dirty="0" smtClean="0"/>
              <a:t>: </a:t>
            </a:r>
            <a:r>
              <a:rPr lang="en-US" dirty="0"/>
              <a:t>is the apparent contradiction that, although water is on the whole more useful, in terms of survival, than diamonds, diamonds command a higher price in the market</a:t>
            </a:r>
            <a:r>
              <a:rPr lang="en-US" dirty="0" smtClean="0"/>
              <a:t>.</a:t>
            </a:r>
          </a:p>
          <a:p>
            <a:r>
              <a:rPr lang="en-US" b="1" dirty="0" smtClean="0"/>
              <a:t>Utility</a:t>
            </a:r>
            <a:r>
              <a:rPr lang="en-US" dirty="0" smtClean="0"/>
              <a:t>: The usefulness of a good or service and how it satisfies someone.</a:t>
            </a:r>
          </a:p>
          <a:p>
            <a:r>
              <a:rPr lang="en-US" b="1" dirty="0" smtClean="0"/>
              <a:t>Wealth</a:t>
            </a:r>
            <a:r>
              <a:rPr lang="en-US" dirty="0" smtClean="0"/>
              <a:t>: The total of products that are tangible, scarce, useful and transferable from one person to another (Everything you own, determines your wealth).</a:t>
            </a:r>
          </a:p>
          <a:p>
            <a:r>
              <a:rPr lang="en-US" b="1" dirty="0"/>
              <a:t>Market</a:t>
            </a:r>
            <a:r>
              <a:rPr lang="en-US" dirty="0"/>
              <a:t>: Place that allows buyers and sellers to come together (can be local, national, or global).</a:t>
            </a:r>
          </a:p>
          <a:p>
            <a:r>
              <a:rPr lang="en-US" b="1" dirty="0"/>
              <a:t>Factor Markets</a:t>
            </a:r>
            <a:r>
              <a:rPr lang="en-US" dirty="0"/>
              <a:t>: Where factors of production are bought and sold (Businesses pay wages to employees while employees provide their labor to the businesses).</a:t>
            </a:r>
          </a:p>
          <a:p>
            <a:endParaRPr lang="en-US" dirty="0" smtClean="0"/>
          </a:p>
        </p:txBody>
      </p:sp>
    </p:spTree>
    <p:extLst>
      <p:ext uri="{BB962C8B-B14F-4D97-AF65-F5344CB8AC3E}">
        <p14:creationId xmlns:p14="http://schemas.microsoft.com/office/powerpoint/2010/main" val="3722853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Why is it important for the governments to understand trade-offs and opportunity costs?</a:t>
            </a:r>
          </a:p>
          <a:p>
            <a:pPr lvl="1"/>
            <a:r>
              <a:rPr lang="en-US" dirty="0" smtClean="0"/>
              <a:t>Helps make decisions about what goods and services to produce using the maximum resources available.</a:t>
            </a:r>
            <a:endParaRPr lang="en-US" dirty="0"/>
          </a:p>
        </p:txBody>
      </p:sp>
    </p:spTree>
    <p:extLst>
      <p:ext uri="{BB962C8B-B14F-4D97-AF65-F5344CB8AC3E}">
        <p14:creationId xmlns:p14="http://schemas.microsoft.com/office/powerpoint/2010/main" val="26866300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How does economics play a part in politics?</a:t>
            </a:r>
          </a:p>
          <a:p>
            <a:pPr lvl="1"/>
            <a:r>
              <a:rPr lang="en-US" dirty="0" smtClean="0"/>
              <a:t>Most of today’s political problems have important economic aspects.</a:t>
            </a:r>
          </a:p>
          <a:p>
            <a:pPr lvl="1"/>
            <a:r>
              <a:rPr lang="en-US" dirty="0" smtClean="0"/>
              <a:t>We as citizens take part in voting in representatives who we think can strengthen the economy.</a:t>
            </a:r>
          </a:p>
          <a:p>
            <a:pPr lvl="1"/>
            <a:r>
              <a:rPr lang="en-US" dirty="0" smtClean="0"/>
              <a:t>For example:</a:t>
            </a:r>
          </a:p>
          <a:p>
            <a:pPr lvl="2"/>
            <a:r>
              <a:rPr lang="en-US" dirty="0" smtClean="0"/>
              <a:t>how do we balance the budget?</a:t>
            </a:r>
          </a:p>
          <a:p>
            <a:pPr lvl="2"/>
            <a:r>
              <a:rPr lang="en-US" dirty="0" smtClean="0"/>
              <a:t>How can the country get out of debt?</a:t>
            </a:r>
          </a:p>
          <a:p>
            <a:pPr lvl="2"/>
            <a:r>
              <a:rPr lang="en-US" dirty="0" smtClean="0"/>
              <a:t>How can we strengthen relationships with countries who provide us with goods and services that we need and want?</a:t>
            </a:r>
            <a:endParaRPr lang="en-US" dirty="0"/>
          </a:p>
        </p:txBody>
      </p:sp>
    </p:spTree>
    <p:extLst>
      <p:ext uri="{BB962C8B-B14F-4D97-AF65-F5344CB8AC3E}">
        <p14:creationId xmlns:p14="http://schemas.microsoft.com/office/powerpoint/2010/main" val="117703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What does it mean when the PPF shifts forward?</a:t>
            </a:r>
          </a:p>
          <a:p>
            <a:pPr lvl="1"/>
            <a:r>
              <a:rPr lang="en-US" dirty="0" smtClean="0"/>
              <a:t>It means there has been economic growth. For example:</a:t>
            </a:r>
          </a:p>
          <a:p>
            <a:pPr lvl="2"/>
            <a:r>
              <a:rPr lang="en-US" dirty="0" smtClean="0"/>
              <a:t>Growing population</a:t>
            </a:r>
          </a:p>
          <a:p>
            <a:pPr lvl="2"/>
            <a:r>
              <a:rPr lang="en-US" dirty="0" smtClean="0"/>
              <a:t>More resources to use</a:t>
            </a:r>
          </a:p>
          <a:p>
            <a:pPr lvl="2"/>
            <a:r>
              <a:rPr lang="en-US" dirty="0" smtClean="0"/>
              <a:t>Improved technology</a:t>
            </a:r>
          </a:p>
          <a:p>
            <a:pPr lvl="2"/>
            <a:r>
              <a:rPr lang="en-US" dirty="0" smtClean="0"/>
              <a:t>Increased productivity</a:t>
            </a:r>
            <a:endParaRPr 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2057400"/>
            <a:ext cx="4305300" cy="43483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090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024744" cy="609600"/>
          </a:xfrm>
        </p:spPr>
        <p:txBody>
          <a:bodyPr>
            <a:normAutofit fontScale="90000"/>
          </a:bodyPr>
          <a:lstStyle/>
          <a:p>
            <a:r>
              <a:rPr lang="en-US" dirty="0" smtClean="0"/>
              <a:t>VOCABULARY </a:t>
            </a:r>
            <a:r>
              <a:rPr lang="en-US" dirty="0" err="1" smtClean="0"/>
              <a:t>Cont</a:t>
            </a:r>
            <a:r>
              <a:rPr lang="en-US" dirty="0" smtClean="0"/>
              <a:t>….</a:t>
            </a:r>
            <a:endParaRPr lang="en-US" dirty="0"/>
          </a:p>
        </p:txBody>
      </p:sp>
      <p:sp>
        <p:nvSpPr>
          <p:cNvPr id="3" name="Content Placeholder 2"/>
          <p:cNvSpPr>
            <a:spLocks noGrp="1"/>
          </p:cNvSpPr>
          <p:nvPr>
            <p:ph idx="1"/>
          </p:nvPr>
        </p:nvSpPr>
        <p:spPr>
          <a:xfrm>
            <a:off x="990600" y="1066800"/>
            <a:ext cx="7543800" cy="4876800"/>
          </a:xfrm>
        </p:spPr>
        <p:txBody>
          <a:bodyPr>
            <a:noAutofit/>
          </a:bodyPr>
          <a:lstStyle/>
          <a:p>
            <a:r>
              <a:rPr lang="en-US" sz="1600" b="1" dirty="0" smtClean="0"/>
              <a:t>Product Markets</a:t>
            </a:r>
            <a:r>
              <a:rPr lang="en-US" sz="1600" dirty="0" smtClean="0"/>
              <a:t>: where goods and services are bought and sold (When consumers buy products/services from businesses).</a:t>
            </a:r>
          </a:p>
          <a:p>
            <a:r>
              <a:rPr lang="en-US" sz="1600" b="1" dirty="0" smtClean="0"/>
              <a:t>Economic Growth</a:t>
            </a:r>
            <a:r>
              <a:rPr lang="en-US" sz="1600" dirty="0" smtClean="0"/>
              <a:t>: When a nations total output of goods and services grows over time (the more a country produces and sells, the higher its economic growth).</a:t>
            </a:r>
          </a:p>
          <a:p>
            <a:r>
              <a:rPr lang="en-US" sz="1600" b="1" dirty="0" smtClean="0"/>
              <a:t>Productivity</a:t>
            </a:r>
            <a:r>
              <a:rPr lang="en-US" sz="1600" dirty="0" smtClean="0"/>
              <a:t>: measure of the amount of output (product) produced with a given amount of productive factors.</a:t>
            </a:r>
          </a:p>
          <a:p>
            <a:r>
              <a:rPr lang="en-US" sz="1600" b="1" dirty="0" smtClean="0"/>
              <a:t>Human Capital</a:t>
            </a:r>
            <a:r>
              <a:rPr lang="en-US" sz="1600" dirty="0" smtClean="0"/>
              <a:t>: The skill, talent and productivity that employees bring to a company.</a:t>
            </a:r>
          </a:p>
          <a:p>
            <a:r>
              <a:rPr lang="en-US" sz="1600" b="1" dirty="0" smtClean="0"/>
              <a:t>Division of labor</a:t>
            </a:r>
            <a:r>
              <a:rPr lang="en-US" sz="1600" dirty="0" smtClean="0"/>
              <a:t>: Organizing work so that each employee is responsible for one part of the work (Restaurants, car factory).</a:t>
            </a:r>
          </a:p>
          <a:p>
            <a:r>
              <a:rPr lang="en-US" sz="1600" b="1" dirty="0" smtClean="0"/>
              <a:t>Specialization</a:t>
            </a:r>
            <a:r>
              <a:rPr lang="en-US" sz="1600" dirty="0" smtClean="0"/>
              <a:t>: Assignment of tasks to employees who can perform them more efficiently.</a:t>
            </a:r>
          </a:p>
          <a:p>
            <a:r>
              <a:rPr lang="en-US" sz="1600" b="1" dirty="0" smtClean="0"/>
              <a:t>Economic Interdependence</a:t>
            </a:r>
            <a:r>
              <a:rPr lang="en-US" sz="1600" dirty="0" smtClean="0"/>
              <a:t>: The dependence of one person’s, firm’s or nations activities on another’s (without farms, consumers wont have groceries. Without specialized tools, farmers wont have equipment for their farms. Without farmers those who specialize in farm equipment wont have customers.</a:t>
            </a:r>
          </a:p>
        </p:txBody>
      </p:sp>
    </p:spTree>
    <p:extLst>
      <p:ext uri="{BB962C8B-B14F-4D97-AF65-F5344CB8AC3E}">
        <p14:creationId xmlns:p14="http://schemas.microsoft.com/office/powerpoint/2010/main" val="1327884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sneak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057400"/>
            <a:ext cx="2628900" cy="17430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Goods &amp; Services</a:t>
            </a:r>
            <a:endParaRPr lang="en-US" dirty="0"/>
          </a:p>
        </p:txBody>
      </p:sp>
      <p:sp>
        <p:nvSpPr>
          <p:cNvPr id="3" name="Content Placeholder 2"/>
          <p:cNvSpPr>
            <a:spLocks noGrp="1"/>
          </p:cNvSpPr>
          <p:nvPr>
            <p:ph idx="1"/>
          </p:nvPr>
        </p:nvSpPr>
        <p:spPr/>
        <p:txBody>
          <a:bodyPr/>
          <a:lstStyle/>
          <a:p>
            <a:r>
              <a:rPr lang="en-US" dirty="0" smtClean="0"/>
              <a:t>Goods are tangible (can touch).</a:t>
            </a:r>
          </a:p>
          <a:p>
            <a:pPr marL="68580" indent="0">
              <a:buNone/>
            </a:pPr>
            <a:endParaRPr lang="en-US" dirty="0"/>
          </a:p>
          <a:p>
            <a:pPr marL="0" indent="0">
              <a:buNone/>
            </a:pPr>
            <a:endParaRPr lang="en-US" dirty="0" smtClean="0"/>
          </a:p>
          <a:p>
            <a:r>
              <a:rPr lang="en-US" dirty="0" smtClean="0"/>
              <a:t>Services are work or labor performed for someone.</a:t>
            </a:r>
            <a:endParaRPr lang="en-US" dirty="0"/>
          </a:p>
        </p:txBody>
      </p:sp>
      <p:pic>
        <p:nvPicPr>
          <p:cNvPr id="2052" name="Picture 4" descr="Image result for a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419600"/>
            <a:ext cx="261937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doct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4419600"/>
            <a:ext cx="2619375" cy="174307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ia.media-imdb.com/images/M/MV5BMjIyMzUyNzYyOV5BMl5BanBnXkFtZTcwMTUxNzQwNA@@._V1_SY317_CR5,0,214,317_AL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53287" y="533400"/>
            <a:ext cx="118314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15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076700" y="4711987"/>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9224" y="685800"/>
            <a:ext cx="7024744" cy="648736"/>
          </a:xfrm>
        </p:spPr>
        <p:txBody>
          <a:bodyPr>
            <a:normAutofit fontScale="90000"/>
          </a:bodyPr>
          <a:lstStyle/>
          <a:p>
            <a:r>
              <a:rPr lang="en-US" dirty="0" smtClean="0"/>
              <a:t>Transactions in Markets</a:t>
            </a:r>
            <a:endParaRPr lang="en-US" dirty="0"/>
          </a:p>
        </p:txBody>
      </p:sp>
      <p:sp>
        <p:nvSpPr>
          <p:cNvPr id="3" name="Content Placeholder 2"/>
          <p:cNvSpPr>
            <a:spLocks noGrp="1"/>
          </p:cNvSpPr>
          <p:nvPr>
            <p:ph idx="1"/>
          </p:nvPr>
        </p:nvSpPr>
        <p:spPr>
          <a:xfrm>
            <a:off x="1066800" y="1728190"/>
            <a:ext cx="6777317" cy="3508977"/>
          </a:xfrm>
        </p:spPr>
        <p:txBody>
          <a:bodyPr/>
          <a:lstStyle/>
          <a:p>
            <a:r>
              <a:rPr lang="en-US" dirty="0" smtClean="0"/>
              <a:t>Product Market</a:t>
            </a:r>
          </a:p>
          <a:p>
            <a:pPr lvl="1"/>
            <a:r>
              <a:rPr lang="en-US" dirty="0" smtClean="0"/>
              <a:t>Where goods and services are bought and sold</a:t>
            </a:r>
          </a:p>
          <a:p>
            <a:r>
              <a:rPr lang="en-US" dirty="0" smtClean="0"/>
              <a:t>Factor Market</a:t>
            </a:r>
          </a:p>
          <a:p>
            <a:pPr lvl="1"/>
            <a:r>
              <a:rPr lang="en-US" dirty="0" smtClean="0"/>
              <a:t>Where the factors of production are bought and sold.</a:t>
            </a:r>
            <a:endParaRPr lang="en-US" dirty="0"/>
          </a:p>
        </p:txBody>
      </p:sp>
      <p:pic>
        <p:nvPicPr>
          <p:cNvPr id="3074" name="Picture 2" descr="Image result for product market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4417" y="3985390"/>
            <a:ext cx="3818965" cy="27369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16723" y="5355922"/>
            <a:ext cx="1447800" cy="584775"/>
          </a:xfrm>
          <a:prstGeom prst="rect">
            <a:avLst/>
          </a:prstGeom>
          <a:noFill/>
        </p:spPr>
        <p:txBody>
          <a:bodyPr wrap="square" rtlCol="0">
            <a:spAutoFit/>
          </a:bodyPr>
          <a:lstStyle/>
          <a:p>
            <a:pPr algn="ctr"/>
            <a:r>
              <a:rPr lang="en-US" sz="1600" b="1" dirty="0" smtClean="0"/>
              <a:t>&lt;-PRODUCT MARKET -&gt;</a:t>
            </a:r>
            <a:endParaRPr lang="en-US" sz="1600" b="1" dirty="0"/>
          </a:p>
        </p:txBody>
      </p:sp>
      <p:sp>
        <p:nvSpPr>
          <p:cNvPr id="6" name="TextBox 5"/>
          <p:cNvSpPr txBox="1"/>
          <p:nvPr/>
        </p:nvSpPr>
        <p:spPr>
          <a:xfrm>
            <a:off x="990600" y="4984521"/>
            <a:ext cx="1369286" cy="369332"/>
          </a:xfrm>
          <a:prstGeom prst="rect">
            <a:avLst/>
          </a:prstGeom>
          <a:noFill/>
        </p:spPr>
        <p:txBody>
          <a:bodyPr wrap="none" rtlCol="0">
            <a:spAutoFit/>
          </a:bodyPr>
          <a:lstStyle/>
          <a:p>
            <a:r>
              <a:rPr lang="en-US" dirty="0" smtClean="0"/>
              <a:t>Consumer</a:t>
            </a:r>
            <a:r>
              <a:rPr lang="en-US" dirty="0" smtClean="0">
                <a:sym typeface="Wingdings" panose="05000000000000000000" pitchFamily="2" charset="2"/>
              </a:rPr>
              <a:t></a:t>
            </a:r>
            <a:endParaRPr lang="en-US" dirty="0"/>
          </a:p>
        </p:txBody>
      </p:sp>
      <p:sp>
        <p:nvSpPr>
          <p:cNvPr id="7" name="TextBox 6"/>
          <p:cNvSpPr txBox="1"/>
          <p:nvPr/>
        </p:nvSpPr>
        <p:spPr>
          <a:xfrm>
            <a:off x="6705600" y="4876800"/>
            <a:ext cx="1600200" cy="369332"/>
          </a:xfrm>
          <a:prstGeom prst="rect">
            <a:avLst/>
          </a:prstGeom>
          <a:noFill/>
        </p:spPr>
        <p:txBody>
          <a:bodyPr wrap="square" rtlCol="0">
            <a:spAutoFit/>
          </a:bodyPr>
          <a:lstStyle/>
          <a:p>
            <a:r>
              <a:rPr lang="en-US" dirty="0" smtClean="0">
                <a:sym typeface="Wingdings" panose="05000000000000000000" pitchFamily="2" charset="2"/>
              </a:rPr>
              <a:t> Businesses</a:t>
            </a:r>
            <a:endParaRPr lang="en-US" dirty="0"/>
          </a:p>
        </p:txBody>
      </p:sp>
      <p:sp>
        <p:nvSpPr>
          <p:cNvPr id="9" name="TextBox 8"/>
          <p:cNvSpPr txBox="1"/>
          <p:nvPr/>
        </p:nvSpPr>
        <p:spPr>
          <a:xfrm>
            <a:off x="3810000" y="4399746"/>
            <a:ext cx="1447800" cy="584775"/>
          </a:xfrm>
          <a:prstGeom prst="rect">
            <a:avLst/>
          </a:prstGeom>
          <a:noFill/>
        </p:spPr>
        <p:txBody>
          <a:bodyPr wrap="square" rtlCol="0">
            <a:spAutoFit/>
          </a:bodyPr>
          <a:lstStyle/>
          <a:p>
            <a:pPr algn="ctr"/>
            <a:r>
              <a:rPr lang="en-US" sz="1600" b="1" dirty="0" smtClean="0"/>
              <a:t>&lt;-FACTOR MARKET -&gt;</a:t>
            </a:r>
            <a:endParaRPr lang="en-US" sz="1600" b="1" dirty="0"/>
          </a:p>
        </p:txBody>
      </p:sp>
    </p:spTree>
    <p:extLst>
      <p:ext uri="{BB962C8B-B14F-4D97-AF65-F5344CB8AC3E}">
        <p14:creationId xmlns:p14="http://schemas.microsoft.com/office/powerpoint/2010/main" val="81087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Economic Growth &amp; Productivity</a:t>
            </a:r>
            <a:endParaRPr lang="en-US" dirty="0"/>
          </a:p>
        </p:txBody>
      </p:sp>
      <p:sp>
        <p:nvSpPr>
          <p:cNvPr id="3" name="Content Placeholder 2"/>
          <p:cNvSpPr>
            <a:spLocks noGrp="1"/>
          </p:cNvSpPr>
          <p:nvPr>
            <p:ph idx="1"/>
          </p:nvPr>
        </p:nvSpPr>
        <p:spPr/>
        <p:txBody>
          <a:bodyPr/>
          <a:lstStyle/>
          <a:p>
            <a:r>
              <a:rPr lang="en-US" dirty="0" smtClean="0"/>
              <a:t>When productivity is high the result is economic growth.</a:t>
            </a:r>
          </a:p>
          <a:p>
            <a:pPr lvl="1"/>
            <a:r>
              <a:rPr lang="en-US" dirty="0" smtClean="0"/>
              <a:t>Every time a business or nation produces more of something overtime, its economic growth increases.</a:t>
            </a:r>
            <a:endParaRPr lang="en-US" dirty="0"/>
          </a:p>
        </p:txBody>
      </p:sp>
      <p:sp>
        <p:nvSpPr>
          <p:cNvPr id="4" name="AutoShape 2" descr="Image result for economic growth arr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economic growth arrow"/>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economic growth arrow"/>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Image result for economic growth arrow"/>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5"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810000"/>
            <a:ext cx="3300693" cy="24723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840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r>
              <a:rPr lang="en-US" dirty="0" smtClean="0"/>
              <a:t>How is value related to scarcity and utility?</a:t>
            </a:r>
            <a:endParaRPr lang="en-US" dirty="0"/>
          </a:p>
        </p:txBody>
      </p:sp>
      <p:sp>
        <p:nvSpPr>
          <p:cNvPr id="3" name="Content Placeholder 2"/>
          <p:cNvSpPr>
            <a:spLocks noGrp="1"/>
          </p:cNvSpPr>
          <p:nvPr>
            <p:ph idx="1"/>
          </p:nvPr>
        </p:nvSpPr>
        <p:spPr>
          <a:xfrm>
            <a:off x="1143000" y="1752600"/>
            <a:ext cx="6777317" cy="3508977"/>
          </a:xfrm>
        </p:spPr>
        <p:txBody>
          <a:bodyPr/>
          <a:lstStyle/>
          <a:p>
            <a:r>
              <a:rPr lang="en-US" dirty="0" smtClean="0"/>
              <a:t>A product is considered higher in value if it is SCARCE (limited) and provides satisfaction of a want or need(Utility).</a:t>
            </a:r>
          </a:p>
          <a:p>
            <a:pPr lvl="1"/>
            <a:r>
              <a:rPr lang="en-US" dirty="0" smtClean="0"/>
              <a:t>Product A is scarce, but does not satisfy my need.</a:t>
            </a:r>
          </a:p>
          <a:p>
            <a:pPr lvl="1"/>
            <a:r>
              <a:rPr lang="en-US" dirty="0" smtClean="0"/>
              <a:t>Product B is scarce and satisfies my need.</a:t>
            </a:r>
          </a:p>
          <a:p>
            <a:pPr lvl="2"/>
            <a:r>
              <a:rPr lang="en-US" dirty="0" smtClean="0"/>
              <a:t>Which product is more valuable to me?</a:t>
            </a:r>
          </a:p>
          <a:p>
            <a:pPr lvl="1"/>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4648200"/>
            <a:ext cx="2169818" cy="1985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990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Capital-its benefits?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skills, abilities, health and knowledge of people benefits firms more.</a:t>
            </a:r>
          </a:p>
          <a:p>
            <a:pPr lvl="1"/>
            <a:r>
              <a:rPr lang="en-US" dirty="0" smtClean="0"/>
              <a:t>In company A: Tom does not receive health benefits therefore he is constantly sick and missing important training on the updated machinery for the product he makes.</a:t>
            </a:r>
          </a:p>
          <a:p>
            <a:pPr lvl="1"/>
            <a:r>
              <a:rPr lang="en-US" dirty="0" smtClean="0"/>
              <a:t>In company B: Adam receives health benefits therefore rarely misses work and is present for the training classes provided for the product he produces therefore is skilled at what he does.</a:t>
            </a:r>
          </a:p>
          <a:p>
            <a:pPr lvl="1"/>
            <a:r>
              <a:rPr lang="en-US" b="1" dirty="0" smtClean="0"/>
              <a:t>Which company is investing in their human capital?</a:t>
            </a:r>
            <a:endParaRPr lang="en-US" b="1" dirty="0"/>
          </a:p>
        </p:txBody>
      </p:sp>
    </p:spTree>
    <p:extLst>
      <p:ext uri="{BB962C8B-B14F-4D97-AF65-F5344CB8AC3E}">
        <p14:creationId xmlns:p14="http://schemas.microsoft.com/office/powerpoint/2010/main" val="414593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4876800"/>
            <a:ext cx="3505200" cy="2103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4638"/>
            <a:ext cx="8229600" cy="792162"/>
          </a:xfrm>
        </p:spPr>
        <p:txBody>
          <a:bodyPr>
            <a:normAutofit/>
          </a:bodyPr>
          <a:lstStyle/>
          <a:p>
            <a:r>
              <a:rPr lang="en-US" sz="3200" dirty="0" smtClean="0"/>
              <a:t>The Circular Flow of Economic Activity</a:t>
            </a:r>
            <a:endParaRPr lang="en-US" sz="3200" dirty="0"/>
          </a:p>
        </p:txBody>
      </p:sp>
      <p:sp>
        <p:nvSpPr>
          <p:cNvPr id="3" name="Content Placeholder 2"/>
          <p:cNvSpPr>
            <a:spLocks noGrp="1"/>
          </p:cNvSpPr>
          <p:nvPr>
            <p:ph idx="1"/>
          </p:nvPr>
        </p:nvSpPr>
        <p:spPr>
          <a:xfrm>
            <a:off x="457200" y="990600"/>
            <a:ext cx="8229600" cy="4419599"/>
          </a:xfrm>
        </p:spPr>
        <p:txBody>
          <a:bodyPr>
            <a:normAutofit lnSpcReduction="10000"/>
          </a:bodyPr>
          <a:lstStyle/>
          <a:p>
            <a:r>
              <a:rPr lang="en-US" sz="2800" dirty="0" smtClean="0"/>
              <a:t>Businesses hire employees and pay $$$</a:t>
            </a:r>
          </a:p>
          <a:p>
            <a:r>
              <a:rPr lang="en-US" sz="2800" dirty="0" smtClean="0"/>
              <a:t>Businesses utilize human capital to make and sell products/services</a:t>
            </a:r>
          </a:p>
          <a:p>
            <a:r>
              <a:rPr lang="en-US" sz="2800" dirty="0" smtClean="0"/>
              <a:t>Consumers buy products/services using $$$</a:t>
            </a:r>
          </a:p>
          <a:p>
            <a:r>
              <a:rPr lang="en-US" sz="2800" dirty="0" smtClean="0"/>
              <a:t>Business then use $$$ to make products/services</a:t>
            </a:r>
          </a:p>
          <a:p>
            <a:pPr lvl="1"/>
            <a:r>
              <a:rPr lang="en-US" sz="2400" dirty="0" smtClean="0"/>
              <a:t>How can the flow of economic activity be increased?</a:t>
            </a:r>
          </a:p>
          <a:p>
            <a:pPr lvl="2"/>
            <a:r>
              <a:rPr lang="en-US" sz="2000" dirty="0" smtClean="0"/>
              <a:t>Consumers can buy more products/services where then businesses can use that $$ to make/provide more and more of something.</a:t>
            </a:r>
          </a:p>
        </p:txBody>
      </p:sp>
    </p:spTree>
    <p:extLst>
      <p:ext uri="{BB962C8B-B14F-4D97-AF65-F5344CB8AC3E}">
        <p14:creationId xmlns:p14="http://schemas.microsoft.com/office/powerpoint/2010/main" val="284070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156</TotalTime>
  <Words>1402</Words>
  <Application>Microsoft Office PowerPoint</Application>
  <PresentationFormat>On-screen Show (4:3)</PresentationFormat>
  <Paragraphs>154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Basic Economics Ch. 1 Sec. 2</vt:lpstr>
      <vt:lpstr>VOCABULARY</vt:lpstr>
      <vt:lpstr>VOCABULARY Cont….</vt:lpstr>
      <vt:lpstr>Goods &amp; Services</vt:lpstr>
      <vt:lpstr>Transactions in Markets</vt:lpstr>
      <vt:lpstr>Economic Growth &amp; Productivity</vt:lpstr>
      <vt:lpstr>How is value related to scarcity and utility?</vt:lpstr>
      <vt:lpstr>Human Capital-its benefits?</vt:lpstr>
      <vt:lpstr>The Circular Flow of Economic Activity</vt:lpstr>
      <vt:lpstr>Division of Labor &amp; Specialization</vt:lpstr>
      <vt:lpstr>Economics Chapter 1 Sec.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Economics Ch. 1 Sec. 2</dc:title>
  <dc:creator>Windows User</dc:creator>
  <cp:lastModifiedBy>Windows User</cp:lastModifiedBy>
  <cp:revision>12</cp:revision>
  <dcterms:created xsi:type="dcterms:W3CDTF">2015-09-17T10:54:51Z</dcterms:created>
  <dcterms:modified xsi:type="dcterms:W3CDTF">2015-09-21T17:52:05Z</dcterms:modified>
</cp:coreProperties>
</file>