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8" r:id="rId9"/>
    <p:sldId id="269" r:id="rId10"/>
    <p:sldId id="271" r:id="rId11"/>
    <p:sldId id="272" r:id="rId12"/>
    <p:sldId id="273" r:id="rId13"/>
    <p:sldId id="276" r:id="rId14"/>
    <p:sldId id="278" r:id="rId15"/>
    <p:sldId id="279" r:id="rId16"/>
    <p:sldId id="280" r:id="rId17"/>
    <p:sldId id="282" r:id="rId18"/>
    <p:sldId id="284" r:id="rId19"/>
    <p:sldId id="285" r:id="rId20"/>
    <p:sldId id="287" r:id="rId21"/>
    <p:sldId id="289" r:id="rId22"/>
    <p:sldId id="291" r:id="rId23"/>
    <p:sldId id="292" r:id="rId24"/>
    <p:sldId id="293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>
        <p:scale>
          <a:sx n="81" d="100"/>
          <a:sy n="81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54D86-F1F1-48B0-A64A-46A63CE6D6AE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7E416-FF32-4C8A-823D-D9B9200F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0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F0E7-184E-433F-934F-A955BC2F8C65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3334-9815-47F3-8315-CC45C7B164C2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E81E-9EA1-4057-ABA7-DF9E3CCE39BD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1E0F-AE4D-4844-9594-C61E8B2825BE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E91A-0056-4CDC-8F05-07EBEE0949EB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55AC-5776-4DAC-B56D-356CEEDDD4BB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569A-767C-468D-BE55-A3516EC8619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548A-0C5B-4542-9B6A-C0DF2ED7CA7F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1077-4479-43F2-93DA-7AD515334355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56A4-222F-4BEE-9CE4-45D06A298B7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9FE6-7E69-4A19-A013-4B0E13758EB6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A77A-8A74-41E5-A49C-6B1CFDC785AC}" type="datetime1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237D-13E8-4A61-9146-86A20E81F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6.xml"/><Relationship Id="rId7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0175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Chapter 10</a:t>
            </a:r>
            <a:br>
              <a:rPr lang="en-US" dirty="0" smtClean="0"/>
            </a:br>
            <a:r>
              <a:rPr lang="en-US" dirty="0" smtClean="0"/>
              <a:t>America Claims an Empire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81200" y="4572000"/>
            <a:ext cx="160953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Summary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970302" y="5029198"/>
            <a:ext cx="6945098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981200" y="5029200"/>
            <a:ext cx="66849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Global competition prompts the United States to expand its influence and territory, engage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in conflicts around the globe, and build the Panama Canal.</a:t>
            </a: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446088" y="2122488"/>
            <a:ext cx="5105400" cy="2024062"/>
            <a:chOff x="1289" y="1577"/>
            <a:chExt cx="3216" cy="1275"/>
          </a:xfrm>
        </p:grpSpPr>
        <p:sp>
          <p:nvSpPr>
            <p:cNvPr id="8" name="AutoShape 3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289" y="1582"/>
              <a:ext cx="1097" cy="240"/>
            </a:xfrm>
            <a:prstGeom prst="roundRect">
              <a:avLst>
                <a:gd name="adj" fmla="val 16667"/>
              </a:avLst>
            </a:prstGeom>
            <a:solidFill>
              <a:srgbClr val="009999"/>
            </a:solidFill>
            <a:ln w="22225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SECTION 1</a:t>
              </a:r>
            </a:p>
          </p:txBody>
        </p:sp>
        <p:sp>
          <p:nvSpPr>
            <p:cNvPr id="9" name="AutoShape 4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289" y="1936"/>
              <a:ext cx="1097" cy="240"/>
            </a:xfrm>
            <a:prstGeom prst="roundRect">
              <a:avLst>
                <a:gd name="adj" fmla="val 16667"/>
              </a:avLst>
            </a:prstGeom>
            <a:solidFill>
              <a:srgbClr val="009999"/>
            </a:solidFill>
            <a:ln w="22225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SECTION 2</a:t>
              </a:r>
            </a:p>
          </p:txBody>
        </p:sp>
        <p:sp>
          <p:nvSpPr>
            <p:cNvPr id="10" name="AutoShape 5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289" y="2272"/>
              <a:ext cx="1097" cy="240"/>
            </a:xfrm>
            <a:prstGeom prst="roundRect">
              <a:avLst>
                <a:gd name="adj" fmla="val 16667"/>
              </a:avLst>
            </a:prstGeom>
            <a:solidFill>
              <a:srgbClr val="009999"/>
            </a:solidFill>
            <a:ln w="22225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SECTION 3</a:t>
              </a:r>
            </a:p>
          </p:txBody>
        </p:sp>
        <p:sp>
          <p:nvSpPr>
            <p:cNvPr id="11" name="AutoShape 6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289" y="2608"/>
              <a:ext cx="1097" cy="240"/>
            </a:xfrm>
            <a:prstGeom prst="roundRect">
              <a:avLst>
                <a:gd name="adj" fmla="val 16667"/>
              </a:avLst>
            </a:prstGeom>
            <a:solidFill>
              <a:srgbClr val="009999"/>
            </a:solidFill>
            <a:ln w="22225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SECTION 4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2424" y="1577"/>
              <a:ext cx="18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charset="0"/>
                </a:rPr>
                <a:t>Imperialism and America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2424" y="1940"/>
              <a:ext cx="20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The Spanish-American War</a:t>
              </a: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424" y="2262"/>
              <a:ext cx="16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Acquiring New Lands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424" y="2602"/>
              <a:ext cx="20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America as a World Power</a:t>
              </a:r>
            </a:p>
          </p:txBody>
        </p:sp>
      </p:grpSp>
      <p:sp>
        <p:nvSpPr>
          <p:cNvPr id="16" name="Rectangl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1000" y="20574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81000" y="25908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81000" y="3124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5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81000" y="3733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Trace the course of the Spanish-American War &amp; its results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3435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War with Spain Erupts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27"/>
          <p:cNvSpPr txBox="1">
            <a:spLocks noChangeArrowheads="1"/>
          </p:cNvSpPr>
          <p:nvPr/>
        </p:nvSpPr>
        <p:spPr bwMode="auto">
          <a:xfrm>
            <a:off x="533400" y="213360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U.S. Declares War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Spain agrees to most U.S. demands, public opinion still favors war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declares war April 1898</a:t>
            </a:r>
          </a:p>
        </p:txBody>
      </p:sp>
      <p:sp>
        <p:nvSpPr>
          <p:cNvPr id="9" name="Text Box 1040"/>
          <p:cNvSpPr txBox="1">
            <a:spLocks noChangeArrowheads="1"/>
          </p:cNvSpPr>
          <p:nvPr/>
        </p:nvSpPr>
        <p:spPr bwMode="auto">
          <a:xfrm>
            <a:off x="549991" y="3354388"/>
            <a:ext cx="804429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War in the Philippines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First battle with Spain occurs in Spanish colony of the Philippines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Commodore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George Dewey</a:t>
            </a:r>
            <a:r>
              <a:rPr lang="en-US" sz="1800">
                <a:latin typeface="Arial" charset="0"/>
              </a:rPr>
              <a:t> destroys Spanish fleet in Manila harbor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Filipinos, led by Emilio Aguinaldo, support Dewey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August 1898, Spanish troops in Manila surrender to U.S.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Trace the course of the Spanish-American War &amp; its results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010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War with Spain Erupts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2057400"/>
            <a:ext cx="80771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War in the Caribbean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blockades Cuba; Spanish fleet in Santiago de Cuba harbor</a:t>
            </a:r>
          </a:p>
          <a:p>
            <a:pPr marL="228600" indent="-228600"/>
            <a:r>
              <a:rPr lang="en-US" sz="1800">
                <a:latin typeface="Arial" charset="0"/>
              </a:rPr>
              <a:t>•	Unlike navy, U.S. army has small professional force, many volunteers</a:t>
            </a:r>
          </a:p>
          <a:p>
            <a:pPr marL="228600" indent="-228600"/>
            <a:r>
              <a:rPr lang="en-US" sz="1800">
                <a:latin typeface="Arial" charset="0"/>
              </a:rPr>
              <a:t>	- volunteers ill-prepared, ill-supplied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514139" y="3811588"/>
            <a:ext cx="819218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Rough Riders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Rough Riders</a:t>
            </a:r>
            <a:r>
              <a:rPr lang="en-US" sz="1800">
                <a:latin typeface="Arial" charset="0"/>
              </a:rPr>
              <a:t>—Leonard Wood, Theodore Roosevelt lead volunteer cavalry</a:t>
            </a:r>
          </a:p>
          <a:p>
            <a:pPr marL="228600" indent="-228600"/>
            <a:r>
              <a:rPr lang="en-US" sz="1800">
                <a:latin typeface="Arial" charset="0"/>
              </a:rPr>
              <a:t>•	Roosevelt declared hero of attack on strategic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San Juan Hill</a:t>
            </a:r>
            <a:endParaRPr lang="en-US" sz="1800" b="1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Spanish fleet tries to escape blockade, is destroyed in naval battle 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troops invade Puerto Rico soon 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Trace the course of the Spanish-American War &amp; its results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010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War with Spain Erupts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2057400"/>
            <a:ext cx="8000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Treaty of Paris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Spain, U.S. sign armistice August 1898; meet in Paris to make treaty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Spain frees Cuba; hands Guam, Puerto Rico to U.S.; sells Philippines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14140" y="3540125"/>
            <a:ext cx="81149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Debate over the Treaty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Treaty of Paris</a:t>
            </a:r>
            <a:r>
              <a:rPr lang="en-US" sz="1800">
                <a:latin typeface="Arial" charset="0"/>
              </a:rPr>
              <a:t> touches off great debate over imperialism</a:t>
            </a:r>
            <a:endParaRPr lang="en-US" sz="1800" b="1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McKinley tries to justify annexation of Philippines on moral grounds</a:t>
            </a:r>
          </a:p>
          <a:p>
            <a:pPr marL="228600" indent="-228600"/>
            <a:r>
              <a:rPr lang="en-US" sz="1800">
                <a:latin typeface="Arial" charset="0"/>
              </a:rPr>
              <a:t>•	Opponents give political, moral, economic arguments against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U.S. involvement in Puerto Rico &amp; in Cuba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2951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Ruling Puerto Rico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777240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Military Rule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During Spanish-American War, General Nelson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A. Miles occupies island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Puerto Rico under military control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People split on independence, statehood,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self-government under U.S.</a:t>
            </a:r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530297" y="3921125"/>
            <a:ext cx="8080303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Return to Civil Government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PR strategic as post in Caribbean, for protection of future canal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1900,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Foraker Act</a:t>
            </a:r>
            <a:r>
              <a:rPr lang="en-US" sz="1800">
                <a:latin typeface="Arial" charset="0"/>
              </a:rPr>
              <a:t> sets up civil government </a:t>
            </a:r>
            <a:endParaRPr lang="en-US" sz="1800" b="1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	- president appoints governor, upper house</a:t>
            </a:r>
            <a:endParaRPr lang="en-US" sz="1800" b="1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1917, Puerto Ricans made U.S. citizens; elect both houses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U.S. involvement in Puerto Rico &amp; in Cuba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184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Cuba and the United States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153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American Soldiers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recognizes Cuban independence from Spain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Teller Amendment says U.S. has no intention of taking over Cuba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After war U.S. occupies Cuba; has same officials in office as Spain</a:t>
            </a:r>
          </a:p>
          <a:p>
            <a:pPr marL="228600" indent="-228600"/>
            <a:r>
              <a:rPr lang="en-US" sz="1800">
                <a:latin typeface="Arial" charset="0"/>
              </a:rPr>
              <a:t>	- Cuban protestors imprisoned or exiled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American military government helps rebuild the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U.S. involvement in Puerto Rico &amp; in Cuba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7596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Cuba and the United States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3400" y="213360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Platt Amendment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makes Cuba add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Platt Amendment</a:t>
            </a:r>
            <a:r>
              <a:rPr lang="en-US" sz="1800">
                <a:latin typeface="Arial" charset="0"/>
              </a:rPr>
              <a:t> to its 1901 constitution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Platt Amendment does not allow Cuba to go into debt; also stipulates</a:t>
            </a:r>
          </a:p>
          <a:p>
            <a:pPr marL="228600" indent="-228600"/>
            <a:r>
              <a:rPr lang="en-US" sz="1800">
                <a:latin typeface="Arial" charset="0"/>
              </a:rPr>
              <a:t>	- no treaties that let foreign power control land</a:t>
            </a:r>
          </a:p>
          <a:p>
            <a:pPr marL="228600" indent="-228600"/>
            <a:r>
              <a:rPr lang="en-US" sz="1800">
                <a:latin typeface="Arial" charset="0"/>
              </a:rPr>
              <a:t>	- U.S. has right to intervene</a:t>
            </a:r>
          </a:p>
          <a:p>
            <a:pPr marL="228600" indent="-228600"/>
            <a:r>
              <a:rPr lang="en-US" sz="1800">
                <a:latin typeface="Arial" charset="0"/>
              </a:rPr>
              <a:t>	- U.S. can buy, lease land for navy</a:t>
            </a: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Protectorate</a:t>
            </a:r>
            <a:r>
              <a:rPr lang="en-US" sz="1800">
                <a:latin typeface="Arial" charset="0"/>
              </a:rPr>
              <a:t>—country whose affairs partly controlled by stronger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U.S. involvement in Puerto Rico &amp; in Cuba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7596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Cuba and the United States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33400" y="2057400"/>
            <a:ext cx="81533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Protecting American Business Interests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wants strong political presence to protect American businesses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Some object to colonial entanglements, do not think colonies needed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state department continues to push for control of Latin America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Identify causes &amp; effects of the Philippine-American War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2369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Filipinos Rebel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33400" y="2057400"/>
            <a:ext cx="807719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Philippine-American War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Filipinos outraged at Treaty of Paris call for annexation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1899,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Emilio Aguinaldo</a:t>
            </a:r>
            <a:r>
              <a:rPr lang="en-US" sz="1800">
                <a:latin typeface="Arial" charset="0"/>
              </a:rPr>
              <a:t> leads fight for independence against U.S.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forces Filipinos to live in designated zones in poor conditions</a:t>
            </a:r>
          </a:p>
          <a:p>
            <a:pPr marL="228600" indent="-228600"/>
            <a:r>
              <a:rPr lang="en-US" sz="1800">
                <a:latin typeface="Arial" charset="0"/>
              </a:rPr>
              <a:t>	- white U.S. soldiers see Filipinos as inferior</a:t>
            </a:r>
          </a:p>
          <a:p>
            <a:pPr marL="228600" indent="-228600"/>
            <a:r>
              <a:rPr lang="en-US" sz="1800">
                <a:latin typeface="Arial" charset="0"/>
              </a:rPr>
              <a:t>	- black troops troubled at spreading prejudice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20,000 Filipinos die in fight for independence</a:t>
            </a:r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516783" y="4495800"/>
            <a:ext cx="818531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Aftermath of the War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president appoints governor who appoints upper house </a:t>
            </a:r>
          </a:p>
          <a:p>
            <a:pPr marL="228600" indent="-228600"/>
            <a:r>
              <a:rPr lang="en-US" sz="1800">
                <a:latin typeface="Arial" charset="0"/>
              </a:rPr>
              <a:t>	- people elect lower house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July 4, 1946, Philippines become independent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the purpose of the Open Door Policy in China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043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Foreign Influence in China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3400" y="2133600"/>
            <a:ext cx="81533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U.S. Interest in China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sees China as vast potential market, investment opportunity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France, Britain, Japan, Russia have settlements, spheres of influence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50017" y="3616325"/>
            <a:ext cx="804426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John Hay’s Open Door Notes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Secretary of State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John Hay</a:t>
            </a:r>
            <a:r>
              <a:rPr lang="en-US" sz="1800">
                <a:latin typeface="Arial" charset="0"/>
              </a:rPr>
              <a:t> issues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Open Door notes</a:t>
            </a:r>
            <a:endParaRPr lang="en-US" sz="18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Notes ask imperialist nations to share trading rights with U.S.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Other powers reluctantly agree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the purpose of the Open Door Policy in China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6185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Foreign Influence in China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33400" y="2057400"/>
            <a:ext cx="769619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Boxer Rebellion in China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Europeans dominate most large Chinese cities</a:t>
            </a:r>
          </a:p>
          <a:p>
            <a:pPr marL="228600" indent="-228600"/>
            <a:r>
              <a:rPr lang="en-US" sz="1800">
                <a:latin typeface="Arial" charset="0"/>
              </a:rPr>
              <a:t>•	Chinese form secret societies, including Boxers,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to expel foreigners</a:t>
            </a:r>
          </a:p>
          <a:p>
            <a:pPr marL="228600" indent="-228600"/>
            <a:r>
              <a:rPr lang="en-US" sz="1800">
                <a:latin typeface="Arial" charset="0"/>
              </a:rPr>
              <a:t>•	Boxers kill hundreds of foreigners, Chinese converts to Christianity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U.S., Britain, France, Germany, Japan put down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Boxer Rebellion</a:t>
            </a:r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475518" y="4038600"/>
            <a:ext cx="8211282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Protecting American Rights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Hay issues new Open Door notes saying U. S. will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keep trade open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Open Door policy reflects beliefs about U.S. economy:</a:t>
            </a:r>
          </a:p>
          <a:p>
            <a:pPr marL="228600" indent="-228600"/>
            <a:r>
              <a:rPr lang="en-US" sz="1800">
                <a:latin typeface="Arial" charset="0"/>
              </a:rPr>
              <a:t>	- growth depends on exports</a:t>
            </a:r>
          </a:p>
          <a:p>
            <a:pPr marL="228600" indent="-228600"/>
            <a:r>
              <a:rPr lang="en-US" sz="1800">
                <a:latin typeface="Arial" charset="0"/>
              </a:rPr>
              <a:t>	- U.S. has right to keep markets open</a:t>
            </a:r>
          </a:p>
          <a:p>
            <a:pPr marL="228600" indent="-228600"/>
            <a:r>
              <a:rPr lang="en-US" sz="1800">
                <a:latin typeface="Arial" charset="0"/>
              </a:rPr>
              <a:t>	- closing of area threatens U.S. survival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&amp; America (10.1)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the economic &amp; cultural factors that fueled the growth of American </a:t>
            </a:r>
            <a:r>
              <a:rPr lang="en-US" b="1" dirty="0" smtClean="0">
                <a:solidFill>
                  <a:schemeClr val="tx1"/>
                </a:solidFill>
              </a:rPr>
              <a:t>imperialism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3759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American Expansionism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205740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Global Competition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Imperialism</a:t>
            </a:r>
            <a:r>
              <a:rPr lang="en-US" sz="1800">
                <a:latin typeface="Arial" charset="0"/>
              </a:rPr>
              <a:t>—policy of extending control over weaker nations</a:t>
            </a:r>
            <a:endParaRPr lang="en-US" sz="1800" b="1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In 1800s, Europeans divide up most of Africa, compete for China</a:t>
            </a:r>
          </a:p>
          <a:p>
            <a:pPr marL="228600" indent="-228600"/>
            <a:r>
              <a:rPr lang="en-US" sz="1800">
                <a:latin typeface="Arial" charset="0"/>
              </a:rPr>
              <a:t>•	Japan joins race for China; U.S. decides to expand overseas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533400" y="410210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Desire for Military Strength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Admiral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Alfred T. Mahan</a:t>
            </a:r>
            <a:r>
              <a:rPr lang="en-US" sz="1800">
                <a:latin typeface="Arial" charset="0"/>
              </a:rPr>
              <a:t> urges U.S. to build up navy to compete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builds modern battleships, becomes third largest naval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New Land (10.3)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Summarize the views regarding U.S. imperialism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5304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The Impact of U.S. Territorial Gains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33400" y="2057400"/>
            <a:ext cx="81533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Anti-Imperialist League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McKinley’s reelection confirms most Americans favor imperialism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Anti-Imperialist League has prominent people from different fields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For various reasons, agree wrong to rule others without their consent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how Theodore Roosevelt’s foreign policy promoted American power around the world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752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Teddy Roosevelt and the World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81534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Roosevelt the Peacemaker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Roosevelt does not want Europeans to control world economy, politics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1904, Japan, Russia dispute control of Korea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Roosevelt negotiates Treaty of Portsmouth: </a:t>
            </a:r>
          </a:p>
          <a:p>
            <a:pPr marL="228600" indent="-228600"/>
            <a:r>
              <a:rPr lang="en-US" sz="1800">
                <a:latin typeface="Arial" charset="0"/>
              </a:rPr>
              <a:t>	- Japan gets Manchuria, Korea</a:t>
            </a:r>
          </a:p>
          <a:p>
            <a:pPr marL="228600" indent="-228600"/>
            <a:r>
              <a:rPr lang="en-US" sz="1800">
                <a:latin typeface="Arial" charset="0"/>
              </a:rPr>
              <a:t>	- Roosevelt wins Nobel Peace Prize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U.S., Japan continue diplomatic talks </a:t>
            </a:r>
          </a:p>
          <a:p>
            <a:pPr marL="228600" indent="-228600"/>
            <a:r>
              <a:rPr lang="en-US" sz="1800">
                <a:latin typeface="Arial" charset="0"/>
              </a:rPr>
              <a:t>	- pledge to respect each other’s possessions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how Theodore Roosevelt’s foreign policy promoted American power around the world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5327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Teddy Roosevelt and the World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2133600"/>
            <a:ext cx="815339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Panama Canal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wants canal to cut travel time of commercial, military ships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buys French company’s route through Panama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Negotiates with Colombia to build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Panama Canal</a:t>
            </a:r>
            <a:r>
              <a:rPr lang="en-US" sz="1800">
                <a:latin typeface="Arial" charset="0"/>
              </a:rPr>
              <a:t>; talks break down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French company agent helps organize Panamanian rebellion </a:t>
            </a:r>
          </a:p>
          <a:p>
            <a:pPr marL="228600" indent="-228600"/>
            <a:r>
              <a:rPr lang="en-US" sz="1800">
                <a:latin typeface="Arial" charset="0"/>
              </a:rPr>
              <a:t>	- U.S. gives military aid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U.S., Panama sign treaty; U.S. pays $10 million for Canal Zone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how Theodore Roosevelt’s foreign policy promoted American power around the world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5327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Teddy Roosevelt and the World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2057400"/>
            <a:ext cx="81533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Constructing the Canal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Construction of canal is one of world’s greatest engineering feats</a:t>
            </a:r>
          </a:p>
          <a:p>
            <a:pPr marL="228600" indent="-228600"/>
            <a:r>
              <a:rPr lang="en-US" sz="1800">
                <a:latin typeface="Arial" charset="0"/>
              </a:rPr>
              <a:t>	- fight diseases, geographic obstacles</a:t>
            </a:r>
          </a:p>
          <a:p>
            <a:pPr marL="228600" indent="-228600"/>
            <a:r>
              <a:rPr lang="en-US" sz="1800">
                <a:latin typeface="Arial" charset="0"/>
              </a:rPr>
              <a:t>	- at height, 43,400 workers employed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how Theodore Roosevelt’s foreign policy promoted American power around the world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5327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Teddy Roosevelt and the World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533400" y="2057400"/>
            <a:ext cx="81533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Roosevelt Corollary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Roosevelt fears European intervention if Latin America defaults </a:t>
            </a:r>
          </a:p>
          <a:p>
            <a:pPr marL="228600" indent="-228600"/>
            <a:r>
              <a:rPr lang="en-US" sz="1800">
                <a:latin typeface="Arial" charset="0"/>
              </a:rPr>
              <a:t>•	Reminds Europeans of Monroe Doctrine, demands they stay out</a:t>
            </a: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Roosevelt Corollary</a:t>
            </a:r>
            <a:r>
              <a:rPr lang="en-US" sz="1800">
                <a:latin typeface="Arial" charset="0"/>
              </a:rPr>
              <a:t>—U. S. to use force to protect economic interests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533400" y="4102100"/>
            <a:ext cx="81533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Dollar Diplomacy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Early 1900s, U.S. exercises police power on several occasions</a:t>
            </a: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Dollar diplomacy</a:t>
            </a:r>
            <a:r>
              <a:rPr lang="en-US" sz="1800">
                <a:latin typeface="Arial" charset="0"/>
              </a:rPr>
              <a:t>—U.S. guarantees foreign loans by U.S.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Woodrow Wilson’s missionary diplomacy ensured U.S. dominance in Latin America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6246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Woodrow Wilson’s Missionary Diplomacy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2057400"/>
            <a:ext cx="8229599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Mexican Revolution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Missionary diplomacy—U.S. has moral responsibility:</a:t>
            </a:r>
          </a:p>
          <a:p>
            <a:pPr marL="228600" indent="-228600"/>
            <a:r>
              <a:rPr lang="en-US" sz="1800">
                <a:latin typeface="Arial" charset="0"/>
              </a:rPr>
              <a:t>	- will not recognize regimes that are oppressive, undemocratic</a:t>
            </a:r>
          </a:p>
          <a:p>
            <a:pPr marL="228600" indent="-228600"/>
            <a:r>
              <a:rPr lang="en-US" sz="1800">
                <a:latin typeface="Arial" charset="0"/>
              </a:rPr>
              <a:t>•	Under dictator Porfirio Díaz, much U.S. investment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in Mexico</a:t>
            </a:r>
          </a:p>
          <a:p>
            <a:pPr marL="228600" indent="-228600"/>
            <a:r>
              <a:rPr lang="en-US" sz="1800">
                <a:latin typeface="Arial" charset="0"/>
              </a:rPr>
              <a:t>•	1911, peasants, workers led by Francisco Madero overthrow Díaz</a:t>
            </a:r>
          </a:p>
          <a:p>
            <a:pPr marL="228600" indent="-228600"/>
            <a:r>
              <a:rPr lang="en-US" sz="1800">
                <a:latin typeface="Arial" charset="0"/>
              </a:rPr>
              <a:t>•	General Victoriano Huerta takes over government; Madero is murdered</a:t>
            </a:r>
          </a:p>
          <a:p>
            <a:pPr marL="228600" indent="-228600"/>
            <a:r>
              <a:rPr lang="en-US" sz="1800">
                <a:latin typeface="Arial" charset="0"/>
              </a:rPr>
              <a:t>•	Wilson refuses to recognize Huerta’s government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Woodrow Wilson’s missionary diplomacy ensured U.S. dominance in Latin America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6822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Woodrow Wilson’s Missionary Diplomacy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2057400"/>
            <a:ext cx="815339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Intervention in Mexico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Huerta’s officers arrest U.S. sailors, quickly release them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Wilson orders Marines to occupy Veracruz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Argentina, Brazil, Chile mediate to avoid war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Huerta regime falls; nationalist Venustiano Carranza new president</a:t>
            </a: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533400" y="3733800"/>
            <a:ext cx="815339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Rebellion in Mexico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Francisco “Pancho” Villa</a:t>
            </a:r>
            <a:r>
              <a:rPr lang="en-US" sz="1800">
                <a:latin typeface="Arial" charset="0"/>
              </a:rPr>
              <a:t>,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Emiliano Zapata</a:t>
            </a:r>
            <a:r>
              <a:rPr lang="en-US" sz="1800">
                <a:latin typeface="Arial" charset="0"/>
              </a:rPr>
              <a:t> oppose Carranza</a:t>
            </a:r>
          </a:p>
          <a:p>
            <a:pPr marL="228600" indent="-228600"/>
            <a:r>
              <a:rPr lang="en-US" sz="1800">
                <a:latin typeface="Arial" charset="0"/>
              </a:rPr>
              <a:t>	- Zapata wants land reform</a:t>
            </a:r>
          </a:p>
          <a:p>
            <a:pPr marL="228600" indent="-228600"/>
            <a:r>
              <a:rPr lang="en-US" sz="1800">
                <a:latin typeface="Arial" charset="0"/>
              </a:rPr>
              <a:t>	- Villa a fierce nationalist</a:t>
            </a:r>
          </a:p>
          <a:p>
            <a:pPr marL="228600" indent="-228600"/>
            <a:r>
              <a:rPr lang="en-US" sz="1800">
                <a:latin typeface="Arial" charset="0"/>
              </a:rPr>
              <a:t>•	Wilson recognizes Carranza’s government;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Villa threatens reprisals</a:t>
            </a:r>
          </a:p>
          <a:p>
            <a:pPr marL="228600" indent="-228600"/>
            <a:r>
              <a:rPr lang="en-US" sz="1800">
                <a:latin typeface="Arial" charset="0"/>
              </a:rPr>
              <a:t>	- Villa’s men kill Americans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as a World Power (10.4)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Woodrow Wilson’s missionary diplomacy ensured U.S. dominance in Latin America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6764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Woodrow Wilson’s Missionary Diplomacy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2057400"/>
            <a:ext cx="81534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Chasing Villa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Brig. Gen.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John J. Pershing</a:t>
            </a:r>
            <a:r>
              <a:rPr lang="en-US" sz="1800">
                <a:latin typeface="Arial" charset="0"/>
              </a:rPr>
              <a:t> leads force to capture Villa</a:t>
            </a:r>
          </a:p>
          <a:p>
            <a:pPr marL="228600" indent="-228600"/>
            <a:r>
              <a:rPr lang="en-US" sz="1800">
                <a:latin typeface="Arial" charset="0"/>
              </a:rPr>
              <a:t>•	Carranza demands withdrawal of U.S. troops; Wilson at first refuses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faces war in Europe, wants peace on southern border </a:t>
            </a:r>
          </a:p>
          <a:p>
            <a:pPr marL="228600" indent="-228600"/>
            <a:r>
              <a:rPr lang="en-US" sz="1800">
                <a:latin typeface="Arial" charset="0"/>
              </a:rPr>
              <a:t>	- Wilson orders Pershing home</a:t>
            </a:r>
          </a:p>
          <a:p>
            <a:pPr marL="228600" indent="-228600"/>
            <a:r>
              <a:rPr lang="en-US" sz="1800">
                <a:latin typeface="Arial" charset="0"/>
              </a:rPr>
              <a:t>•	Mexico adopts new constitution: </a:t>
            </a:r>
          </a:p>
          <a:p>
            <a:pPr marL="228600" indent="-228600"/>
            <a:r>
              <a:rPr lang="en-US" sz="1800">
                <a:latin typeface="Arial" charset="0"/>
              </a:rPr>
              <a:t>	- government controls oil, minerals </a:t>
            </a:r>
          </a:p>
          <a:p>
            <a:pPr marL="228600" indent="-228600"/>
            <a:r>
              <a:rPr lang="en-US" sz="1800">
                <a:latin typeface="Arial" charset="0"/>
              </a:rPr>
              <a:t>	- restricts foreign investors</a:t>
            </a:r>
          </a:p>
          <a:p>
            <a:pPr marL="228600" indent="-228600"/>
            <a:r>
              <a:rPr lang="en-US" sz="1800">
                <a:latin typeface="Arial" charset="0"/>
              </a:rPr>
              <a:t>•	1920, Alvaro Obregón new president; ends civil war, starts reforms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&amp; America (10.1)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Explain the economic &amp; cultural factors that fueled the growth of American </a:t>
            </a:r>
            <a:r>
              <a:rPr lang="en-US" b="1" dirty="0" smtClean="0">
                <a:solidFill>
                  <a:schemeClr val="tx1"/>
                </a:solidFill>
              </a:rPr>
              <a:t>imperialism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395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American Expansionism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3400" y="2057400"/>
            <a:ext cx="815339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Thirst for New Markets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farms, factories produce more than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Americans can consume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needs raw materials, new markets for goods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Foreign trade: solution to overproduction, unemployment, depression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533400" y="3797300"/>
            <a:ext cx="81533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Belief in Cultural Superiority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Some combine Social Darwinism, belief in superiority of Anglo-Saxons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Argue U.S. has duty to Christianize, civilize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“inferior peoples”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&amp; America (10.1)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the United States acquired Alaska. Summarize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how </a:t>
            </a:r>
            <a:r>
              <a:rPr lang="en-US" b="1" dirty="0">
                <a:solidFill>
                  <a:schemeClr val="tx1"/>
                </a:solidFill>
              </a:rPr>
              <a:t>the United States took over the Hawaiian Islands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52417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The United States Acquires Alaska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 dirty="0">
                <a:latin typeface="Arial" charset="0"/>
              </a:rPr>
              <a:t>Early Expansion</a:t>
            </a:r>
            <a:endParaRPr lang="en-US" sz="2000" dirty="0">
              <a:latin typeface="Arial" charset="0"/>
            </a:endParaRPr>
          </a:p>
          <a:p>
            <a:pPr marL="228600" indent="-228600"/>
            <a:r>
              <a:rPr lang="en-US" sz="1800" dirty="0">
                <a:latin typeface="Arial" charset="0"/>
              </a:rPr>
              <a:t>•	</a:t>
            </a:r>
            <a:r>
              <a:rPr lang="en-US" sz="1800" b="1" dirty="0">
                <a:solidFill>
                  <a:srgbClr val="008000"/>
                </a:solidFill>
                <a:latin typeface="Arial" charset="0"/>
              </a:rPr>
              <a:t>William Seward</a:t>
            </a:r>
            <a:r>
              <a:rPr lang="en-US" sz="1800" dirty="0">
                <a:latin typeface="Arial" charset="0"/>
              </a:rPr>
              <a:t>—Secretary of State under </a:t>
            </a:r>
            <a:r>
              <a:rPr lang="en-US" sz="1800" dirty="0" smtClean="0">
                <a:latin typeface="Arial" charset="0"/>
              </a:rPr>
              <a:t>Lincoln</a:t>
            </a:r>
            <a:r>
              <a:rPr lang="en-US" sz="1800" dirty="0">
                <a:latin typeface="Arial" charset="0"/>
              </a:rPr>
              <a:t>, Johnson</a:t>
            </a:r>
          </a:p>
          <a:p>
            <a:pPr marL="228600" indent="-228600"/>
            <a:r>
              <a:rPr lang="en-US" sz="1800" dirty="0">
                <a:latin typeface="Arial" charset="0"/>
              </a:rPr>
              <a:t>•	1867, arranges purchase of Alaska from Russia </a:t>
            </a:r>
            <a:r>
              <a:rPr lang="en-US" sz="1800" dirty="0" smtClean="0">
                <a:latin typeface="Arial" charset="0"/>
              </a:rPr>
              <a:t>for </a:t>
            </a:r>
            <a:r>
              <a:rPr lang="en-US" sz="1800" dirty="0">
                <a:latin typeface="Arial" charset="0"/>
              </a:rPr>
              <a:t>$7.2 million</a:t>
            </a:r>
          </a:p>
          <a:p>
            <a:pPr marL="228600" indent="-228600"/>
            <a:r>
              <a:rPr lang="en-US" sz="1800" dirty="0">
                <a:latin typeface="Arial" charset="0"/>
              </a:rPr>
              <a:t>	- has trouble convincing House to fund purchase</a:t>
            </a:r>
          </a:p>
          <a:p>
            <a:pPr marL="228600" indent="-228600"/>
            <a:r>
              <a:rPr lang="en-US" sz="1800" dirty="0">
                <a:latin typeface="Arial" charset="0"/>
              </a:rPr>
              <a:t>	- Alaska called “Seward’s Icebox,” “Seward’s Folly”</a:t>
            </a:r>
          </a:p>
          <a:p>
            <a:pPr marL="228600" indent="-228600"/>
            <a:r>
              <a:rPr lang="en-US" sz="1800" dirty="0">
                <a:latin typeface="Arial" charset="0"/>
              </a:rPr>
              <a:t>•	Alaska rich in timber, minerals, oil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&amp; America (10.1)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the United States acquired Alaska. Summarize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how </a:t>
            </a:r>
            <a:r>
              <a:rPr lang="en-US" b="1" dirty="0">
                <a:solidFill>
                  <a:schemeClr val="tx1"/>
                </a:solidFill>
              </a:rPr>
              <a:t>the United States took over the Hawaiian Islands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778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The United States Takes Hawaii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1534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Cry for Annexation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Since 1790s, U.S. merchants stop in Hawaii on way to China, India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1820s, Yankee missionaries found schools, churches on islands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Mid-1800s, American-owned sugar plantations 75% of islands’ wealth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1887, U.S. pressures Hawaii to allow naval base at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Pearl Harbor</a:t>
            </a:r>
            <a:r>
              <a:rPr lang="en-US" sz="1800">
                <a:latin typeface="Arial" charset="0"/>
              </a:rPr>
              <a:t> </a:t>
            </a:r>
          </a:p>
          <a:p>
            <a:pPr marL="228600" indent="-228600"/>
            <a:r>
              <a:rPr lang="en-US" sz="1800">
                <a:latin typeface="Arial" charset="0"/>
              </a:rPr>
              <a:t>	- becomes refueling station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1890 McKinley Tariff eliminates duty-free status of Hawaiian sugar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Planters call for U.S. to annex islands so will not have to pay duty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&amp; America (10.1)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Describe how the United States acquired Alaska. Summarize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how </a:t>
            </a:r>
            <a:r>
              <a:rPr lang="en-US" b="1" dirty="0">
                <a:solidFill>
                  <a:schemeClr val="tx1"/>
                </a:solidFill>
              </a:rPr>
              <a:t>the United States took over the Hawaiian Islands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778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The United States Takes Hawaii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27"/>
          <p:cNvSpPr txBox="1">
            <a:spLocks noChangeArrowheads="1"/>
          </p:cNvSpPr>
          <p:nvPr/>
        </p:nvSpPr>
        <p:spPr bwMode="auto">
          <a:xfrm>
            <a:off x="533400" y="2057400"/>
            <a:ext cx="81534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End of a Monarchy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1887, businessmen force King Kalakaua to limit vote to landowners </a:t>
            </a: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Queen Liliuokalani</a:t>
            </a:r>
            <a:r>
              <a:rPr lang="en-US" sz="1800">
                <a:latin typeface="Arial" charset="0"/>
              </a:rPr>
              <a:t> tries to remove landowning requirement</a:t>
            </a:r>
          </a:p>
          <a:p>
            <a:pPr marL="228600" indent="-228600"/>
            <a:r>
              <a:rPr lang="en-US" sz="1800">
                <a:latin typeface="Arial" charset="0"/>
              </a:rPr>
              <a:t>•	With help of marines, business groups overthrow queen</a:t>
            </a:r>
          </a:p>
          <a:p>
            <a:pPr marL="228600" indent="-228600"/>
            <a:r>
              <a:rPr lang="en-US" sz="1800">
                <a:latin typeface="Arial" charset="0"/>
              </a:rPr>
              <a:t>•	Set up government headed by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Sanford B. Dole</a:t>
            </a:r>
            <a:endParaRPr lang="en-US" sz="18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President Cleveland cannot make Dole surrender power to queen</a:t>
            </a:r>
          </a:p>
          <a:p>
            <a:pPr marL="228600" indent="-228600"/>
            <a:r>
              <a:rPr lang="en-US" sz="1800">
                <a:latin typeface="Arial" charset="0"/>
              </a:rPr>
              <a:t>	- recognizes Republic of Hawaii</a:t>
            </a:r>
          </a:p>
          <a:p>
            <a:pPr marL="228600" indent="-228600"/>
            <a:r>
              <a:rPr lang="en-US" sz="1800">
                <a:latin typeface="Arial" charset="0"/>
              </a:rPr>
              <a:t>•	Under President McKinley, Congress proclaims Hawaii U.S. territory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Contrast American opinions regarding the Cuban revolt against Spain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4360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Cubans Rebel Against Spain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205740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American Interest in Cuba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U.S. long interested in Cuba; wants to buy Cuba from Spain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During 1868–1878 war for independence, American sympathies with Cuba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1886 abolition of slavery leads to U.S. investment in sugar cane</a:t>
            </a: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533400" y="3810000"/>
            <a:ext cx="7926061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Second War for Independence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José Martí</a:t>
            </a:r>
            <a:r>
              <a:rPr lang="en-US" sz="1800">
                <a:latin typeface="Arial" charset="0"/>
              </a:rPr>
              <a:t>—poet, journalist—launches second revolution in 1895</a:t>
            </a:r>
            <a:endParaRPr lang="en-US" sz="1800" b="1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Guerrilla campaign destroys American-owned sugar mills, plantations</a:t>
            </a:r>
          </a:p>
          <a:p>
            <a:pPr marL="228600" indent="-228600"/>
            <a:r>
              <a:rPr lang="en-US" sz="1800">
                <a:latin typeface="Arial" charset="0"/>
              </a:rPr>
              <a:t>•	U.S. public opinion split:</a:t>
            </a:r>
          </a:p>
          <a:p>
            <a:pPr marL="228600" indent="-228600"/>
            <a:r>
              <a:rPr lang="en-US" sz="1800">
                <a:latin typeface="Arial" charset="0"/>
              </a:rPr>
              <a:t>	- business wants to support Spain</a:t>
            </a:r>
          </a:p>
          <a:p>
            <a:pPr marL="228600" indent="-228600"/>
            <a:r>
              <a:rPr lang="en-US" sz="1800">
                <a:latin typeface="Arial" charset="0"/>
              </a:rPr>
              <a:t>	- others favor Cuban cause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Identify events that escalated the conflict between the United States &amp; Spain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31692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War Fever Escalates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37"/>
          <p:cNvSpPr txBox="1">
            <a:spLocks noChangeArrowheads="1"/>
          </p:cNvSpPr>
          <p:nvPr/>
        </p:nvSpPr>
        <p:spPr bwMode="auto">
          <a:xfrm>
            <a:off x="533400" y="213360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Spain Takes Action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1896, General 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Valeriano Weyler</a:t>
            </a:r>
            <a:r>
              <a:rPr lang="en-US" sz="1800">
                <a:latin typeface="Arial" charset="0"/>
              </a:rPr>
              <a:t> sent to Cuba to restore order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Puts about 300,000 Cubans in concentration camps</a:t>
            </a:r>
          </a:p>
        </p:txBody>
      </p:sp>
      <p:sp>
        <p:nvSpPr>
          <p:cNvPr id="9" name="Text Box 1049"/>
          <p:cNvSpPr txBox="1">
            <a:spLocks noChangeArrowheads="1"/>
          </p:cNvSpPr>
          <p:nvPr/>
        </p:nvSpPr>
        <p:spPr bwMode="auto">
          <a:xfrm>
            <a:off x="533400" y="3340100"/>
            <a:ext cx="741913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Headline Wars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Newspapers exploit Weyler’s actions in circulation war</a:t>
            </a: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Yellow journalism</a:t>
            </a:r>
            <a:r>
              <a:rPr lang="en-US" sz="1800">
                <a:latin typeface="Arial" charset="0"/>
              </a:rPr>
              <a:t>—sensational writing used to lure, enrage readers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Spanish-American War (10.2)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237D-13E8-4A61-9146-86A20E81F2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Objective: Identify events that escalated the conflict between the United States &amp; Spain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447800"/>
            <a:ext cx="3744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latin typeface="Arial" charset="0"/>
              </a:rPr>
              <a:t>War Fever Escalates </a:t>
            </a:r>
            <a:r>
              <a:rPr lang="en-US" sz="1600" b="1" dirty="0" smtClean="0">
                <a:solidFill>
                  <a:srgbClr val="003399"/>
                </a:solidFill>
                <a:latin typeface="Arial" charset="0"/>
              </a:rPr>
              <a:t>cont.</a:t>
            </a:r>
            <a:endParaRPr lang="en-US" sz="24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12762" y="1905000"/>
            <a:ext cx="817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153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de Lôme Letter</a:t>
            </a:r>
            <a:endParaRPr lang="en-US" sz="2000">
              <a:latin typeface="Arial" charset="0"/>
            </a:endParaRP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Headlines increase American sympathy for independent Cuba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McKinley wants to avoid war, tries diplomacy to resolve crisis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Private letter by Spanish minister Enrique Dupuy de Lôme published</a:t>
            </a:r>
          </a:p>
          <a:p>
            <a:pPr marL="228600" indent="-228600"/>
            <a:r>
              <a:rPr lang="en-US" sz="1800">
                <a:latin typeface="Arial" charset="0"/>
              </a:rPr>
              <a:t>	- calls McKinley weak, swayed by public</a:t>
            </a:r>
          </a:p>
          <a:p>
            <a:pPr marL="228600" indent="-228600">
              <a:buFontTx/>
              <a:buChar char="•"/>
            </a:pPr>
            <a:r>
              <a:rPr lang="en-US" sz="1800">
                <a:latin typeface="Arial" charset="0"/>
              </a:rPr>
              <a:t>Spain apologizes, de Lôme resigns; American public angry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533400" y="441960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/>
            <a:r>
              <a:rPr lang="en-US" sz="2000" b="1">
                <a:latin typeface="Arial" charset="0"/>
              </a:rPr>
              <a:t>The </a:t>
            </a:r>
            <a:r>
              <a:rPr lang="en-US" sz="2000" b="1" i="1">
                <a:latin typeface="Arial" charset="0"/>
              </a:rPr>
              <a:t>U.S.S.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Maine</a:t>
            </a:r>
            <a:r>
              <a:rPr lang="en-US" sz="2000" b="1">
                <a:latin typeface="Arial" charset="0"/>
              </a:rPr>
              <a:t> Explodes</a:t>
            </a:r>
            <a:endParaRPr lang="en-US" sz="2000">
              <a:latin typeface="Arial" charset="0"/>
            </a:endParaRPr>
          </a:p>
          <a:p>
            <a:pPr marL="228600" indent="-228600"/>
            <a:r>
              <a:rPr lang="en-US" sz="1800">
                <a:latin typeface="Arial" charset="0"/>
              </a:rPr>
              <a:t>•	</a:t>
            </a:r>
            <a:r>
              <a:rPr lang="en-US" sz="1800" b="1" i="1">
                <a:solidFill>
                  <a:srgbClr val="008000"/>
                </a:solidFill>
                <a:latin typeface="Arial" charset="0"/>
              </a:rPr>
              <a:t>U.S.S.</a:t>
            </a:r>
            <a:r>
              <a:rPr lang="en-US" sz="1800" b="1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1800" b="1" i="1">
                <a:solidFill>
                  <a:srgbClr val="008000"/>
                </a:solidFill>
                <a:latin typeface="Arial" charset="0"/>
              </a:rPr>
              <a:t>Maine</a:t>
            </a:r>
            <a:r>
              <a:rPr lang="en-US" sz="1800">
                <a:latin typeface="Arial" charset="0"/>
              </a:rPr>
              <a:t> sent to pick up U.S. citizens, protect U.S. property</a:t>
            </a:r>
          </a:p>
          <a:p>
            <a:pPr marL="228600" indent="-228600"/>
            <a:r>
              <a:rPr lang="en-US" sz="1800">
                <a:latin typeface="Arial" charset="0"/>
              </a:rPr>
              <a:t>•	Ship blows up in Havana harbor; newspapers blame Spain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1432</Words>
  <Application>Microsoft Office PowerPoint</Application>
  <PresentationFormat>On-screen Show (4:3)</PresentationFormat>
  <Paragraphs>312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Chapter 10 America Claims an Empire</vt:lpstr>
      <vt:lpstr>Imperialism &amp; America (10.1)</vt:lpstr>
      <vt:lpstr>Imperialism &amp; America (10.1)</vt:lpstr>
      <vt:lpstr>Imperialism &amp; America (10.1)</vt:lpstr>
      <vt:lpstr>Imperialism &amp; America (10.1)</vt:lpstr>
      <vt:lpstr>Imperialism &amp; America (10.1)</vt:lpstr>
      <vt:lpstr>The Spanish-American War (10.2)</vt:lpstr>
      <vt:lpstr>The Spanish-American War (10.2)</vt:lpstr>
      <vt:lpstr>The Spanish-American War (10.2)</vt:lpstr>
      <vt:lpstr>The Spanish-American War (10.2)</vt:lpstr>
      <vt:lpstr>The Spanish-American War (10.2)</vt:lpstr>
      <vt:lpstr>The Spanish-American War (10.2)</vt:lpstr>
      <vt:lpstr>Acquiring New Land (10.3)</vt:lpstr>
      <vt:lpstr>Acquiring New Land (10.3)</vt:lpstr>
      <vt:lpstr>Acquiring New Land (10.3)</vt:lpstr>
      <vt:lpstr>Acquiring New Land (10.3)</vt:lpstr>
      <vt:lpstr>Acquiring New Land (10.3)</vt:lpstr>
      <vt:lpstr>Acquiring New Land (10.3)</vt:lpstr>
      <vt:lpstr>Acquiring New Land (10.3)</vt:lpstr>
      <vt:lpstr>Acquiring New Land (10.3)</vt:lpstr>
      <vt:lpstr>America as a World Power (10.4)</vt:lpstr>
      <vt:lpstr>America as a World Power (10.4)</vt:lpstr>
      <vt:lpstr>America as a World Power (10.4)</vt:lpstr>
      <vt:lpstr>America as a World Power (10.4)</vt:lpstr>
      <vt:lpstr>America as a World Power (10.4)</vt:lpstr>
      <vt:lpstr>America as a World Power (10.4)</vt:lpstr>
      <vt:lpstr>America as a World Power (10.4)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America Claims an Empire</dc:title>
  <dc:creator>Chuck Nordine</dc:creator>
  <cp:lastModifiedBy>Windows User</cp:lastModifiedBy>
  <cp:revision>27</cp:revision>
  <dcterms:created xsi:type="dcterms:W3CDTF">2011-06-09T13:29:32Z</dcterms:created>
  <dcterms:modified xsi:type="dcterms:W3CDTF">2019-10-18T17:06:51Z</dcterms:modified>
</cp:coreProperties>
</file>