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79"/>
  </p:notesMasterIdLst>
  <p:sldIdLst>
    <p:sldId id="256" r:id="rId2"/>
    <p:sldId id="345" r:id="rId3"/>
    <p:sldId id="257" r:id="rId4"/>
    <p:sldId id="258" r:id="rId5"/>
    <p:sldId id="259" r:id="rId6"/>
    <p:sldId id="260" r:id="rId7"/>
    <p:sldId id="263" r:id="rId8"/>
    <p:sldId id="267" r:id="rId9"/>
    <p:sldId id="262" r:id="rId10"/>
    <p:sldId id="264" r:id="rId11"/>
    <p:sldId id="266" r:id="rId12"/>
    <p:sldId id="268" r:id="rId13"/>
    <p:sldId id="269" r:id="rId14"/>
    <p:sldId id="270" r:id="rId15"/>
    <p:sldId id="271" r:id="rId16"/>
    <p:sldId id="272" r:id="rId17"/>
    <p:sldId id="273" r:id="rId18"/>
    <p:sldId id="274" r:id="rId19"/>
    <p:sldId id="275" r:id="rId20"/>
    <p:sldId id="277" r:id="rId21"/>
    <p:sldId id="276" r:id="rId22"/>
    <p:sldId id="280" r:id="rId23"/>
    <p:sldId id="287" r:id="rId24"/>
    <p:sldId id="281" r:id="rId25"/>
    <p:sldId id="282" r:id="rId26"/>
    <p:sldId id="283" r:id="rId27"/>
    <p:sldId id="351" r:id="rId28"/>
    <p:sldId id="284" r:id="rId29"/>
    <p:sldId id="285" r:id="rId30"/>
    <p:sldId id="355" r:id="rId31"/>
    <p:sldId id="354"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44" r:id="rId49"/>
    <p:sldId id="310" r:id="rId50"/>
    <p:sldId id="312" r:id="rId51"/>
    <p:sldId id="314" r:id="rId52"/>
    <p:sldId id="313" r:id="rId53"/>
    <p:sldId id="315" r:id="rId54"/>
    <p:sldId id="316" r:id="rId55"/>
    <p:sldId id="317" r:id="rId56"/>
    <p:sldId id="306" r:id="rId57"/>
    <p:sldId id="320" r:id="rId58"/>
    <p:sldId id="323" r:id="rId59"/>
    <p:sldId id="324" r:id="rId60"/>
    <p:sldId id="321" r:id="rId61"/>
    <p:sldId id="318" r:id="rId62"/>
    <p:sldId id="319" r:id="rId63"/>
    <p:sldId id="326" r:id="rId64"/>
    <p:sldId id="327" r:id="rId65"/>
    <p:sldId id="328" r:id="rId66"/>
    <p:sldId id="330" r:id="rId67"/>
    <p:sldId id="331" r:id="rId68"/>
    <p:sldId id="332" r:id="rId69"/>
    <p:sldId id="335" r:id="rId70"/>
    <p:sldId id="336" r:id="rId71"/>
    <p:sldId id="338" r:id="rId72"/>
    <p:sldId id="339" r:id="rId73"/>
    <p:sldId id="340" r:id="rId74"/>
    <p:sldId id="341" r:id="rId75"/>
    <p:sldId id="342" r:id="rId76"/>
    <p:sldId id="343" r:id="rId77"/>
    <p:sldId id="309"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2" d="100"/>
          <a:sy n="122" d="100"/>
        </p:scale>
        <p:origin x="-132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0FC55-4629-7F48-911E-97542A127FF5}" type="datetimeFigureOut">
              <a:rPr lang="en-US" smtClean="0"/>
              <a:pPr/>
              <a:t>2/17/2017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C70EA-2B73-6847-B7BB-56D6A1E1F269}" type="slidenum">
              <a:rPr lang="en-US" smtClean="0"/>
              <a:pPr/>
              <a:t>‹#›</a:t>
            </a:fld>
            <a:endParaRPr lang="en-US" dirty="0"/>
          </a:p>
        </p:txBody>
      </p:sp>
    </p:spTree>
    <p:extLst>
      <p:ext uri="{BB962C8B-B14F-4D97-AF65-F5344CB8AC3E}">
        <p14:creationId xmlns:p14="http://schemas.microsoft.com/office/powerpoint/2010/main" val="23374399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9C70EA-2B73-6847-B7BB-56D6A1E1F26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14360C1-964F-42F7-B590-32F3A35998F8}" type="slidenum">
              <a:rPr lang="en-US" smtClean="0">
                <a:latin typeface="Arial" pitchFamily="34" charset="0"/>
              </a:rPr>
              <a:pPr/>
              <a:t>23</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B1730-CAAE-44FB-91E0-C6F3E489D666}" type="slidenum">
              <a:rPr lang="en-US"/>
              <a:pPr/>
              <a:t>58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133861-1DAA-4879-A8B4-ADBCF8B66DCD}" type="slidenum">
              <a:rPr lang="en-US" smtClean="0"/>
              <a:pPr/>
              <a:t>71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AA343E8-F844-4B35-8E71-A6F92C94E79F}" type="datetimeFigureOut">
              <a:rPr lang="en-US" smtClean="0"/>
              <a:pPr/>
              <a:t>2/17/2017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57C02B9-AA0D-4753-9AE6-1382A154AAB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A343E8-F844-4B35-8E71-A6F92C94E79F}" type="datetimeFigureOut">
              <a:rPr lang="en-US" smtClean="0"/>
              <a:pPr/>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7C02B9-AA0D-4753-9AE6-1382A154AAB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A343E8-F844-4B35-8E71-A6F92C94E79F}" type="datetimeFigureOut">
              <a:rPr lang="en-US" smtClean="0"/>
              <a:pPr/>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7C02B9-AA0D-4753-9AE6-1382A154AAB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A928A537-A2C6-4D1B-9EE6-83299021CA0F}"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A343E8-F844-4B35-8E71-A6F92C94E79F}" type="datetimeFigureOut">
              <a:rPr lang="en-US" smtClean="0"/>
              <a:pPr/>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7C02B9-AA0D-4753-9AE6-1382A154AAB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A343E8-F844-4B35-8E71-A6F92C94E79F}" type="datetimeFigureOut">
              <a:rPr lang="en-US" smtClean="0"/>
              <a:pPr/>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7C02B9-AA0D-4753-9AE6-1382A154AAB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A343E8-F844-4B35-8E71-A6F92C94E79F}" type="datetimeFigureOut">
              <a:rPr lang="en-US" smtClean="0"/>
              <a:pPr/>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7C02B9-AA0D-4753-9AE6-1382A154AAB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AA343E8-F844-4B35-8E71-A6F92C94E79F}" type="datetimeFigureOut">
              <a:rPr lang="en-US" smtClean="0"/>
              <a:pPr/>
              <a:t>2/17/2017</a:t>
            </a:fld>
            <a:endParaRPr lang="en-US" dirty="0"/>
          </a:p>
        </p:txBody>
      </p:sp>
      <p:sp>
        <p:nvSpPr>
          <p:cNvPr id="27" name="Slide Number Placeholder 26"/>
          <p:cNvSpPr>
            <a:spLocks noGrp="1"/>
          </p:cNvSpPr>
          <p:nvPr>
            <p:ph type="sldNum" sz="quarter" idx="11"/>
          </p:nvPr>
        </p:nvSpPr>
        <p:spPr/>
        <p:txBody>
          <a:bodyPr rtlCol="0"/>
          <a:lstStyle/>
          <a:p>
            <a:fld id="{557C02B9-AA0D-4753-9AE6-1382A154AAB0}"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AA343E8-F844-4B35-8E71-A6F92C94E79F}" type="datetimeFigureOut">
              <a:rPr lang="en-US" smtClean="0"/>
              <a:pPr/>
              <a:t>2/17/2017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557C02B9-AA0D-4753-9AE6-1382A154AAB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343E8-F844-4B35-8E71-A6F92C94E79F}" type="datetimeFigureOut">
              <a:rPr lang="en-US" smtClean="0"/>
              <a:pPr/>
              <a:t>2/17/2017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7C02B9-AA0D-4753-9AE6-1382A154AAB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A343E8-F844-4B35-8E71-A6F92C94E79F}" type="datetimeFigureOut">
              <a:rPr lang="en-US" smtClean="0"/>
              <a:pPr/>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7C02B9-AA0D-4753-9AE6-1382A154AAB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A343E8-F844-4B35-8E71-A6F92C94E79F}" type="datetimeFigureOut">
              <a:rPr lang="en-US" smtClean="0"/>
              <a:pPr/>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7C02B9-AA0D-4753-9AE6-1382A154AAB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AA343E8-F844-4B35-8E71-A6F92C94E79F}" type="datetimeFigureOut">
              <a:rPr lang="en-US" smtClean="0"/>
              <a:pPr/>
              <a:t>2/17/2017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57C02B9-AA0D-4753-9AE6-1382A154AAB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fda.gov/default.htm"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Progressive Era</a:t>
            </a:r>
            <a:endParaRPr lang="en-US" dirty="0"/>
          </a:p>
        </p:txBody>
      </p:sp>
      <p:sp>
        <p:nvSpPr>
          <p:cNvPr id="3" name="Subtitle 2"/>
          <p:cNvSpPr>
            <a:spLocks noGrp="1"/>
          </p:cNvSpPr>
          <p:nvPr>
            <p:ph type="subTitle" idx="1"/>
          </p:nvPr>
        </p:nvSpPr>
        <p:spPr/>
        <p:txBody>
          <a:bodyPr/>
          <a:lstStyle/>
          <a:p>
            <a:r>
              <a:rPr lang="en-US" dirty="0" smtClean="0"/>
              <a:t>What was it?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and Cities</a:t>
            </a:r>
            <a:endParaRPr lang="en-US" dirty="0"/>
          </a:p>
        </p:txBody>
      </p:sp>
      <p:sp>
        <p:nvSpPr>
          <p:cNvPr id="6" name="Rectangle 5"/>
          <p:cNvSpPr>
            <a:spLocks noGrp="1" noChangeArrowheads="1"/>
          </p:cNvSpPr>
          <p:nvPr>
            <p:ph sz="half" idx="1"/>
          </p:nvPr>
        </p:nvSpPr>
        <p:spPr/>
        <p:txBody>
          <a:bodyPr>
            <a:normAutofit/>
          </a:bodyPr>
          <a:lstStyle/>
          <a:p>
            <a:pPr eaLnBrk="1" hangingPunct="1"/>
            <a:r>
              <a:rPr lang="en-US" sz="2800" dirty="0" smtClean="0"/>
              <a:t>No clean water </a:t>
            </a:r>
          </a:p>
          <a:p>
            <a:pPr eaLnBrk="1" hangingPunct="1"/>
            <a:r>
              <a:rPr lang="en-US" sz="2800" dirty="0" smtClean="0"/>
              <a:t>Sewage systems</a:t>
            </a:r>
          </a:p>
          <a:p>
            <a:pPr eaLnBrk="1" hangingPunct="1"/>
            <a:r>
              <a:rPr lang="en-US" sz="2800" dirty="0" smtClean="0"/>
              <a:t>Tenements</a:t>
            </a:r>
          </a:p>
          <a:p>
            <a:pPr eaLnBrk="1" hangingPunct="1"/>
            <a:r>
              <a:rPr lang="en-US" sz="2800" dirty="0" smtClean="0"/>
              <a:t>Ventilation &amp; fire codes</a:t>
            </a:r>
          </a:p>
          <a:p>
            <a:pPr eaLnBrk="1" hangingPunct="1"/>
            <a:r>
              <a:rPr lang="en-US" sz="2800" dirty="0" smtClean="0"/>
              <a:t>Zoning &amp; regulation</a:t>
            </a:r>
          </a:p>
          <a:p>
            <a:pPr eaLnBrk="1" hangingPunct="1"/>
            <a:r>
              <a:rPr lang="en-US" sz="2800" dirty="0" smtClean="0"/>
              <a:t>Tuberculosis &amp; disease</a:t>
            </a:r>
          </a:p>
        </p:txBody>
      </p:sp>
      <p:pic>
        <p:nvPicPr>
          <p:cNvPr id="7" name="Content Placeholder 6" descr="riis3"/>
          <p:cNvPicPr>
            <a:picLocks noGrp="1" noChangeAspect="1" noChangeArrowheads="1"/>
          </p:cNvPicPr>
          <p:nvPr>
            <p:ph sz="half" idx="1"/>
          </p:nvPr>
        </p:nvPicPr>
        <p:blipFill>
          <a:blip r:embed="rId2" cstate="print">
            <a:lum bright="24000" contrast="20000"/>
          </a:blip>
          <a:srcRect l="2553" r="12766"/>
          <a:stretch>
            <a:fillRect/>
          </a:stretch>
        </p:blipFill>
        <p:spPr>
          <a:xfrm>
            <a:off x="5029200" y="2057400"/>
            <a:ext cx="3738322" cy="4495800"/>
          </a:xfrm>
          <a:noFill/>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70" decel="100000"/>
                                        <p:tgtEl>
                                          <p:spTgt spid="6">
                                            <p:txEl>
                                              <p:pRg st="0" end="0"/>
                                            </p:txEl>
                                          </p:spTgt>
                                        </p:tgtEl>
                                      </p:cBhvr>
                                    </p:animEffect>
                                    <p:animScale>
                                      <p:cBhvr>
                                        <p:cTn id="8" dur="770" decel="100000"/>
                                        <p:tgtEl>
                                          <p:spTgt spid="6">
                                            <p:txEl>
                                              <p:pRg st="0" end="0"/>
                                            </p:txEl>
                                          </p:spTgt>
                                        </p:tgtEl>
                                      </p:cBhvr>
                                      <p:from x="10000" y="10000"/>
                                      <p:to x="200000" y="450000"/>
                                    </p:animScale>
                                    <p:animScale>
                                      <p:cBhvr>
                                        <p:cTn id="9" dur="1230" accel="100000" fill="hold">
                                          <p:stCondLst>
                                            <p:cond delay="770"/>
                                          </p:stCondLst>
                                        </p:cTn>
                                        <p:tgtEl>
                                          <p:spTgt spid="6">
                                            <p:txEl>
                                              <p:pRg st="0" end="0"/>
                                            </p:txEl>
                                          </p:spTgt>
                                        </p:tgtEl>
                                      </p:cBhvr>
                                      <p:from x="200000" y="450000"/>
                                      <p:to x="100000" y="100000"/>
                                    </p:animScale>
                                    <p:set>
                                      <p:cBhvr>
                                        <p:cTn id="10" dur="770" fill="hold"/>
                                        <p:tgtEl>
                                          <p:spTgt spid="6">
                                            <p:txEl>
                                              <p:pRg st="0" end="0"/>
                                            </p:txEl>
                                          </p:spTgt>
                                        </p:tgtEl>
                                        <p:attrNameLst>
                                          <p:attrName>ppt_x</p:attrName>
                                        </p:attrNameLst>
                                      </p:cBhvr>
                                      <p:to>
                                        <p:strVal val="(0.5)"/>
                                      </p:to>
                                    </p:set>
                                    <p:anim from="(0.5)" to="(#ppt_x)" calcmode="lin" valueType="num">
                                      <p:cBhvr>
                                        <p:cTn id="11" dur="1230" accel="100000" fill="hold">
                                          <p:stCondLst>
                                            <p:cond delay="770"/>
                                          </p:stCondLst>
                                        </p:cTn>
                                        <p:tgtEl>
                                          <p:spTgt spid="6">
                                            <p:txEl>
                                              <p:pRg st="0" end="0"/>
                                            </p:txEl>
                                          </p:spTgt>
                                        </p:tgtEl>
                                        <p:attrNameLst>
                                          <p:attrName>ppt_x</p:attrName>
                                        </p:attrNameLst>
                                      </p:cBhvr>
                                    </p:anim>
                                    <p:set>
                                      <p:cBhvr>
                                        <p:cTn id="12" dur="770" fill="hold"/>
                                        <p:tgtEl>
                                          <p:spTgt spid="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770" decel="100000"/>
                                        <p:tgtEl>
                                          <p:spTgt spid="6">
                                            <p:txEl>
                                              <p:pRg st="1" end="1"/>
                                            </p:txEl>
                                          </p:spTgt>
                                        </p:tgtEl>
                                      </p:cBhvr>
                                    </p:animEffect>
                                    <p:animScale>
                                      <p:cBhvr>
                                        <p:cTn id="19" dur="770" decel="100000"/>
                                        <p:tgtEl>
                                          <p:spTgt spid="6">
                                            <p:txEl>
                                              <p:pRg st="1" end="1"/>
                                            </p:txEl>
                                          </p:spTgt>
                                        </p:tgtEl>
                                      </p:cBhvr>
                                      <p:from x="10000" y="10000"/>
                                      <p:to x="200000" y="450000"/>
                                    </p:animScale>
                                    <p:animScale>
                                      <p:cBhvr>
                                        <p:cTn id="20" dur="1230" accel="100000" fill="hold">
                                          <p:stCondLst>
                                            <p:cond delay="770"/>
                                          </p:stCondLst>
                                        </p:cTn>
                                        <p:tgtEl>
                                          <p:spTgt spid="6">
                                            <p:txEl>
                                              <p:pRg st="1" end="1"/>
                                            </p:txEl>
                                          </p:spTgt>
                                        </p:tgtEl>
                                      </p:cBhvr>
                                      <p:from x="200000" y="450000"/>
                                      <p:to x="100000" y="100000"/>
                                    </p:animScale>
                                    <p:set>
                                      <p:cBhvr>
                                        <p:cTn id="21" dur="770" fill="hold"/>
                                        <p:tgtEl>
                                          <p:spTgt spid="6">
                                            <p:txEl>
                                              <p:pRg st="1" end="1"/>
                                            </p:txEl>
                                          </p:spTgt>
                                        </p:tgtEl>
                                        <p:attrNameLst>
                                          <p:attrName>ppt_x</p:attrName>
                                        </p:attrNameLst>
                                      </p:cBhvr>
                                      <p:to>
                                        <p:strVal val="(0.5)"/>
                                      </p:to>
                                    </p:set>
                                    <p:anim from="(0.5)" to="(#ppt_x)" calcmode="lin" valueType="num">
                                      <p:cBhvr>
                                        <p:cTn id="22" dur="1230" accel="100000" fill="hold">
                                          <p:stCondLst>
                                            <p:cond delay="770"/>
                                          </p:stCondLst>
                                        </p:cTn>
                                        <p:tgtEl>
                                          <p:spTgt spid="6">
                                            <p:txEl>
                                              <p:pRg st="1" end="1"/>
                                            </p:txEl>
                                          </p:spTgt>
                                        </p:tgtEl>
                                        <p:attrNameLst>
                                          <p:attrName>ppt_x</p:attrName>
                                        </p:attrNameLst>
                                      </p:cBhvr>
                                    </p:anim>
                                    <p:set>
                                      <p:cBhvr>
                                        <p:cTn id="23" dur="770" fill="hold"/>
                                        <p:tgtEl>
                                          <p:spTgt spid="6">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6">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770" decel="100000"/>
                                        <p:tgtEl>
                                          <p:spTgt spid="6">
                                            <p:txEl>
                                              <p:pRg st="2" end="2"/>
                                            </p:txEl>
                                          </p:spTgt>
                                        </p:tgtEl>
                                      </p:cBhvr>
                                    </p:animEffect>
                                    <p:animScale>
                                      <p:cBhvr>
                                        <p:cTn id="30" dur="770" decel="100000"/>
                                        <p:tgtEl>
                                          <p:spTgt spid="6">
                                            <p:txEl>
                                              <p:pRg st="2" end="2"/>
                                            </p:txEl>
                                          </p:spTgt>
                                        </p:tgtEl>
                                      </p:cBhvr>
                                      <p:from x="10000" y="10000"/>
                                      <p:to x="200000" y="450000"/>
                                    </p:animScale>
                                    <p:animScale>
                                      <p:cBhvr>
                                        <p:cTn id="31" dur="1230" accel="100000" fill="hold">
                                          <p:stCondLst>
                                            <p:cond delay="770"/>
                                          </p:stCondLst>
                                        </p:cTn>
                                        <p:tgtEl>
                                          <p:spTgt spid="6">
                                            <p:txEl>
                                              <p:pRg st="2" end="2"/>
                                            </p:txEl>
                                          </p:spTgt>
                                        </p:tgtEl>
                                      </p:cBhvr>
                                      <p:from x="200000" y="450000"/>
                                      <p:to x="100000" y="100000"/>
                                    </p:animScale>
                                    <p:set>
                                      <p:cBhvr>
                                        <p:cTn id="32" dur="770" fill="hold"/>
                                        <p:tgtEl>
                                          <p:spTgt spid="6">
                                            <p:txEl>
                                              <p:pRg st="2" end="2"/>
                                            </p:txEl>
                                          </p:spTgt>
                                        </p:tgtEl>
                                        <p:attrNameLst>
                                          <p:attrName>ppt_x</p:attrName>
                                        </p:attrNameLst>
                                      </p:cBhvr>
                                      <p:to>
                                        <p:strVal val="(0.5)"/>
                                      </p:to>
                                    </p:set>
                                    <p:anim from="(0.5)" to="(#ppt_x)" calcmode="lin" valueType="num">
                                      <p:cBhvr>
                                        <p:cTn id="33" dur="1230" accel="100000" fill="hold">
                                          <p:stCondLst>
                                            <p:cond delay="770"/>
                                          </p:stCondLst>
                                        </p:cTn>
                                        <p:tgtEl>
                                          <p:spTgt spid="6">
                                            <p:txEl>
                                              <p:pRg st="2" end="2"/>
                                            </p:txEl>
                                          </p:spTgt>
                                        </p:tgtEl>
                                        <p:attrNameLst>
                                          <p:attrName>ppt_x</p:attrName>
                                        </p:attrNameLst>
                                      </p:cBhvr>
                                    </p:anim>
                                    <p:set>
                                      <p:cBhvr>
                                        <p:cTn id="34" dur="770" fill="hold"/>
                                        <p:tgtEl>
                                          <p:spTgt spid="6">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6">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770" decel="100000"/>
                                        <p:tgtEl>
                                          <p:spTgt spid="6">
                                            <p:txEl>
                                              <p:pRg st="3" end="3"/>
                                            </p:txEl>
                                          </p:spTgt>
                                        </p:tgtEl>
                                      </p:cBhvr>
                                    </p:animEffect>
                                    <p:animScale>
                                      <p:cBhvr>
                                        <p:cTn id="41" dur="770" decel="100000"/>
                                        <p:tgtEl>
                                          <p:spTgt spid="6">
                                            <p:txEl>
                                              <p:pRg st="3" end="3"/>
                                            </p:txEl>
                                          </p:spTgt>
                                        </p:tgtEl>
                                      </p:cBhvr>
                                      <p:from x="10000" y="10000"/>
                                      <p:to x="200000" y="450000"/>
                                    </p:animScale>
                                    <p:animScale>
                                      <p:cBhvr>
                                        <p:cTn id="42" dur="1230" accel="100000" fill="hold">
                                          <p:stCondLst>
                                            <p:cond delay="770"/>
                                          </p:stCondLst>
                                        </p:cTn>
                                        <p:tgtEl>
                                          <p:spTgt spid="6">
                                            <p:txEl>
                                              <p:pRg st="3" end="3"/>
                                            </p:txEl>
                                          </p:spTgt>
                                        </p:tgtEl>
                                      </p:cBhvr>
                                      <p:from x="200000" y="450000"/>
                                      <p:to x="100000" y="100000"/>
                                    </p:animScale>
                                    <p:set>
                                      <p:cBhvr>
                                        <p:cTn id="43" dur="770" fill="hold"/>
                                        <p:tgtEl>
                                          <p:spTgt spid="6">
                                            <p:txEl>
                                              <p:pRg st="3" end="3"/>
                                            </p:txEl>
                                          </p:spTgt>
                                        </p:tgtEl>
                                        <p:attrNameLst>
                                          <p:attrName>ppt_x</p:attrName>
                                        </p:attrNameLst>
                                      </p:cBhvr>
                                      <p:to>
                                        <p:strVal val="(0.5)"/>
                                      </p:to>
                                    </p:set>
                                    <p:anim from="(0.5)" to="(#ppt_x)" calcmode="lin" valueType="num">
                                      <p:cBhvr>
                                        <p:cTn id="44" dur="1230" accel="100000" fill="hold">
                                          <p:stCondLst>
                                            <p:cond delay="770"/>
                                          </p:stCondLst>
                                        </p:cTn>
                                        <p:tgtEl>
                                          <p:spTgt spid="6">
                                            <p:txEl>
                                              <p:pRg st="3" end="3"/>
                                            </p:txEl>
                                          </p:spTgt>
                                        </p:tgtEl>
                                        <p:attrNameLst>
                                          <p:attrName>ppt_x</p:attrName>
                                        </p:attrNameLst>
                                      </p:cBhvr>
                                    </p:anim>
                                    <p:set>
                                      <p:cBhvr>
                                        <p:cTn id="45" dur="770" fill="hold"/>
                                        <p:tgtEl>
                                          <p:spTgt spid="6">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6">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770" decel="100000"/>
                                        <p:tgtEl>
                                          <p:spTgt spid="6">
                                            <p:txEl>
                                              <p:pRg st="4" end="4"/>
                                            </p:txEl>
                                          </p:spTgt>
                                        </p:tgtEl>
                                      </p:cBhvr>
                                    </p:animEffect>
                                    <p:animScale>
                                      <p:cBhvr>
                                        <p:cTn id="52" dur="770" decel="100000"/>
                                        <p:tgtEl>
                                          <p:spTgt spid="6">
                                            <p:txEl>
                                              <p:pRg st="4" end="4"/>
                                            </p:txEl>
                                          </p:spTgt>
                                        </p:tgtEl>
                                      </p:cBhvr>
                                      <p:from x="10000" y="10000"/>
                                      <p:to x="200000" y="450000"/>
                                    </p:animScale>
                                    <p:animScale>
                                      <p:cBhvr>
                                        <p:cTn id="53" dur="1230" accel="100000" fill="hold">
                                          <p:stCondLst>
                                            <p:cond delay="770"/>
                                          </p:stCondLst>
                                        </p:cTn>
                                        <p:tgtEl>
                                          <p:spTgt spid="6">
                                            <p:txEl>
                                              <p:pRg st="4" end="4"/>
                                            </p:txEl>
                                          </p:spTgt>
                                        </p:tgtEl>
                                      </p:cBhvr>
                                      <p:from x="200000" y="450000"/>
                                      <p:to x="100000" y="100000"/>
                                    </p:animScale>
                                    <p:set>
                                      <p:cBhvr>
                                        <p:cTn id="54" dur="770" fill="hold"/>
                                        <p:tgtEl>
                                          <p:spTgt spid="6">
                                            <p:txEl>
                                              <p:pRg st="4" end="4"/>
                                            </p:txEl>
                                          </p:spTgt>
                                        </p:tgtEl>
                                        <p:attrNameLst>
                                          <p:attrName>ppt_x</p:attrName>
                                        </p:attrNameLst>
                                      </p:cBhvr>
                                      <p:to>
                                        <p:strVal val="(0.5)"/>
                                      </p:to>
                                    </p:set>
                                    <p:anim from="(0.5)" to="(#ppt_x)" calcmode="lin" valueType="num">
                                      <p:cBhvr>
                                        <p:cTn id="55" dur="1230" accel="100000" fill="hold">
                                          <p:stCondLst>
                                            <p:cond delay="770"/>
                                          </p:stCondLst>
                                        </p:cTn>
                                        <p:tgtEl>
                                          <p:spTgt spid="6">
                                            <p:txEl>
                                              <p:pRg st="4" end="4"/>
                                            </p:txEl>
                                          </p:spTgt>
                                        </p:tgtEl>
                                        <p:attrNameLst>
                                          <p:attrName>ppt_x</p:attrName>
                                        </p:attrNameLst>
                                      </p:cBhvr>
                                    </p:anim>
                                    <p:set>
                                      <p:cBhvr>
                                        <p:cTn id="56" dur="770" fill="hold"/>
                                        <p:tgtEl>
                                          <p:spTgt spid="6">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6">
                                            <p:txEl>
                                              <p:pRg st="4" end="4"/>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770" decel="100000"/>
                                        <p:tgtEl>
                                          <p:spTgt spid="6">
                                            <p:txEl>
                                              <p:pRg st="5" end="5"/>
                                            </p:txEl>
                                          </p:spTgt>
                                        </p:tgtEl>
                                      </p:cBhvr>
                                    </p:animEffect>
                                    <p:animScale>
                                      <p:cBhvr>
                                        <p:cTn id="63" dur="770" decel="100000"/>
                                        <p:tgtEl>
                                          <p:spTgt spid="6">
                                            <p:txEl>
                                              <p:pRg st="5" end="5"/>
                                            </p:txEl>
                                          </p:spTgt>
                                        </p:tgtEl>
                                      </p:cBhvr>
                                      <p:from x="10000" y="10000"/>
                                      <p:to x="200000" y="450000"/>
                                    </p:animScale>
                                    <p:animScale>
                                      <p:cBhvr>
                                        <p:cTn id="64" dur="1230" accel="100000" fill="hold">
                                          <p:stCondLst>
                                            <p:cond delay="770"/>
                                          </p:stCondLst>
                                        </p:cTn>
                                        <p:tgtEl>
                                          <p:spTgt spid="6">
                                            <p:txEl>
                                              <p:pRg st="5" end="5"/>
                                            </p:txEl>
                                          </p:spTgt>
                                        </p:tgtEl>
                                      </p:cBhvr>
                                      <p:from x="200000" y="450000"/>
                                      <p:to x="100000" y="100000"/>
                                    </p:animScale>
                                    <p:set>
                                      <p:cBhvr>
                                        <p:cTn id="65" dur="770" fill="hold"/>
                                        <p:tgtEl>
                                          <p:spTgt spid="6">
                                            <p:txEl>
                                              <p:pRg st="5" end="5"/>
                                            </p:txEl>
                                          </p:spTgt>
                                        </p:tgtEl>
                                        <p:attrNameLst>
                                          <p:attrName>ppt_x</p:attrName>
                                        </p:attrNameLst>
                                      </p:cBhvr>
                                      <p:to>
                                        <p:strVal val="(0.5)"/>
                                      </p:to>
                                    </p:set>
                                    <p:anim from="(0.5)" to="(#ppt_x)" calcmode="lin" valueType="num">
                                      <p:cBhvr>
                                        <p:cTn id="66" dur="1230" accel="100000" fill="hold">
                                          <p:stCondLst>
                                            <p:cond delay="770"/>
                                          </p:stCondLst>
                                        </p:cTn>
                                        <p:tgtEl>
                                          <p:spTgt spid="6">
                                            <p:txEl>
                                              <p:pRg st="5" end="5"/>
                                            </p:txEl>
                                          </p:spTgt>
                                        </p:tgtEl>
                                        <p:attrNameLst>
                                          <p:attrName>ppt_x</p:attrName>
                                        </p:attrNameLst>
                                      </p:cBhvr>
                                    </p:anim>
                                    <p:set>
                                      <p:cBhvr>
                                        <p:cTn id="67" dur="770" fill="hold"/>
                                        <p:tgtEl>
                                          <p:spTgt spid="6">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6">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Activity: Jacob Riis, </a:t>
            </a:r>
            <a:r>
              <a:rPr lang="en-US" dirty="0" smtClean="0"/>
              <a:t>Photographer</a:t>
            </a:r>
            <a:endParaRPr lang="en-US" dirty="0"/>
          </a:p>
        </p:txBody>
      </p:sp>
      <p:sp>
        <p:nvSpPr>
          <p:cNvPr id="3" name="Content Placeholder 2"/>
          <p:cNvSpPr>
            <a:spLocks noGrp="1"/>
          </p:cNvSpPr>
          <p:nvPr>
            <p:ph sz="half" idx="1"/>
          </p:nvPr>
        </p:nvSpPr>
        <p:spPr/>
        <p:txBody>
          <a:bodyPr/>
          <a:lstStyle/>
          <a:p>
            <a:r>
              <a:rPr lang="en-US" dirty="0" smtClean="0">
                <a:solidFill>
                  <a:srgbClr val="0070C0"/>
                </a:solidFill>
              </a:rPr>
              <a:t>Police photographer</a:t>
            </a:r>
          </a:p>
          <a:p>
            <a:r>
              <a:rPr lang="en-US" dirty="0" smtClean="0">
                <a:solidFill>
                  <a:srgbClr val="0070C0"/>
                </a:solidFill>
              </a:rPr>
              <a:t>Photography and social justice</a:t>
            </a:r>
          </a:p>
          <a:p>
            <a:r>
              <a:rPr lang="en-US" dirty="0" smtClean="0">
                <a:solidFill>
                  <a:srgbClr val="0070C0"/>
                </a:solidFill>
              </a:rPr>
              <a:t>Muckraker</a:t>
            </a:r>
          </a:p>
          <a:p>
            <a:endParaRPr lang="en-US" i="1" dirty="0" smtClean="0">
              <a:solidFill>
                <a:srgbClr val="0070C0"/>
              </a:solidFill>
            </a:endParaRPr>
          </a:p>
          <a:p>
            <a:endParaRPr lang="en-US" i="1" dirty="0">
              <a:solidFill>
                <a:srgbClr val="0070C0"/>
              </a:solidFill>
            </a:endParaRPr>
          </a:p>
        </p:txBody>
      </p:sp>
      <p:pic>
        <p:nvPicPr>
          <p:cNvPr id="5" name="Picture 10" descr="children,riis"/>
          <p:cNvPicPr>
            <a:picLocks noGrp="1" noChangeAspect="1" noChangeArrowheads="1"/>
          </p:cNvPicPr>
          <p:nvPr>
            <p:ph sz="half" idx="2"/>
          </p:nvPr>
        </p:nvPicPr>
        <p:blipFill>
          <a:blip r:embed="rId2" cstate="print"/>
          <a:srcRect l="8197" t="7300" r="8197"/>
          <a:stretch>
            <a:fillRect/>
          </a:stretch>
        </p:blipFill>
        <p:spPr>
          <a:xfrm>
            <a:off x="5181600" y="2286000"/>
            <a:ext cx="3031579" cy="4038600"/>
          </a:xfrm>
          <a:noFill/>
          <a:ln w="15875">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2400" dirty="0" smtClean="0"/>
              <a:t>Bandit's Roost, 59 1/2 Mulberry </a:t>
            </a:r>
            <a:r>
              <a:rPr lang="en-US" sz="2400" dirty="0" err="1" smtClean="0"/>
              <a:t>Street c</a:t>
            </a:r>
            <a:r>
              <a:rPr lang="en-US" sz="2400" dirty="0" smtClean="0"/>
              <a:t>. 1888</a:t>
            </a:r>
            <a:endParaRPr lang="en-US" sz="2400" dirty="0"/>
          </a:p>
        </p:txBody>
      </p:sp>
      <p:pic>
        <p:nvPicPr>
          <p:cNvPr id="7" name="Picture 6" descr="riis_bandits_roost.jpg"/>
          <p:cNvPicPr>
            <a:picLocks noChangeAspect="1"/>
          </p:cNvPicPr>
          <p:nvPr/>
        </p:nvPicPr>
        <p:blipFill>
          <a:blip r:embed="rId2" cstate="print"/>
          <a:stretch>
            <a:fillRect/>
          </a:stretch>
        </p:blipFill>
        <p:spPr>
          <a:xfrm>
            <a:off x="2908300" y="2389187"/>
            <a:ext cx="3340100" cy="4175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Five Cents Lodging, Bayard </a:t>
            </a:r>
            <a:r>
              <a:rPr lang="en-US" sz="2800" dirty="0" err="1" smtClean="0"/>
              <a:t>Street c</a:t>
            </a:r>
            <a:r>
              <a:rPr lang="en-US" sz="2800" dirty="0" smtClean="0"/>
              <a:t>. 1889</a:t>
            </a:r>
            <a:endParaRPr lang="en-US" sz="2800" dirty="0"/>
          </a:p>
        </p:txBody>
      </p:sp>
      <p:pic>
        <p:nvPicPr>
          <p:cNvPr id="4" name="Picture 3" descr="riis_five_cents_lodging.jpg"/>
          <p:cNvPicPr>
            <a:picLocks noChangeAspect="1"/>
          </p:cNvPicPr>
          <p:nvPr/>
        </p:nvPicPr>
        <p:blipFill>
          <a:blip r:embed="rId2" cstate="print"/>
          <a:stretch>
            <a:fillRect/>
          </a:stretch>
        </p:blipFill>
        <p:spPr>
          <a:xfrm>
            <a:off x="2057400" y="2519829"/>
            <a:ext cx="4876800" cy="39444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Home of an Italian Ragpicker 1888</a:t>
            </a:r>
            <a:endParaRPr lang="en-US" dirty="0"/>
          </a:p>
        </p:txBody>
      </p:sp>
      <p:pic>
        <p:nvPicPr>
          <p:cNvPr id="5" name="Picture 4" descr="riis_italian_ragpicker.jpg"/>
          <p:cNvPicPr>
            <a:picLocks noChangeAspect="1"/>
          </p:cNvPicPr>
          <p:nvPr/>
        </p:nvPicPr>
        <p:blipFill>
          <a:blip r:embed="rId2" cstate="print"/>
          <a:stretch>
            <a:fillRect/>
          </a:stretch>
        </p:blipFill>
        <p:spPr>
          <a:xfrm>
            <a:off x="2133600" y="2438324"/>
            <a:ext cx="5029200" cy="41161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pPr algn="ctr"/>
            <a:r>
              <a:rPr lang="en-US" sz="2800" dirty="0" smtClean="0"/>
              <a:t>Basement of a Pub in Mulberry-Bend at 3:00 </a:t>
            </a:r>
            <a:r>
              <a:rPr lang="en-US" sz="2800" dirty="0" err="1" smtClean="0"/>
              <a:t>am c</a:t>
            </a:r>
            <a:r>
              <a:rPr lang="en-US" sz="2800" dirty="0" smtClean="0"/>
              <a:t>. 1890</a:t>
            </a:r>
            <a:endParaRPr lang="en-US" sz="2800" dirty="0"/>
          </a:p>
        </p:txBody>
      </p:sp>
      <p:pic>
        <p:nvPicPr>
          <p:cNvPr id="4" name="Picture 3" descr="riis_basement_pub.jpg"/>
          <p:cNvPicPr>
            <a:picLocks noChangeAspect="1"/>
          </p:cNvPicPr>
          <p:nvPr/>
        </p:nvPicPr>
        <p:blipFill>
          <a:blip r:embed="rId2" cstate="print"/>
          <a:stretch>
            <a:fillRect/>
          </a:stretch>
        </p:blipFill>
        <p:spPr>
          <a:xfrm>
            <a:off x="1524000" y="2438400"/>
            <a:ext cx="6096000" cy="4003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Blind </a:t>
            </a:r>
            <a:r>
              <a:rPr lang="en-US" dirty="0" err="1" smtClean="0"/>
              <a:t>Beggar c</a:t>
            </a:r>
            <a:r>
              <a:rPr lang="en-US" dirty="0" smtClean="0"/>
              <a:t>. 1890</a:t>
            </a:r>
            <a:endParaRPr lang="en-US" dirty="0"/>
          </a:p>
        </p:txBody>
      </p:sp>
      <p:pic>
        <p:nvPicPr>
          <p:cNvPr id="5" name="Picture 4" descr="riis_blind_beggar.jpg"/>
          <p:cNvPicPr>
            <a:picLocks noChangeAspect="1"/>
          </p:cNvPicPr>
          <p:nvPr/>
        </p:nvPicPr>
        <p:blipFill>
          <a:blip r:embed="rId2" cstate="print"/>
          <a:stretch>
            <a:fillRect/>
          </a:stretch>
        </p:blipFill>
        <p:spPr>
          <a:xfrm>
            <a:off x="2209800" y="2743200"/>
            <a:ext cx="4648200" cy="3743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Police Station Lodger, A Plank for a </a:t>
            </a:r>
            <a:r>
              <a:rPr lang="en-US" dirty="0" err="1" smtClean="0"/>
              <a:t>Bed c</a:t>
            </a:r>
            <a:r>
              <a:rPr lang="en-US" dirty="0" smtClean="0"/>
              <a:t>. 1890</a:t>
            </a:r>
            <a:endParaRPr lang="en-US" dirty="0"/>
          </a:p>
        </p:txBody>
      </p:sp>
      <p:pic>
        <p:nvPicPr>
          <p:cNvPr id="4" name="Picture 3" descr="riis_plank_for_bed.jpg"/>
          <p:cNvPicPr>
            <a:picLocks noChangeAspect="1"/>
          </p:cNvPicPr>
          <p:nvPr/>
        </p:nvPicPr>
        <p:blipFill>
          <a:blip r:embed="rId2" cstate="print"/>
          <a:stretch>
            <a:fillRect/>
          </a:stretch>
        </p:blipFill>
        <p:spPr>
          <a:xfrm>
            <a:off x="1981200" y="2800351"/>
            <a:ext cx="4800600" cy="36004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Mulberry Street Police </a:t>
            </a:r>
            <a:r>
              <a:rPr lang="en-US" sz="2800" dirty="0" err="1" smtClean="0"/>
              <a:t>Station Waiting</a:t>
            </a:r>
            <a:r>
              <a:rPr lang="en-US" sz="2800" dirty="0" smtClean="0"/>
              <a:t> for the Lodging to </a:t>
            </a:r>
            <a:r>
              <a:rPr lang="en-US" sz="2800" dirty="0" err="1" smtClean="0"/>
              <a:t>Open c</a:t>
            </a:r>
            <a:r>
              <a:rPr lang="en-US" sz="2800" dirty="0" smtClean="0"/>
              <a:t>. 1892</a:t>
            </a:r>
            <a:endParaRPr lang="en-US" sz="2800" dirty="0"/>
          </a:p>
        </p:txBody>
      </p:sp>
      <p:pic>
        <p:nvPicPr>
          <p:cNvPr id="4" name="Picture 3" descr="riis_waiting_for_lodging.jpg"/>
          <p:cNvPicPr>
            <a:picLocks noChangeAspect="1"/>
          </p:cNvPicPr>
          <p:nvPr/>
        </p:nvPicPr>
        <p:blipFill>
          <a:blip r:embed="rId2" cstate="print"/>
          <a:stretch>
            <a:fillRect/>
          </a:stretch>
        </p:blipFill>
        <p:spPr>
          <a:xfrm>
            <a:off x="2667000" y="2514600"/>
            <a:ext cx="3276600" cy="4012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Women's Lodging Room in the West 47th Street </a:t>
            </a:r>
            <a:r>
              <a:rPr lang="en-US" sz="2400" dirty="0" err="1" smtClean="0"/>
              <a:t>Station c</a:t>
            </a:r>
            <a:r>
              <a:rPr lang="en-US" sz="2400" dirty="0" smtClean="0"/>
              <a:t>. 1892</a:t>
            </a:r>
            <a:endParaRPr lang="en-US" sz="2400" dirty="0"/>
          </a:p>
        </p:txBody>
      </p:sp>
      <p:pic>
        <p:nvPicPr>
          <p:cNvPr id="4" name="Picture 3" descr="riis_womens_lodging.jpg"/>
          <p:cNvPicPr>
            <a:picLocks noChangeAspect="1"/>
          </p:cNvPicPr>
          <p:nvPr/>
        </p:nvPicPr>
        <p:blipFill>
          <a:blip r:embed="rId3" cstate="print"/>
          <a:stretch>
            <a:fillRect/>
          </a:stretch>
        </p:blipFill>
        <p:spPr>
          <a:xfrm>
            <a:off x="1905000" y="2514600"/>
            <a:ext cx="47625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americanhistory.si.edu/PRESIDENCY/images/medium/05_G_037_M.jpg"/>
          <p:cNvPicPr>
            <a:picLocks noChangeAspect="1" noChangeArrowheads="1"/>
          </p:cNvPicPr>
          <p:nvPr/>
        </p:nvPicPr>
        <p:blipFill>
          <a:blip r:embed="rId2" cstate="print"/>
          <a:srcRect/>
          <a:stretch>
            <a:fillRect/>
          </a:stretch>
        </p:blipFill>
        <p:spPr bwMode="auto">
          <a:xfrm>
            <a:off x="685800" y="670179"/>
            <a:ext cx="2971800" cy="3001520"/>
          </a:xfrm>
          <a:prstGeom prst="rect">
            <a:avLst/>
          </a:prstGeom>
          <a:noFill/>
        </p:spPr>
      </p:pic>
      <p:pic>
        <p:nvPicPr>
          <p:cNvPr id="6" name="Picture 6" descr="TriangleShirtwaist"/>
          <p:cNvPicPr>
            <a:picLocks noChangeAspect="1" noChangeArrowheads="1"/>
          </p:cNvPicPr>
          <p:nvPr/>
        </p:nvPicPr>
        <p:blipFill>
          <a:blip r:embed="rId3" cstate="print">
            <a:lum bright="10000" contrast="10000"/>
          </a:blip>
          <a:srcRect b="3636"/>
          <a:stretch>
            <a:fillRect/>
          </a:stretch>
        </p:blipFill>
        <p:spPr>
          <a:xfrm>
            <a:off x="381000" y="3962400"/>
            <a:ext cx="3900355" cy="2514600"/>
          </a:xfrm>
          <a:prstGeom prst="rect">
            <a:avLst/>
          </a:prstGeom>
          <a:noFill/>
        </p:spPr>
      </p:pic>
      <p:pic>
        <p:nvPicPr>
          <p:cNvPr id="7" name="Picture 2" descr="http://3.bp.blogspot.com/_DhwcCqGFPe4/TOs_8xxKArI/AAAAAAAAAb4/_kHhsI_VkUk/s1600/Prohibition.jpg"/>
          <p:cNvPicPr>
            <a:picLocks noChangeAspect="1" noChangeArrowheads="1"/>
          </p:cNvPicPr>
          <p:nvPr/>
        </p:nvPicPr>
        <p:blipFill>
          <a:blip r:embed="rId4" cstate="print"/>
          <a:srcRect/>
          <a:stretch>
            <a:fillRect/>
          </a:stretch>
        </p:blipFill>
        <p:spPr bwMode="auto">
          <a:xfrm>
            <a:off x="5181600" y="914400"/>
            <a:ext cx="2819400" cy="2757299"/>
          </a:xfrm>
          <a:prstGeom prst="rect">
            <a:avLst/>
          </a:prstGeom>
          <a:noFill/>
        </p:spPr>
      </p:pic>
      <p:pic>
        <p:nvPicPr>
          <p:cNvPr id="8" name="Picture 4" descr="http://t0.gstatic.com/images?q=tbn:BNrEtJzMWjgHmM:http://multimedialearning.org/presentations/present15/slide5.jpg&amp;t=1"/>
          <p:cNvPicPr>
            <a:picLocks noChangeAspect="1" noChangeArrowheads="1"/>
          </p:cNvPicPr>
          <p:nvPr/>
        </p:nvPicPr>
        <p:blipFill>
          <a:blip r:embed="rId5" cstate="print"/>
          <a:srcRect/>
          <a:stretch>
            <a:fillRect/>
          </a:stretch>
        </p:blipFill>
        <p:spPr bwMode="auto">
          <a:xfrm>
            <a:off x="5163127" y="4038930"/>
            <a:ext cx="3152775" cy="2361539"/>
          </a:xfrm>
          <a:prstGeom prst="rect">
            <a:avLst/>
          </a:prstGeom>
          <a:noFill/>
        </p:spPr>
      </p:pic>
    </p:spTree>
    <p:extLst>
      <p:ext uri="{BB962C8B-B14F-4D97-AF65-F5344CB8AC3E}">
        <p14:creationId xmlns:p14="http://schemas.microsoft.com/office/powerpoint/2010/main" val="2121535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Mulberry </a:t>
            </a:r>
            <a:r>
              <a:rPr lang="en-US" sz="2400" dirty="0" err="1" smtClean="0"/>
              <a:t>Bend c</a:t>
            </a:r>
            <a:r>
              <a:rPr lang="en-US" sz="2400" dirty="0" smtClean="0"/>
              <a:t>. 1896</a:t>
            </a:r>
            <a:endParaRPr lang="en-US" sz="2400" dirty="0"/>
          </a:p>
        </p:txBody>
      </p:sp>
      <p:pic>
        <p:nvPicPr>
          <p:cNvPr id="4" name="Picture 3" descr="riis_mulberry_bend.jpg"/>
          <p:cNvPicPr>
            <a:picLocks noChangeAspect="1"/>
          </p:cNvPicPr>
          <p:nvPr/>
        </p:nvPicPr>
        <p:blipFill>
          <a:blip r:embed="rId2" cstate="print"/>
          <a:stretch>
            <a:fillRect/>
          </a:stretch>
        </p:blipFill>
        <p:spPr>
          <a:xfrm>
            <a:off x="1752600" y="2362200"/>
            <a:ext cx="5346700" cy="42490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One of Four Peddlers Who Slept in the Cellar of 11 Ludlow Street Rear c. 1892</a:t>
            </a:r>
            <a:endParaRPr lang="en-US" sz="2400" dirty="0"/>
          </a:p>
        </p:txBody>
      </p:sp>
      <p:pic>
        <p:nvPicPr>
          <p:cNvPr id="4" name="Picture 3" descr="riis_pedlar.jpg"/>
          <p:cNvPicPr>
            <a:picLocks noChangeAspect="1"/>
          </p:cNvPicPr>
          <p:nvPr/>
        </p:nvPicPr>
        <p:blipFill>
          <a:blip r:embed="rId2" cstate="print"/>
          <a:stretch>
            <a:fillRect/>
          </a:stretch>
        </p:blipFill>
        <p:spPr>
          <a:xfrm>
            <a:off x="1752600" y="2514600"/>
            <a:ext cx="5086350" cy="4028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Reforming the Workplace</a:t>
            </a:r>
            <a:endParaRPr lang="en-US" dirty="0"/>
          </a:p>
        </p:txBody>
      </p:sp>
      <p:sp>
        <p:nvSpPr>
          <p:cNvPr id="4" name="Content Placeholder 3"/>
          <p:cNvSpPr>
            <a:spLocks noGrp="1"/>
          </p:cNvSpPr>
          <p:nvPr>
            <p:ph sz="half" idx="1"/>
          </p:nvPr>
        </p:nvSpPr>
        <p:spPr/>
        <p:txBody>
          <a:bodyPr>
            <a:normAutofit lnSpcReduction="10000"/>
          </a:bodyPr>
          <a:lstStyle/>
          <a:p>
            <a:pPr marL="236538" indent="-236538">
              <a:lnSpc>
                <a:spcPct val="90000"/>
              </a:lnSpc>
              <a:spcBef>
                <a:spcPct val="50000"/>
              </a:spcBef>
              <a:buFontTx/>
              <a:buChar char="•"/>
            </a:pPr>
            <a:r>
              <a:rPr lang="en-US" dirty="0" smtClean="0">
                <a:solidFill>
                  <a:srgbClr val="003300"/>
                </a:solidFill>
                <a:latin typeface="Verdana" pitchFamily="34" charset="0"/>
              </a:rPr>
              <a:t>By the late 19th century, labor unions fought for adult male workers but didn’t advocate enough for women and children.</a:t>
            </a:r>
          </a:p>
          <a:p>
            <a:pPr marL="236538" indent="-236538">
              <a:lnSpc>
                <a:spcPct val="90000"/>
              </a:lnSpc>
              <a:spcBef>
                <a:spcPct val="50000"/>
              </a:spcBef>
              <a:buFontTx/>
              <a:buChar char="•"/>
            </a:pPr>
            <a:r>
              <a:rPr lang="en-US" dirty="0" smtClean="0">
                <a:solidFill>
                  <a:srgbClr val="003300"/>
                </a:solidFill>
                <a:latin typeface="Verdana" pitchFamily="34" charset="0"/>
              </a:rPr>
              <a:t>In 1893, </a:t>
            </a:r>
            <a:r>
              <a:rPr lang="en-US" b="1" dirty="0" smtClean="0">
                <a:solidFill>
                  <a:srgbClr val="003300"/>
                </a:solidFill>
                <a:latin typeface="Verdana" pitchFamily="34" charset="0"/>
              </a:rPr>
              <a:t>Florence Kelley</a:t>
            </a:r>
            <a:r>
              <a:rPr lang="en-US" dirty="0" smtClean="0">
                <a:solidFill>
                  <a:srgbClr val="003300"/>
                </a:solidFill>
                <a:latin typeface="Verdana" pitchFamily="34" charset="0"/>
              </a:rPr>
              <a:t> helped push the Illinois legislature to prohibit child labor and to limit women’s working hours. </a:t>
            </a:r>
          </a:p>
          <a:p>
            <a:pPr marL="236538" indent="-236538">
              <a:lnSpc>
                <a:spcPct val="90000"/>
              </a:lnSpc>
              <a:spcBef>
                <a:spcPct val="50000"/>
              </a:spcBef>
              <a:buFontTx/>
              <a:buChar char="•"/>
            </a:pPr>
            <a:r>
              <a:rPr lang="en-US" dirty="0" smtClean="0">
                <a:solidFill>
                  <a:srgbClr val="003300"/>
                </a:solidFill>
                <a:latin typeface="Verdana" pitchFamily="34" charset="0"/>
              </a:rPr>
              <a:t>In 1904, Kelley helped organize the </a:t>
            </a:r>
            <a:r>
              <a:rPr lang="en-US" b="1" dirty="0" smtClean="0">
                <a:solidFill>
                  <a:srgbClr val="003300"/>
                </a:solidFill>
                <a:latin typeface="Verdana" pitchFamily="34" charset="0"/>
              </a:rPr>
              <a:t>National Child Labor Committee</a:t>
            </a:r>
            <a:r>
              <a:rPr lang="en-US" dirty="0" smtClean="0">
                <a:solidFill>
                  <a:srgbClr val="003300"/>
                </a:solidFill>
                <a:latin typeface="Verdana" pitchFamily="34" charset="0"/>
              </a:rPr>
              <a:t>, which wanted state legislatures to ban child labor.</a:t>
            </a:r>
          </a:p>
          <a:p>
            <a:endParaRPr lang="en-US" dirty="0"/>
          </a:p>
        </p:txBody>
      </p:sp>
      <p:pic>
        <p:nvPicPr>
          <p:cNvPr id="1026" name="Picture 2" descr="http://upload.wikimedia.org/wikipedia/commons/0/06/Florence_Kelley.jpg"/>
          <p:cNvPicPr>
            <a:picLocks noChangeAspect="1" noChangeArrowheads="1"/>
          </p:cNvPicPr>
          <p:nvPr/>
        </p:nvPicPr>
        <p:blipFill>
          <a:blip r:embed="rId2" cstate="print"/>
          <a:srcRect/>
          <a:stretch>
            <a:fillRect/>
          </a:stretch>
        </p:blipFill>
        <p:spPr bwMode="auto">
          <a:xfrm>
            <a:off x="5257800" y="2362200"/>
            <a:ext cx="2895600" cy="3495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609600"/>
            <a:ext cx="7543800" cy="944562"/>
          </a:xfrm>
        </p:spPr>
        <p:txBody>
          <a:bodyPr/>
          <a:lstStyle/>
          <a:p>
            <a:pPr algn="ctr" eaLnBrk="1" hangingPunct="1"/>
            <a:r>
              <a:rPr lang="en-US" sz="4400" dirty="0" smtClean="0"/>
              <a:t>Child Labor</a:t>
            </a:r>
          </a:p>
        </p:txBody>
      </p:sp>
      <p:sp>
        <p:nvSpPr>
          <p:cNvPr id="31747" name="Rectangle 4"/>
          <p:cNvSpPr>
            <a:spLocks noGrp="1" noChangeArrowheads="1"/>
          </p:cNvSpPr>
          <p:nvPr>
            <p:ph type="body" sz="half" idx="1"/>
          </p:nvPr>
        </p:nvSpPr>
        <p:spPr>
          <a:xfrm>
            <a:off x="457200" y="1447800"/>
            <a:ext cx="4419600" cy="4953000"/>
          </a:xfrm>
        </p:spPr>
        <p:txBody>
          <a:bodyPr>
            <a:normAutofit/>
          </a:bodyPr>
          <a:lstStyle/>
          <a:p>
            <a:pPr eaLnBrk="1" hangingPunct="1"/>
            <a:r>
              <a:rPr lang="en-US" dirty="0" smtClean="0"/>
              <a:t>No regulations</a:t>
            </a:r>
          </a:p>
          <a:p>
            <a:pPr eaLnBrk="1" hangingPunct="1"/>
            <a:r>
              <a:rPr lang="en-US" dirty="0" smtClean="0"/>
              <a:t>Few public schools</a:t>
            </a:r>
          </a:p>
          <a:p>
            <a:pPr eaLnBrk="1" hangingPunct="1"/>
            <a:r>
              <a:rPr lang="en-US" dirty="0" smtClean="0"/>
              <a:t>Cotton fields, factories and coal mines</a:t>
            </a:r>
          </a:p>
          <a:p>
            <a:pPr eaLnBrk="1" hangingPunct="1"/>
            <a:r>
              <a:rPr lang="en-US" dirty="0" smtClean="0"/>
              <a:t>Immigrants</a:t>
            </a:r>
          </a:p>
          <a:p>
            <a:pPr eaLnBrk="1" hangingPunct="1"/>
            <a:r>
              <a:rPr lang="en-US" dirty="0" smtClean="0"/>
              <a:t>Working class poor, southerners</a:t>
            </a:r>
          </a:p>
        </p:txBody>
      </p:sp>
      <p:pic>
        <p:nvPicPr>
          <p:cNvPr id="31748" name="Picture 6" descr="childminer"/>
          <p:cNvPicPr>
            <a:picLocks noGrp="1" noChangeAspect="1" noChangeArrowheads="1"/>
          </p:cNvPicPr>
          <p:nvPr>
            <p:ph sz="half" idx="2"/>
          </p:nvPr>
        </p:nvPicPr>
        <p:blipFill>
          <a:blip r:embed="rId3" cstate="print">
            <a:lum bright="4000" contrast="4000"/>
          </a:blip>
          <a:srcRect t="1242"/>
          <a:stretch>
            <a:fillRect/>
          </a:stretch>
        </p:blipFill>
        <p:spPr>
          <a:xfrm>
            <a:off x="5029200" y="1752600"/>
            <a:ext cx="3254375" cy="4730750"/>
          </a:xfr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Reforming the Workplace</a:t>
            </a:r>
            <a:endParaRPr lang="en-US" dirty="0"/>
          </a:p>
        </p:txBody>
      </p:sp>
      <p:sp>
        <p:nvSpPr>
          <p:cNvPr id="3" name="Content Placeholder 2"/>
          <p:cNvSpPr>
            <a:spLocks noGrp="1"/>
          </p:cNvSpPr>
          <p:nvPr>
            <p:ph sz="half" idx="1"/>
          </p:nvPr>
        </p:nvSpPr>
        <p:spPr/>
        <p:txBody>
          <a:bodyPr/>
          <a:lstStyle/>
          <a:p>
            <a:r>
              <a:rPr lang="en-US" dirty="0" smtClean="0">
                <a:solidFill>
                  <a:srgbClr val="003300"/>
                </a:solidFill>
                <a:latin typeface="Verdana" pitchFamily="34" charset="0"/>
              </a:rPr>
              <a:t>By 1912, nearly 40 states passed child-labor laws, but states didn’t strictly enforce the laws and many children still worked.</a:t>
            </a:r>
          </a:p>
          <a:p>
            <a:r>
              <a:rPr lang="en-US" dirty="0" smtClean="0">
                <a:solidFill>
                  <a:srgbClr val="003300"/>
                </a:solidFill>
                <a:latin typeface="Verdana" pitchFamily="34" charset="0"/>
              </a:rPr>
              <a:t>Businesses fought labor laws in the Supreme Court, which ruled on several cases in the early 1900s concerning workday length.</a:t>
            </a:r>
            <a:endParaRPr lang="en-US" sz="2400" dirty="0" smtClean="0">
              <a:latin typeface="Verdana" pitchFamily="34" charset="0"/>
            </a:endParaRPr>
          </a:p>
          <a:p>
            <a:endParaRPr lang="en-US" dirty="0"/>
          </a:p>
        </p:txBody>
      </p:sp>
      <p:pic>
        <p:nvPicPr>
          <p:cNvPr id="39938" name="Picture 2" descr="http://www.nps.gov/archive/elro/images/nara_childlaborer.jpg"/>
          <p:cNvPicPr>
            <a:picLocks noChangeAspect="1" noChangeArrowheads="1"/>
          </p:cNvPicPr>
          <p:nvPr/>
        </p:nvPicPr>
        <p:blipFill>
          <a:blip r:embed="rId2" cstate="print"/>
          <a:srcRect/>
          <a:stretch>
            <a:fillRect/>
          </a:stretch>
        </p:blipFill>
        <p:spPr bwMode="auto">
          <a:xfrm>
            <a:off x="5257800" y="1981200"/>
            <a:ext cx="3257550" cy="2305050"/>
          </a:xfrm>
          <a:prstGeom prst="rect">
            <a:avLst/>
          </a:prstGeom>
          <a:noFill/>
        </p:spPr>
      </p:pic>
      <p:pic>
        <p:nvPicPr>
          <p:cNvPr id="39940" name="Picture 4" descr="http://t0.gstatic.com/images?q=tbn:BNrEtJzMWjgHmM:http://multimedialearning.org/presentations/present15/slide5.jpg&amp;t=1"/>
          <p:cNvPicPr>
            <a:picLocks noChangeAspect="1" noChangeArrowheads="1"/>
          </p:cNvPicPr>
          <p:nvPr/>
        </p:nvPicPr>
        <p:blipFill>
          <a:blip r:embed="rId3" cstate="print"/>
          <a:srcRect/>
          <a:stretch>
            <a:fillRect/>
          </a:stretch>
        </p:blipFill>
        <p:spPr bwMode="auto">
          <a:xfrm>
            <a:off x="5334000" y="4496461"/>
            <a:ext cx="3152775" cy="23615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Law in the Supreme Court</a:t>
            </a:r>
            <a:endParaRPr lang="en-US" dirty="0"/>
          </a:p>
        </p:txBody>
      </p:sp>
      <p:sp>
        <p:nvSpPr>
          <p:cNvPr id="5" name="Text Box 8"/>
          <p:cNvSpPr txBox="1">
            <a:spLocks noChangeArrowheads="1"/>
          </p:cNvSpPr>
          <p:nvPr/>
        </p:nvSpPr>
        <p:spPr bwMode="auto">
          <a:xfrm>
            <a:off x="533400" y="2209800"/>
            <a:ext cx="2729496" cy="321626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342900" indent="-342900" algn="ctr">
              <a:spcBef>
                <a:spcPct val="50000"/>
              </a:spcBef>
            </a:pPr>
            <a:r>
              <a:rPr lang="en-US" sz="1400" b="1" i="1" dirty="0" err="1">
                <a:solidFill>
                  <a:schemeClr val="tx1"/>
                </a:solidFill>
                <a:latin typeface="Verdana" pitchFamily="34" charset="0"/>
              </a:rPr>
              <a:t>Lochner</a:t>
            </a:r>
            <a:r>
              <a:rPr lang="en-US" sz="1400" b="1" i="1" dirty="0">
                <a:solidFill>
                  <a:schemeClr val="tx1"/>
                </a:solidFill>
                <a:latin typeface="Verdana" pitchFamily="34" charset="0"/>
              </a:rPr>
              <a:t> </a:t>
            </a:r>
            <a:r>
              <a:rPr lang="en-US" sz="1400" b="1" dirty="0">
                <a:solidFill>
                  <a:schemeClr val="tx1"/>
                </a:solidFill>
                <a:latin typeface="Verdana" pitchFamily="34" charset="0"/>
              </a:rPr>
              <a:t>v.</a:t>
            </a:r>
            <a:r>
              <a:rPr lang="en-US" sz="1400" b="1" i="1" dirty="0">
                <a:solidFill>
                  <a:schemeClr val="tx1"/>
                </a:solidFill>
                <a:latin typeface="Verdana" pitchFamily="34" charset="0"/>
              </a:rPr>
              <a:t> New York</a:t>
            </a:r>
            <a:endParaRPr lang="en-US" sz="1400" b="1" dirty="0">
              <a:solidFill>
                <a:schemeClr val="tx1"/>
              </a:solidFill>
              <a:latin typeface="Verdana" pitchFamily="34" charset="0"/>
            </a:endParaRPr>
          </a:p>
          <a:p>
            <a:pPr marL="342900" indent="-342900">
              <a:spcBef>
                <a:spcPct val="50000"/>
              </a:spcBef>
              <a:buFontTx/>
              <a:buChar char="•"/>
            </a:pPr>
            <a:r>
              <a:rPr lang="en-US" sz="1400" dirty="0">
                <a:solidFill>
                  <a:schemeClr val="tx1"/>
                </a:solidFill>
                <a:latin typeface="Verdana" pitchFamily="34" charset="0"/>
              </a:rPr>
              <a:t>1905: The Court refused to uphold a law limiting bakers to a 10-hour workday.</a:t>
            </a:r>
          </a:p>
          <a:p>
            <a:pPr marL="342900" indent="-342900">
              <a:spcBef>
                <a:spcPct val="50000"/>
              </a:spcBef>
              <a:buFontTx/>
              <a:buChar char="•"/>
            </a:pPr>
            <a:r>
              <a:rPr lang="en-US" sz="1400" dirty="0">
                <a:solidFill>
                  <a:schemeClr val="tx1"/>
                </a:solidFill>
                <a:latin typeface="Verdana" pitchFamily="34" charset="0"/>
              </a:rPr>
              <a:t>The Court said it denied workers the right to make contracts with their employers.</a:t>
            </a:r>
          </a:p>
          <a:p>
            <a:pPr marL="342900" indent="-342900">
              <a:spcBef>
                <a:spcPct val="50000"/>
              </a:spcBef>
              <a:buFontTx/>
              <a:buChar char="•"/>
            </a:pPr>
            <a:r>
              <a:rPr lang="en-US" sz="1400" dirty="0">
                <a:solidFill>
                  <a:schemeClr val="tx1"/>
                </a:solidFill>
                <a:latin typeface="Verdana" pitchFamily="34" charset="0"/>
              </a:rPr>
              <a:t>This was a blow to progressives, as the Court sided with business owners.</a:t>
            </a:r>
          </a:p>
        </p:txBody>
      </p:sp>
      <p:sp>
        <p:nvSpPr>
          <p:cNvPr id="6" name="Text Box 11"/>
          <p:cNvSpPr txBox="1">
            <a:spLocks noChangeArrowheads="1"/>
          </p:cNvSpPr>
          <p:nvPr/>
        </p:nvSpPr>
        <p:spPr bwMode="auto">
          <a:xfrm>
            <a:off x="3276600" y="2209800"/>
            <a:ext cx="2426206" cy="4786313"/>
          </a:xfrm>
          <a:prstGeom prst="rect">
            <a:avLst/>
          </a:prstGeom>
          <a:noFill/>
          <a:ln w="9525">
            <a:noFill/>
            <a:miter lim="800000"/>
            <a:headEnd/>
            <a:tailEnd/>
          </a:ln>
        </p:spPr>
        <p:txBody>
          <a:bodyPr/>
          <a:lstStyle/>
          <a:p>
            <a:pPr marL="231775" indent="-231775">
              <a:spcBef>
                <a:spcPct val="50000"/>
              </a:spcBef>
            </a:pPr>
            <a:r>
              <a:rPr lang="en-US" sz="1400" b="1" i="1" dirty="0">
                <a:latin typeface="Verdana" pitchFamily="34" charset="0"/>
              </a:rPr>
              <a:t>Muller </a:t>
            </a:r>
            <a:r>
              <a:rPr lang="en-US" sz="1400" b="1" dirty="0">
                <a:latin typeface="Verdana" pitchFamily="34" charset="0"/>
              </a:rPr>
              <a:t>v.</a:t>
            </a:r>
            <a:r>
              <a:rPr lang="en-US" sz="1400" b="1" i="1" dirty="0">
                <a:latin typeface="Verdana" pitchFamily="34" charset="0"/>
              </a:rPr>
              <a:t> Oregon</a:t>
            </a:r>
            <a:endParaRPr lang="en-US" sz="1400" b="1" dirty="0">
              <a:latin typeface="Verdana" pitchFamily="34" charset="0"/>
            </a:endParaRPr>
          </a:p>
          <a:p>
            <a:pPr marL="231775" indent="-231775">
              <a:spcBef>
                <a:spcPct val="50000"/>
              </a:spcBef>
              <a:buFontTx/>
              <a:buChar char="•"/>
            </a:pPr>
            <a:r>
              <a:rPr lang="en-US" sz="1400" dirty="0">
                <a:latin typeface="Verdana" pitchFamily="34" charset="0"/>
              </a:rPr>
              <a:t>The Court upheld a state law establishing a 10-hour workday for women in laundries and factories.</a:t>
            </a:r>
          </a:p>
          <a:p>
            <a:pPr marL="231775" indent="-231775">
              <a:spcBef>
                <a:spcPct val="50000"/>
              </a:spcBef>
              <a:buFontTx/>
              <a:buChar char="•"/>
            </a:pPr>
            <a:r>
              <a:rPr lang="en-US" sz="1400" dirty="0">
                <a:latin typeface="Verdana" pitchFamily="34" charset="0"/>
              </a:rPr>
              <a:t>Louis D. Brandeis was the attorney for the state of Oregon and a future Supreme Court Justice.</a:t>
            </a:r>
          </a:p>
          <a:p>
            <a:pPr marL="231775" indent="-231775">
              <a:spcBef>
                <a:spcPct val="50000"/>
              </a:spcBef>
              <a:buFontTx/>
              <a:buChar char="•"/>
            </a:pPr>
            <a:r>
              <a:rPr lang="en-US" sz="1400" dirty="0">
                <a:latin typeface="Verdana" pitchFamily="34" charset="0"/>
              </a:rPr>
              <a:t>He argued that evidence proved long hours harmed women’s health.</a:t>
            </a:r>
            <a:endParaRPr lang="en-US" sz="1400" b="1" dirty="0">
              <a:latin typeface="Verdana" pitchFamily="34" charset="0"/>
            </a:endParaRPr>
          </a:p>
        </p:txBody>
      </p:sp>
      <p:grpSp>
        <p:nvGrpSpPr>
          <p:cNvPr id="7" name="Group 16"/>
          <p:cNvGrpSpPr>
            <a:grpSpLocks/>
          </p:cNvGrpSpPr>
          <p:nvPr/>
        </p:nvGrpSpPr>
        <p:grpSpPr bwMode="auto">
          <a:xfrm>
            <a:off x="5562600" y="2209800"/>
            <a:ext cx="2284412" cy="3807634"/>
            <a:chOff x="3504" y="1296"/>
            <a:chExt cx="1584" cy="2308"/>
          </a:xfrm>
        </p:grpSpPr>
        <p:sp>
          <p:nvSpPr>
            <p:cNvPr id="11" name="Text Box 19"/>
            <p:cNvSpPr txBox="1">
              <a:spLocks noChangeArrowheads="1"/>
            </p:cNvSpPr>
            <p:nvPr/>
          </p:nvSpPr>
          <p:spPr bwMode="auto">
            <a:xfrm>
              <a:off x="3504" y="1296"/>
              <a:ext cx="1584" cy="395"/>
            </a:xfrm>
            <a:prstGeom prst="rect">
              <a:avLst/>
            </a:prstGeom>
            <a:noFill/>
            <a:ln w="9525">
              <a:noFill/>
              <a:miter lim="800000"/>
              <a:headEnd/>
              <a:tailEnd/>
            </a:ln>
          </p:spPr>
          <p:txBody>
            <a:bodyPr>
              <a:spAutoFit/>
            </a:bodyPr>
            <a:lstStyle/>
            <a:p>
              <a:pPr algn="ctr">
                <a:spcBef>
                  <a:spcPct val="50000"/>
                </a:spcBef>
              </a:pPr>
              <a:endParaRPr lang="en-US">
                <a:solidFill>
                  <a:srgbClr val="003300"/>
                </a:solidFill>
                <a:latin typeface="Verdana" pitchFamily="34" charset="0"/>
              </a:endParaRPr>
            </a:p>
            <a:p>
              <a:pPr algn="ctr">
                <a:spcBef>
                  <a:spcPct val="50000"/>
                </a:spcBef>
              </a:pPr>
              <a:endParaRPr lang="en-US">
                <a:solidFill>
                  <a:srgbClr val="003300"/>
                </a:solidFill>
                <a:latin typeface="Verdana" pitchFamily="34" charset="0"/>
              </a:endParaRPr>
            </a:p>
          </p:txBody>
        </p:sp>
        <p:sp>
          <p:nvSpPr>
            <p:cNvPr id="9" name="Rectangle 20"/>
            <p:cNvSpPr>
              <a:spLocks noChangeArrowheads="1"/>
            </p:cNvSpPr>
            <p:nvPr/>
          </p:nvSpPr>
          <p:spPr bwMode="auto">
            <a:xfrm>
              <a:off x="3557" y="1296"/>
              <a:ext cx="1479" cy="230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231775" indent="-231775" algn="ctr">
                <a:lnSpc>
                  <a:spcPct val="90000"/>
                </a:lnSpc>
                <a:spcBef>
                  <a:spcPct val="50000"/>
                </a:spcBef>
              </a:pPr>
              <a:r>
                <a:rPr lang="en-US" sz="1400" b="1" i="1" dirty="0">
                  <a:solidFill>
                    <a:schemeClr val="tx1"/>
                  </a:solidFill>
                  <a:latin typeface="Verdana" pitchFamily="34" charset="0"/>
                </a:rPr>
                <a:t>Bunting </a:t>
              </a:r>
              <a:r>
                <a:rPr lang="en-US" sz="1400" b="1" dirty="0">
                  <a:solidFill>
                    <a:schemeClr val="tx1"/>
                  </a:solidFill>
                  <a:latin typeface="Verdana" pitchFamily="34" charset="0"/>
                </a:rPr>
                <a:t>v.</a:t>
              </a:r>
              <a:r>
                <a:rPr lang="en-US" sz="1400" b="1" i="1" dirty="0">
                  <a:solidFill>
                    <a:schemeClr val="tx1"/>
                  </a:solidFill>
                  <a:latin typeface="Verdana" pitchFamily="34" charset="0"/>
                </a:rPr>
                <a:t> Oregon</a:t>
              </a:r>
              <a:endParaRPr lang="en-US" sz="1400" dirty="0">
                <a:solidFill>
                  <a:schemeClr val="tx1"/>
                </a:solidFill>
                <a:latin typeface="Verdana" pitchFamily="34" charset="0"/>
              </a:endParaRPr>
            </a:p>
            <a:p>
              <a:pPr marL="231775" indent="-231775">
                <a:lnSpc>
                  <a:spcPct val="90000"/>
                </a:lnSpc>
                <a:spcBef>
                  <a:spcPct val="50000"/>
                </a:spcBef>
                <a:buFontTx/>
                <a:buChar char="•"/>
              </a:pPr>
              <a:r>
                <a:rPr lang="en-US" sz="1400" dirty="0">
                  <a:solidFill>
                    <a:schemeClr val="tx1"/>
                  </a:solidFill>
                  <a:latin typeface="Verdana" pitchFamily="34" charset="0"/>
                </a:rPr>
                <a:t>Brandeis’ case, or the Brandeis brief, as his defense was called, became a model for similar cases.</a:t>
              </a:r>
            </a:p>
            <a:p>
              <a:pPr marL="231775" indent="-231775">
                <a:lnSpc>
                  <a:spcPct val="90000"/>
                </a:lnSpc>
                <a:spcBef>
                  <a:spcPct val="50000"/>
                </a:spcBef>
                <a:buFontTx/>
                <a:buChar char="•"/>
              </a:pPr>
              <a:r>
                <a:rPr lang="en-US" sz="1400" dirty="0">
                  <a:solidFill>
                    <a:schemeClr val="tx1"/>
                  </a:solidFill>
                  <a:latin typeface="Verdana" pitchFamily="34" charset="0"/>
                </a:rPr>
                <a:t>Using the tactics of its case for women, in </a:t>
              </a:r>
              <a:r>
                <a:rPr lang="en-US" sz="1400" i="1" dirty="0">
                  <a:solidFill>
                    <a:schemeClr val="tx1"/>
                  </a:solidFill>
                  <a:latin typeface="Verdana" pitchFamily="34" charset="0"/>
                </a:rPr>
                <a:t>Bunting</a:t>
              </a:r>
              <a:r>
                <a:rPr lang="en-US" sz="1400" dirty="0">
                  <a:solidFill>
                    <a:schemeClr val="tx1"/>
                  </a:solidFill>
                  <a:latin typeface="Verdana" pitchFamily="34" charset="0"/>
                </a:rPr>
                <a:t> v. </a:t>
              </a:r>
              <a:r>
                <a:rPr lang="en-US" sz="1400" i="1" dirty="0">
                  <a:solidFill>
                    <a:schemeClr val="tx1"/>
                  </a:solidFill>
                  <a:latin typeface="Verdana" pitchFamily="34" charset="0"/>
                </a:rPr>
                <a:t>Oregon</a:t>
              </a:r>
              <a:r>
                <a:rPr lang="en-US" sz="1400" dirty="0">
                  <a:solidFill>
                    <a:schemeClr val="tx1"/>
                  </a:solidFill>
                  <a:latin typeface="Verdana" pitchFamily="34" charset="0"/>
                </a:rPr>
                <a:t> the state led the Court to uphold a law that extended the protection of a 10-hour workday to men working in mills and factories.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Unions!..The IWW</a:t>
            </a:r>
            <a:endParaRPr lang="en-US" dirty="0"/>
          </a:p>
        </p:txBody>
      </p:sp>
      <p:sp>
        <p:nvSpPr>
          <p:cNvPr id="3" name="Content Placeholder 2"/>
          <p:cNvSpPr>
            <a:spLocks noGrp="1"/>
          </p:cNvSpPr>
          <p:nvPr>
            <p:ph sz="half" idx="1"/>
          </p:nvPr>
        </p:nvSpPr>
        <p:spPr>
          <a:xfrm>
            <a:off x="-152400" y="1981200"/>
            <a:ext cx="4038600" cy="4525963"/>
          </a:xfrm>
        </p:spPr>
        <p:txBody>
          <a:bodyPr/>
          <a:lstStyle/>
          <a:p>
            <a:r>
              <a:rPr lang="en-US" sz="1800" dirty="0" smtClean="0">
                <a:solidFill>
                  <a:srgbClr val="003300"/>
                </a:solidFill>
                <a:latin typeface="Verdana" pitchFamily="34" charset="0"/>
              </a:rPr>
              <a:t>formed to oppose capitalism, organizing unskilled workers that the American Federation of Labor ignored</a:t>
            </a:r>
          </a:p>
          <a:p>
            <a:r>
              <a:rPr lang="en-US" sz="1800" dirty="0" smtClean="0">
                <a:solidFill>
                  <a:srgbClr val="003300"/>
                </a:solidFill>
                <a:latin typeface="Verdana" pitchFamily="34" charset="0"/>
              </a:rPr>
              <a:t>Under William “Big Bill” Haywood, used traditional tactics like strikes and boycotts but also engaged in radical tactics like industrial sabotage.</a:t>
            </a:r>
          </a:p>
          <a:p>
            <a:endParaRPr lang="en-US" dirty="0"/>
          </a:p>
        </p:txBody>
      </p:sp>
      <p:sp>
        <p:nvSpPr>
          <p:cNvPr id="4" name="Content Placeholder 3"/>
          <p:cNvSpPr>
            <a:spLocks noGrp="1"/>
          </p:cNvSpPr>
          <p:nvPr>
            <p:ph sz="half" idx="2"/>
          </p:nvPr>
        </p:nvSpPr>
        <p:spPr>
          <a:xfrm>
            <a:off x="5105400" y="1828800"/>
            <a:ext cx="4038600" cy="4525963"/>
          </a:xfrm>
        </p:spPr>
        <p:txBody>
          <a:bodyPr>
            <a:normAutofit/>
          </a:bodyPr>
          <a:lstStyle/>
          <a:p>
            <a:pPr marL="166688" indent="-166688">
              <a:lnSpc>
                <a:spcPct val="90000"/>
              </a:lnSpc>
              <a:spcBef>
                <a:spcPct val="40000"/>
              </a:spcBef>
              <a:buFontTx/>
              <a:buChar char="•"/>
            </a:pPr>
            <a:r>
              <a:rPr lang="en-US" sz="1800" dirty="0" smtClean="0">
                <a:solidFill>
                  <a:srgbClr val="003300"/>
                </a:solidFill>
                <a:latin typeface="Verdana" pitchFamily="34" charset="0"/>
              </a:rPr>
              <a:t>By 1912, the </a:t>
            </a:r>
            <a:r>
              <a:rPr lang="en-US" sz="1800" b="1" dirty="0" smtClean="0">
                <a:solidFill>
                  <a:srgbClr val="003300"/>
                </a:solidFill>
                <a:latin typeface="Verdana" pitchFamily="34" charset="0"/>
              </a:rPr>
              <a:t>IWW</a:t>
            </a:r>
            <a:r>
              <a:rPr lang="en-US" sz="1800" dirty="0" smtClean="0">
                <a:solidFill>
                  <a:srgbClr val="003300"/>
                </a:solidFill>
                <a:latin typeface="Verdana" pitchFamily="34" charset="0"/>
              </a:rPr>
              <a:t> led 23,000 textile workers to strike in Massachusetts to protest pay cuts, which ended successfully after six weeks.</a:t>
            </a:r>
          </a:p>
          <a:p>
            <a:pPr marL="166688" indent="-166688">
              <a:lnSpc>
                <a:spcPct val="90000"/>
              </a:lnSpc>
              <a:spcBef>
                <a:spcPct val="40000"/>
              </a:spcBef>
              <a:buFontTx/>
              <a:buChar char="•"/>
            </a:pPr>
            <a:r>
              <a:rPr lang="en-US" sz="1800" dirty="0" smtClean="0">
                <a:solidFill>
                  <a:srgbClr val="003300"/>
                </a:solidFill>
                <a:latin typeface="Verdana" pitchFamily="34" charset="0"/>
              </a:rPr>
              <a:t>However, several IWW strikes were failures,  fearing the IWW’s revolutionary goals</a:t>
            </a:r>
            <a:endParaRPr lang="en-US" sz="1800" dirty="0"/>
          </a:p>
        </p:txBody>
      </p:sp>
      <p:pic>
        <p:nvPicPr>
          <p:cNvPr id="40962" name="Picture 2" descr="http://memory.loc.gov/service/pnp/hec/05900/05936r.jpg"/>
          <p:cNvPicPr>
            <a:picLocks noChangeAspect="1" noChangeArrowheads="1"/>
          </p:cNvPicPr>
          <p:nvPr/>
        </p:nvPicPr>
        <p:blipFill>
          <a:blip r:embed="rId2" cstate="print"/>
          <a:srcRect/>
          <a:stretch>
            <a:fillRect/>
          </a:stretch>
        </p:blipFill>
        <p:spPr bwMode="auto">
          <a:xfrm>
            <a:off x="3657600" y="4019407"/>
            <a:ext cx="2057400" cy="28385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p:cTn id="4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069848"/>
          </a:xfrm>
        </p:spPr>
        <p:txBody>
          <a:bodyPr/>
          <a:lstStyle/>
          <a:p>
            <a:r>
              <a:rPr lang="en-US" dirty="0" smtClean="0"/>
              <a:t>Activity: Triangle Shirtwaist Fire</a:t>
            </a:r>
            <a:endParaRPr lang="en-US" dirty="0"/>
          </a:p>
        </p:txBody>
      </p:sp>
    </p:spTree>
    <p:extLst>
      <p:ext uri="{BB962C8B-B14F-4D97-AF65-F5344CB8AC3E}">
        <p14:creationId xmlns:p14="http://schemas.microsoft.com/office/powerpoint/2010/main" val="683617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40000"/>
                    <a:lumOff val="60000"/>
                  </a:schemeClr>
                </a:solidFill>
              </a:rPr>
              <a:t>Triangle Shirtwaist Fire</a:t>
            </a:r>
            <a:endParaRPr lang="en-US" dirty="0">
              <a:solidFill>
                <a:schemeClr val="tx2">
                  <a:lumMod val="40000"/>
                  <a:lumOff val="60000"/>
                </a:schemeClr>
              </a:solidFill>
            </a:endParaRPr>
          </a:p>
        </p:txBody>
      </p:sp>
      <p:sp>
        <p:nvSpPr>
          <p:cNvPr id="3" name="Content Placeholder 2"/>
          <p:cNvSpPr>
            <a:spLocks noGrp="1"/>
          </p:cNvSpPr>
          <p:nvPr>
            <p:ph sz="half" idx="1"/>
          </p:nvPr>
        </p:nvSpPr>
        <p:spPr/>
        <p:txBody>
          <a:bodyPr>
            <a:normAutofit lnSpcReduction="10000"/>
          </a:bodyPr>
          <a:lstStyle/>
          <a:p>
            <a:r>
              <a:rPr lang="en-US" dirty="0" smtClean="0">
                <a:solidFill>
                  <a:srgbClr val="003300"/>
                </a:solidFill>
                <a:latin typeface="Verdana" pitchFamily="34" charset="0"/>
              </a:rPr>
              <a:t>In 1911, a gruesome disaster in New York inspired progressives to fight for safety in the workplace.</a:t>
            </a:r>
          </a:p>
          <a:p>
            <a:r>
              <a:rPr lang="en-US" dirty="0" smtClean="0">
                <a:solidFill>
                  <a:srgbClr val="003300"/>
                </a:solidFill>
                <a:latin typeface="Verdana" pitchFamily="34" charset="0"/>
              </a:rPr>
              <a:t>doors were locked to prevent theft, the flimsy fire escape broke under pressure, and the fire was too high for fire truck ladders to reach.</a:t>
            </a:r>
            <a:endParaRPr lang="en-US" dirty="0"/>
          </a:p>
        </p:txBody>
      </p:sp>
      <p:sp>
        <p:nvSpPr>
          <p:cNvPr id="8" name="Content Placeholder 7"/>
          <p:cNvSpPr>
            <a:spLocks noGrp="1"/>
          </p:cNvSpPr>
          <p:nvPr>
            <p:ph sz="half" idx="2"/>
          </p:nvPr>
        </p:nvSpPr>
        <p:spPr>
          <a:xfrm>
            <a:off x="4648200" y="2249425"/>
            <a:ext cx="4038600" cy="950976"/>
          </a:xfrm>
        </p:spPr>
        <p:txBody>
          <a:bodyPr>
            <a:normAutofit lnSpcReduction="10000"/>
          </a:bodyPr>
          <a:lstStyle/>
          <a:p>
            <a:r>
              <a:rPr lang="en-US" dirty="0" smtClean="0">
                <a:solidFill>
                  <a:srgbClr val="003300"/>
                </a:solidFill>
                <a:latin typeface="Verdana" pitchFamily="34" charset="0"/>
              </a:rPr>
              <a:t>New York laws became a model for workplace safety nationwide. </a:t>
            </a:r>
            <a:endParaRPr lang="en-US" dirty="0" smtClean="0">
              <a:latin typeface="Verdana" pitchFamily="34" charset="0"/>
            </a:endParaRPr>
          </a:p>
          <a:p>
            <a:endParaRPr lang="en-US" dirty="0"/>
          </a:p>
        </p:txBody>
      </p:sp>
      <p:pic>
        <p:nvPicPr>
          <p:cNvPr id="43010" name="Picture 2" descr="http://www.employmentblawg.com/wp-content/uploads/2007/08/triangle-fire.jpg"/>
          <p:cNvPicPr>
            <a:picLocks noChangeAspect="1" noChangeArrowheads="1"/>
          </p:cNvPicPr>
          <p:nvPr/>
        </p:nvPicPr>
        <p:blipFill>
          <a:blip r:embed="rId2" cstate="print"/>
          <a:srcRect/>
          <a:stretch>
            <a:fillRect/>
          </a:stretch>
        </p:blipFill>
        <p:spPr bwMode="auto">
          <a:xfrm>
            <a:off x="4343400" y="3886200"/>
            <a:ext cx="4667250" cy="1666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3010"/>
                                        </p:tgtEl>
                                        <p:attrNameLst>
                                          <p:attrName>style.visibility</p:attrName>
                                        </p:attrNameLst>
                                      </p:cBhvr>
                                      <p:to>
                                        <p:strVal val="visible"/>
                                      </p:to>
                                    </p:set>
                                    <p:anim calcmode="lin" valueType="num">
                                      <p:cBhvr>
                                        <p:cTn id="25" dur="500" fill="hold"/>
                                        <p:tgtEl>
                                          <p:spTgt spid="43010"/>
                                        </p:tgtEl>
                                        <p:attrNameLst>
                                          <p:attrName>ppt_w</p:attrName>
                                        </p:attrNameLst>
                                      </p:cBhvr>
                                      <p:tavLst>
                                        <p:tav tm="0">
                                          <p:val>
                                            <p:fltVal val="0"/>
                                          </p:val>
                                        </p:tav>
                                        <p:tav tm="100000">
                                          <p:val>
                                            <p:strVal val="#ppt_w"/>
                                          </p:val>
                                        </p:tav>
                                      </p:tavLst>
                                    </p:anim>
                                    <p:anim calcmode="lin" valueType="num">
                                      <p:cBhvr>
                                        <p:cTn id="26" dur="500" fill="hold"/>
                                        <p:tgtEl>
                                          <p:spTgt spid="430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riangleShirtwaist"/>
          <p:cNvPicPr>
            <a:picLocks noChangeAspect="1" noChangeArrowheads="1"/>
          </p:cNvPicPr>
          <p:nvPr/>
        </p:nvPicPr>
        <p:blipFill>
          <a:blip r:embed="rId2" cstate="print">
            <a:lum bright="10000" contrast="10000"/>
          </a:blip>
          <a:srcRect b="3636"/>
          <a:stretch>
            <a:fillRect/>
          </a:stretch>
        </p:blipFill>
        <p:spPr>
          <a:xfrm>
            <a:off x="228600" y="762000"/>
            <a:ext cx="4845896" cy="3124200"/>
          </a:xfrm>
          <a:prstGeom prst="rect">
            <a:avLst/>
          </a:prstGeom>
          <a:noFill/>
        </p:spPr>
      </p:pic>
      <p:pic>
        <p:nvPicPr>
          <p:cNvPr id="44034" name="Picture 2" descr="http://newdeal.feri.org/images/ac40.gif"/>
          <p:cNvPicPr>
            <a:picLocks noChangeAspect="1" noChangeArrowheads="1"/>
          </p:cNvPicPr>
          <p:nvPr/>
        </p:nvPicPr>
        <p:blipFill>
          <a:blip r:embed="rId3" cstate="print"/>
          <a:srcRect/>
          <a:stretch>
            <a:fillRect/>
          </a:stretch>
        </p:blipFill>
        <p:spPr bwMode="auto">
          <a:xfrm>
            <a:off x="6172200" y="1447800"/>
            <a:ext cx="2667000" cy="3946729"/>
          </a:xfrm>
          <a:prstGeom prst="rect">
            <a:avLst/>
          </a:prstGeom>
          <a:noFill/>
        </p:spPr>
      </p:pic>
      <p:pic>
        <p:nvPicPr>
          <p:cNvPr id="44036" name="Picture 4" descr="http://www.law.umkc.edu/faculty/projects/ftrials/triangle/ruins.gif"/>
          <p:cNvPicPr>
            <a:picLocks noChangeAspect="1" noChangeArrowheads="1"/>
          </p:cNvPicPr>
          <p:nvPr/>
        </p:nvPicPr>
        <p:blipFill>
          <a:blip r:embed="rId4" cstate="print"/>
          <a:srcRect/>
          <a:stretch>
            <a:fillRect/>
          </a:stretch>
        </p:blipFill>
        <p:spPr bwMode="auto">
          <a:xfrm>
            <a:off x="1981200" y="3962400"/>
            <a:ext cx="3513090" cy="2743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3300"/>
                </a:solidFill>
                <a:latin typeface="Verdana" pitchFamily="34" charset="0"/>
              </a:rPr>
              <a:t/>
            </a:r>
            <a:br>
              <a:rPr lang="en-US" b="1" dirty="0" smtClean="0">
                <a:solidFill>
                  <a:srgbClr val="003300"/>
                </a:solidFill>
                <a:latin typeface="Verdana" pitchFamily="34" charset="0"/>
              </a:rPr>
            </a:br>
            <a:r>
              <a:rPr lang="en-US" b="1" dirty="0" smtClean="0">
                <a:solidFill>
                  <a:schemeClr val="tx2">
                    <a:lumMod val="75000"/>
                  </a:schemeClr>
                </a:solidFill>
              </a:rPr>
              <a:t>The Main Idea</a:t>
            </a:r>
            <a:r>
              <a:rPr lang="en-US" dirty="0" smtClean="0">
                <a:solidFill>
                  <a:schemeClr val="tx2">
                    <a:lumMod val="75000"/>
                  </a:schemeClr>
                </a:solidFill>
              </a:rPr>
              <a:t/>
            </a:r>
            <a:br>
              <a:rPr lang="en-US" dirty="0" smtClean="0">
                <a:solidFill>
                  <a:schemeClr val="tx2">
                    <a:lumMod val="75000"/>
                  </a:schemeClr>
                </a:solidFill>
              </a:rPr>
            </a:b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85000" lnSpcReduction="20000"/>
          </a:bodyPr>
          <a:lstStyle/>
          <a:p>
            <a:pPr marL="236538" indent="-236538">
              <a:lnSpc>
                <a:spcPct val="90000"/>
              </a:lnSpc>
              <a:spcBef>
                <a:spcPct val="20000"/>
              </a:spcBef>
            </a:pPr>
            <a:r>
              <a:rPr lang="en-US" dirty="0" smtClean="0">
                <a:solidFill>
                  <a:srgbClr val="0070C0"/>
                </a:solidFill>
              </a:rPr>
              <a:t>Progressives focused on </a:t>
            </a:r>
            <a:r>
              <a:rPr lang="en-US" dirty="0" smtClean="0">
                <a:solidFill>
                  <a:srgbClr val="FF0000"/>
                </a:solidFill>
              </a:rPr>
              <a:t>three areas of reform</a:t>
            </a:r>
            <a:r>
              <a:rPr lang="en-US" dirty="0" smtClean="0">
                <a:solidFill>
                  <a:srgbClr val="0070C0"/>
                </a:solidFill>
              </a:rPr>
              <a:t>: </a:t>
            </a:r>
            <a:r>
              <a:rPr lang="en-US" dirty="0" smtClean="0">
                <a:solidFill>
                  <a:srgbClr val="FF0000"/>
                </a:solidFill>
              </a:rPr>
              <a:t>easing the suffering of the urban poor, improving unfair and dangerous working conditions, and reforming government at the national, state, and local levels. </a:t>
            </a:r>
          </a:p>
          <a:p>
            <a:pPr marL="236538" indent="-236538" algn="ctr">
              <a:lnSpc>
                <a:spcPct val="90000"/>
              </a:lnSpc>
              <a:spcBef>
                <a:spcPct val="20000"/>
              </a:spcBef>
            </a:pPr>
            <a:endParaRPr lang="en-US" dirty="0" smtClean="0">
              <a:solidFill>
                <a:srgbClr val="0070C0"/>
              </a:solidFill>
            </a:endParaRPr>
          </a:p>
          <a:p>
            <a:pPr marL="236538" indent="-236538" algn="ctr">
              <a:lnSpc>
                <a:spcPct val="90000"/>
              </a:lnSpc>
              <a:spcBef>
                <a:spcPct val="20000"/>
              </a:spcBef>
            </a:pPr>
            <a:r>
              <a:rPr lang="en-US" b="1" dirty="0" smtClean="0">
                <a:solidFill>
                  <a:srgbClr val="0070C0"/>
                </a:solidFill>
              </a:rPr>
              <a:t>Unit Focus</a:t>
            </a:r>
          </a:p>
          <a:p>
            <a:pPr marL="236538" indent="-236538">
              <a:lnSpc>
                <a:spcPct val="90000"/>
              </a:lnSpc>
              <a:spcBef>
                <a:spcPct val="50000"/>
              </a:spcBef>
              <a:buFontTx/>
              <a:buChar char="•"/>
            </a:pPr>
            <a:r>
              <a:rPr lang="en-US" dirty="0" smtClean="0">
                <a:solidFill>
                  <a:srgbClr val="0070C0"/>
                </a:solidFill>
              </a:rPr>
              <a:t>What issues did Progressives focus on, and what helped energize their causes?</a:t>
            </a:r>
          </a:p>
          <a:p>
            <a:pPr marL="236538" indent="-236538">
              <a:lnSpc>
                <a:spcPct val="90000"/>
              </a:lnSpc>
              <a:spcBef>
                <a:spcPct val="50000"/>
              </a:spcBef>
              <a:buFontTx/>
              <a:buChar char="•"/>
            </a:pPr>
            <a:r>
              <a:rPr lang="en-US" dirty="0" smtClean="0">
                <a:solidFill>
                  <a:srgbClr val="0070C0"/>
                </a:solidFill>
              </a:rPr>
              <a:t>How did Progressives try to reform society?</a:t>
            </a:r>
          </a:p>
          <a:p>
            <a:pPr marL="236538" indent="-236538">
              <a:lnSpc>
                <a:spcPct val="90000"/>
              </a:lnSpc>
              <a:spcBef>
                <a:spcPct val="50000"/>
              </a:spcBef>
              <a:buFontTx/>
              <a:buChar char="•"/>
            </a:pPr>
            <a:r>
              <a:rPr lang="en-US" dirty="0" smtClean="0">
                <a:solidFill>
                  <a:srgbClr val="0070C0"/>
                </a:solidFill>
              </a:rPr>
              <a:t>How did Progressives fight to reform the workplace?</a:t>
            </a:r>
          </a:p>
          <a:p>
            <a:pPr marL="236538" indent="-236538">
              <a:lnSpc>
                <a:spcPct val="90000"/>
              </a:lnSpc>
              <a:spcBef>
                <a:spcPct val="50000"/>
              </a:spcBef>
              <a:buFontTx/>
              <a:buChar char="•"/>
            </a:pPr>
            <a:r>
              <a:rPr lang="en-US" dirty="0" smtClean="0">
                <a:solidFill>
                  <a:srgbClr val="0070C0"/>
                </a:solidFill>
              </a:rPr>
              <a:t>How did Progressives reform government at the national, state, and local levels?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anim calcmode="lin" valueType="num">
                                      <p:cBhvr>
                                        <p:cTn id="24"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anim calcmode="lin" valueType="num">
                                      <p:cBhvr>
                                        <p:cTn id="40"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1"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2000"/>
                                        <p:tgtEl>
                                          <p:spTgt spid="3">
                                            <p:txEl>
                                              <p:pRg st="6" end="6"/>
                                            </p:txEl>
                                          </p:spTgt>
                                        </p:tgtEl>
                                      </p:cBhvr>
                                    </p:animEffect>
                                    <p:anim calcmode="lin" valueType="num">
                                      <p:cBhvr>
                                        <p:cTn id="48"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49"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8229600" cy="1069848"/>
          </a:xfrm>
        </p:spPr>
        <p:txBody>
          <a:bodyPr/>
          <a:lstStyle/>
          <a:p>
            <a:r>
              <a:rPr lang="en-US" dirty="0" smtClean="0"/>
              <a:t>Reform at the State and local level</a:t>
            </a:r>
            <a:endParaRPr lang="en-US" dirty="0"/>
          </a:p>
        </p:txBody>
      </p:sp>
    </p:spTree>
    <p:extLst>
      <p:ext uri="{BB962C8B-B14F-4D97-AF65-F5344CB8AC3E}">
        <p14:creationId xmlns:p14="http://schemas.microsoft.com/office/powerpoint/2010/main" val="1996723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52400" y="152400"/>
            <a:ext cx="8763000" cy="758825"/>
          </a:xfrm>
          <a:prstGeom prst="rect">
            <a:avLst/>
          </a:prstGeom>
          <a:solidFill>
            <a:srgbClr val="FFCC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en-US" sz="3200">
                <a:latin typeface="Calibri" pitchFamily="34" charset="0"/>
              </a:rPr>
              <a:t>The most significant state reform was governor Robert La Follette’s “Wisconsin Idea”</a:t>
            </a:r>
          </a:p>
        </p:txBody>
      </p:sp>
      <p:pic>
        <p:nvPicPr>
          <p:cNvPr id="9" name="Picture 6" descr="http://www.kingsacademy.com/mhodges/03_The-World-since-1900/01_The-Last-Days-of-the-Gilded-Age/pictures/EVN-117_Robert-La-Follette-campaig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7630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http://02varvara.files.wordpress.com/2011/02/01-fightin-bob-la-follette-carto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90600"/>
            <a:ext cx="46482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33350" y="1112838"/>
            <a:ext cx="4210050" cy="2239962"/>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en-US" sz="3200">
                <a:latin typeface="Calibri" pitchFamily="34" charset="0"/>
              </a:rPr>
              <a:t>Wisconsin was the </a:t>
            </a:r>
            <a:br>
              <a:rPr kumimoji="0" lang="en-US" altLang="en-US" sz="3200">
                <a:latin typeface="Calibri" pitchFamily="34" charset="0"/>
              </a:rPr>
            </a:br>
            <a:r>
              <a:rPr kumimoji="0" lang="en-US" altLang="en-US" sz="3200">
                <a:latin typeface="Calibri" pitchFamily="34" charset="0"/>
              </a:rPr>
              <a:t>first state to create </a:t>
            </a:r>
            <a:br>
              <a:rPr kumimoji="0" lang="en-US" altLang="en-US" sz="3200">
                <a:latin typeface="Calibri" pitchFamily="34" charset="0"/>
              </a:rPr>
            </a:br>
            <a:r>
              <a:rPr kumimoji="0" lang="en-US" altLang="en-US" sz="3200">
                <a:latin typeface="Calibri" pitchFamily="34" charset="0"/>
              </a:rPr>
              <a:t>an income tax, form industrial commissions, and adopt regulations </a:t>
            </a:r>
            <a:br>
              <a:rPr kumimoji="0" lang="en-US" altLang="en-US" sz="3200">
                <a:latin typeface="Calibri" pitchFamily="34" charset="0"/>
              </a:rPr>
            </a:br>
            <a:r>
              <a:rPr kumimoji="0" lang="en-US" altLang="en-US" sz="3200">
                <a:latin typeface="Calibri" pitchFamily="34" charset="0"/>
              </a:rPr>
              <a:t>on big businesses</a:t>
            </a:r>
          </a:p>
        </p:txBody>
      </p:sp>
      <p:sp>
        <p:nvSpPr>
          <p:cNvPr id="15" name="Rectangle 14"/>
          <p:cNvSpPr>
            <a:spLocks noChangeArrowheads="1"/>
          </p:cNvSpPr>
          <p:nvPr/>
        </p:nvSpPr>
        <p:spPr bwMode="auto">
          <a:xfrm>
            <a:off x="133350" y="3505200"/>
            <a:ext cx="4210050" cy="1865313"/>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en-US" sz="3200">
                <a:latin typeface="Calibri" pitchFamily="34" charset="0"/>
              </a:rPr>
              <a:t>Wisconsin politicians teamed with academic “experts” from the University of Wisconsin to create state laws</a:t>
            </a:r>
          </a:p>
        </p:txBody>
      </p:sp>
      <p:pic>
        <p:nvPicPr>
          <p:cNvPr id="16" name="Picture 12" descr="The building of the ark. Illustration shows a group of men, scoffers, labele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5" y="969963"/>
            <a:ext cx="4327525" cy="588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3350" y="5505450"/>
            <a:ext cx="4191000" cy="1123950"/>
          </a:xfrm>
          <a:prstGeom prst="rect">
            <a:avLst/>
          </a:prstGeom>
          <a:solidFill>
            <a:schemeClr val="tx2">
              <a:lumMod val="20000"/>
              <a:lumOff val="80000"/>
            </a:schemeClr>
          </a:solidFill>
          <a:ln>
            <a:solidFill>
              <a:schemeClr val="tx1"/>
            </a:solidFill>
          </a:ln>
        </p:spPr>
        <p:txBody>
          <a:bodyPr>
            <a:spAutoFit/>
          </a:bodyPr>
          <a:lstStyle/>
          <a:p>
            <a:pPr algn="ctr">
              <a:lnSpc>
                <a:spcPct val="75000"/>
              </a:lnSpc>
              <a:defRPr/>
            </a:pPr>
            <a:r>
              <a:rPr lang="en-US" sz="3200" dirty="0">
                <a:latin typeface="Calibri" pitchFamily="34" charset="0"/>
              </a:rPr>
              <a:t>Wisconsin was a model for other progressive state reforms</a:t>
            </a:r>
          </a:p>
        </p:txBody>
      </p:sp>
      <p:sp>
        <p:nvSpPr>
          <p:cNvPr id="7" name="TextBox 6"/>
          <p:cNvSpPr txBox="1">
            <a:spLocks noChangeArrowheads="1"/>
          </p:cNvSpPr>
          <p:nvPr/>
        </p:nvSpPr>
        <p:spPr bwMode="auto">
          <a:xfrm>
            <a:off x="7334250" y="4587875"/>
            <a:ext cx="1050925" cy="20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0000"/>
              </a:lnSpc>
              <a:spcBef>
                <a:spcPct val="0"/>
              </a:spcBef>
              <a:buClrTx/>
              <a:buFontTx/>
              <a:buNone/>
            </a:pPr>
            <a:r>
              <a:rPr kumimoji="0" lang="en-US" altLang="en-US" sz="1600">
                <a:solidFill>
                  <a:srgbClr val="C00000"/>
                </a:solidFill>
                <a:latin typeface="Calibri" pitchFamily="34" charset="0"/>
              </a:rPr>
              <a:t>La Follette</a:t>
            </a:r>
          </a:p>
        </p:txBody>
      </p:sp>
      <p:sp>
        <p:nvSpPr>
          <p:cNvPr id="8" name="Left Arrow 7"/>
          <p:cNvSpPr>
            <a:spLocks noChangeArrowheads="1"/>
          </p:cNvSpPr>
          <p:nvPr/>
        </p:nvSpPr>
        <p:spPr bwMode="auto">
          <a:xfrm>
            <a:off x="6858000" y="4537075"/>
            <a:ext cx="409575" cy="339725"/>
          </a:xfrm>
          <a:prstGeom prst="leftArrow">
            <a:avLst>
              <a:gd name="adj1" fmla="val 50000"/>
              <a:gd name="adj2" fmla="val 66124"/>
            </a:avLst>
          </a:prstGeom>
          <a:solidFill>
            <a:srgbClr val="FF0000"/>
          </a:solidFill>
          <a:ln w="12700" algn="ctr">
            <a:solidFill>
              <a:srgbClr val="C00000"/>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en-US" altLang="en-US" sz="1800">
              <a:latin typeface="Times New Roman" pitchFamily="18" charset="0"/>
            </a:endParaRPr>
          </a:p>
        </p:txBody>
      </p:sp>
    </p:spTree>
    <p:extLst>
      <p:ext uri="{BB962C8B-B14F-4D97-AF65-F5344CB8AC3E}">
        <p14:creationId xmlns:p14="http://schemas.microsoft.com/office/powerpoint/2010/main" val="2485196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xit" presetSubtype="0" fill="hold"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Immigration Review!</a:t>
            </a:r>
            <a:endParaRPr lang="en-US" dirty="0"/>
          </a:p>
        </p:txBody>
      </p:sp>
      <p:pic>
        <p:nvPicPr>
          <p:cNvPr id="1026" name="Picture 2" descr="http://www.genealogybranches.com/ellisisland/immigrants.jpg"/>
          <p:cNvPicPr>
            <a:picLocks noChangeAspect="1" noChangeArrowheads="1"/>
          </p:cNvPicPr>
          <p:nvPr/>
        </p:nvPicPr>
        <p:blipFill>
          <a:blip r:embed="rId2" cstate="print"/>
          <a:srcRect/>
          <a:stretch>
            <a:fillRect/>
          </a:stretch>
        </p:blipFill>
        <p:spPr bwMode="auto">
          <a:xfrm>
            <a:off x="2971800" y="2362200"/>
            <a:ext cx="3256625" cy="4057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Things to Know…</a:t>
            </a:r>
            <a:br>
              <a:rPr lang="en-US" dirty="0" smtClean="0"/>
            </a:br>
            <a:endParaRPr lang="en-US" dirty="0"/>
          </a:p>
        </p:txBody>
      </p:sp>
      <p:sp>
        <p:nvSpPr>
          <p:cNvPr id="5" name="Content Placeholder 4"/>
          <p:cNvSpPr>
            <a:spLocks noGrp="1"/>
          </p:cNvSpPr>
          <p:nvPr>
            <p:ph sz="half" idx="1"/>
          </p:nvPr>
        </p:nvSpPr>
        <p:spPr/>
        <p:txBody>
          <a:bodyPr/>
          <a:lstStyle/>
          <a:p>
            <a:pPr>
              <a:defRPr/>
            </a:pPr>
            <a:r>
              <a:rPr lang="en-US" dirty="0" smtClean="0"/>
              <a:t>What is old/new immigration?</a:t>
            </a:r>
          </a:p>
          <a:p>
            <a:pPr>
              <a:defRPr/>
            </a:pPr>
            <a:r>
              <a:rPr lang="en-US" dirty="0" smtClean="0"/>
              <a:t>Why were people immigrating to the United States?</a:t>
            </a:r>
          </a:p>
          <a:p>
            <a:pPr>
              <a:defRPr/>
            </a:pPr>
            <a:r>
              <a:rPr lang="en-US" dirty="0" smtClean="0"/>
              <a:t>What countries are immigrants coming from?</a:t>
            </a:r>
          </a:p>
          <a:p>
            <a:pPr>
              <a:defRPr/>
            </a:pPr>
            <a:endParaRPr lang="en-US" sz="1600" dirty="0" smtClean="0"/>
          </a:p>
          <a:p>
            <a:endParaRPr lang="en-US" dirty="0"/>
          </a:p>
        </p:txBody>
      </p:sp>
      <p:sp>
        <p:nvSpPr>
          <p:cNvPr id="6" name="Content Placeholder 5"/>
          <p:cNvSpPr>
            <a:spLocks noGrp="1"/>
          </p:cNvSpPr>
          <p:nvPr>
            <p:ph sz="half" idx="2"/>
          </p:nvPr>
        </p:nvSpPr>
        <p:spPr/>
        <p:txBody>
          <a:bodyPr/>
          <a:lstStyle/>
          <a:p>
            <a:pPr>
              <a:defRPr/>
            </a:pPr>
            <a:r>
              <a:rPr lang="en-US" dirty="0" smtClean="0"/>
              <a:t>What is Ellis Island?</a:t>
            </a:r>
          </a:p>
          <a:p>
            <a:pPr>
              <a:defRPr/>
            </a:pPr>
            <a:r>
              <a:rPr lang="en-US" dirty="0" smtClean="0"/>
              <a:t>What is Angel Island?</a:t>
            </a:r>
          </a:p>
          <a:p>
            <a:pPr>
              <a:defRPr/>
            </a:pPr>
            <a:r>
              <a:rPr lang="en-US" dirty="0" smtClean="0"/>
              <a:t>What struggles did new immigrants have?</a:t>
            </a:r>
            <a:endParaRPr lang="en-US" sz="16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anim calcmode="lin" valueType="num">
                                      <p:cBhvr>
                                        <p:cTn id="16"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000"/>
                                        <p:tgtEl>
                                          <p:spTgt spid="5">
                                            <p:txEl>
                                              <p:pRg st="2" end="2"/>
                                            </p:txEl>
                                          </p:spTgt>
                                        </p:tgtEl>
                                      </p:cBhvr>
                                    </p:animEffect>
                                    <p:anim calcmode="lin" valueType="num">
                                      <p:cBhvr>
                                        <p:cTn id="24"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2000"/>
                                        <p:tgtEl>
                                          <p:spTgt spid="6">
                                            <p:txEl>
                                              <p:pRg st="0" end="0"/>
                                            </p:txEl>
                                          </p:spTgt>
                                        </p:tgtEl>
                                      </p:cBhvr>
                                    </p:animEffect>
                                    <p:anim calcmode="lin" valueType="num">
                                      <p:cBhvr>
                                        <p:cTn id="32"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33"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4"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2000"/>
                                        <p:tgtEl>
                                          <p:spTgt spid="6">
                                            <p:txEl>
                                              <p:pRg st="1" end="1"/>
                                            </p:txEl>
                                          </p:spTgt>
                                        </p:tgtEl>
                                      </p:cBhvr>
                                    </p:animEffect>
                                    <p:anim calcmode="lin" valueType="num">
                                      <p:cBhvr>
                                        <p:cTn id="40" dur="2000" fill="hold"/>
                                        <p:tgtEl>
                                          <p:spTgt spid="6">
                                            <p:txEl>
                                              <p:pRg st="1" end="1"/>
                                            </p:txEl>
                                          </p:spTgt>
                                        </p:tgtEl>
                                        <p:attrNameLst>
                                          <p:attrName>style.rotation</p:attrName>
                                        </p:attrNameLst>
                                      </p:cBhvr>
                                      <p:tavLst>
                                        <p:tav tm="0">
                                          <p:val>
                                            <p:fltVal val="720"/>
                                          </p:val>
                                        </p:tav>
                                        <p:tav tm="100000">
                                          <p:val>
                                            <p:fltVal val="0"/>
                                          </p:val>
                                        </p:tav>
                                      </p:tavLst>
                                    </p:anim>
                                    <p:anim calcmode="lin" valueType="num">
                                      <p:cBhvr>
                                        <p:cTn id="41"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2" dur="2000" fill="hold"/>
                                        <p:tgtEl>
                                          <p:spTgt spid="6">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2000"/>
                                        <p:tgtEl>
                                          <p:spTgt spid="6">
                                            <p:txEl>
                                              <p:pRg st="2" end="2"/>
                                            </p:txEl>
                                          </p:spTgt>
                                        </p:tgtEl>
                                      </p:cBhvr>
                                    </p:animEffect>
                                    <p:anim calcmode="lin" valueType="num">
                                      <p:cBhvr>
                                        <p:cTn id="48" dur="2000" fill="hold"/>
                                        <p:tgtEl>
                                          <p:spTgt spid="6">
                                            <p:txEl>
                                              <p:pRg st="2" end="2"/>
                                            </p:txEl>
                                          </p:spTgt>
                                        </p:tgtEl>
                                        <p:attrNameLst>
                                          <p:attrName>style.rotation</p:attrName>
                                        </p:attrNameLst>
                                      </p:cBhvr>
                                      <p:tavLst>
                                        <p:tav tm="0">
                                          <p:val>
                                            <p:fltVal val="720"/>
                                          </p:val>
                                        </p:tav>
                                        <p:tav tm="100000">
                                          <p:val>
                                            <p:fltVal val="0"/>
                                          </p:val>
                                        </p:tav>
                                      </p:tavLst>
                                    </p:anim>
                                    <p:anim calcmode="lin" valueType="num">
                                      <p:cBhvr>
                                        <p:cTn id="49"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50" dur="2000" fill="hold"/>
                                        <p:tgtEl>
                                          <p:spTgt spid="6">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a:t>
            </a:r>
            <a:endParaRPr lang="en-US" dirty="0"/>
          </a:p>
        </p:txBody>
      </p:sp>
      <p:sp>
        <p:nvSpPr>
          <p:cNvPr id="3" name="Content Placeholder 2"/>
          <p:cNvSpPr>
            <a:spLocks noGrp="1"/>
          </p:cNvSpPr>
          <p:nvPr>
            <p:ph sz="half" idx="1"/>
          </p:nvPr>
        </p:nvSpPr>
        <p:spPr/>
        <p:txBody>
          <a:bodyPr/>
          <a:lstStyle/>
          <a:p>
            <a:r>
              <a:rPr lang="en-US" dirty="0" smtClean="0"/>
              <a:t>What were the push pull factors of the immigrants to the United States?</a:t>
            </a:r>
          </a:p>
          <a:p>
            <a:endParaRPr lang="en-US" dirty="0"/>
          </a:p>
        </p:txBody>
      </p:sp>
      <p:sp>
        <p:nvSpPr>
          <p:cNvPr id="4" name="Content Placeholder 3"/>
          <p:cNvSpPr>
            <a:spLocks noGrp="1"/>
          </p:cNvSpPr>
          <p:nvPr>
            <p:ph sz="half" idx="2"/>
          </p:nvPr>
        </p:nvSpPr>
        <p:spPr/>
        <p:txBody>
          <a:bodyPr/>
          <a:lstStyle/>
          <a:p>
            <a:r>
              <a:rPr lang="en-US" dirty="0" smtClean="0"/>
              <a:t>Millions of immigrants entered the US in the early 20</a:t>
            </a:r>
            <a:r>
              <a:rPr lang="en-US" baseline="30000" dirty="0" smtClean="0"/>
              <a:t>th</a:t>
            </a:r>
            <a:r>
              <a:rPr lang="en-US" dirty="0" smtClean="0"/>
              <a:t> centuries wanted a new life or escaping from famine, land shortages or religious or political persecution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5"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Europeans</a:t>
            </a:r>
            <a:endParaRPr lang="en-US" dirty="0"/>
          </a:p>
        </p:txBody>
      </p:sp>
      <p:sp>
        <p:nvSpPr>
          <p:cNvPr id="3" name="Content Placeholder 2"/>
          <p:cNvSpPr>
            <a:spLocks noGrp="1"/>
          </p:cNvSpPr>
          <p:nvPr>
            <p:ph sz="half" idx="1"/>
          </p:nvPr>
        </p:nvSpPr>
        <p:spPr/>
        <p:txBody>
          <a:bodyPr/>
          <a:lstStyle/>
          <a:p>
            <a:pPr lvl="0"/>
            <a:r>
              <a:rPr lang="en-US" dirty="0" smtClean="0"/>
              <a:t>Between 1820 and 1920 approximately 30 million Europeans arrived in the US.  Many left due to religious persecution.  Others left because the population increase in Europe caused shortage of land and jobs.</a:t>
            </a:r>
          </a:p>
          <a:p>
            <a:endParaRPr lang="en-US" dirty="0"/>
          </a:p>
        </p:txBody>
      </p:sp>
      <p:sp>
        <p:nvSpPr>
          <p:cNvPr id="4" name="Content Placeholder 3"/>
          <p:cNvSpPr>
            <a:spLocks noGrp="1"/>
          </p:cNvSpPr>
          <p:nvPr>
            <p:ph sz="half" idx="2"/>
          </p:nvPr>
        </p:nvSpPr>
        <p:spPr/>
        <p:txBody>
          <a:bodyPr/>
          <a:lstStyle/>
          <a:p>
            <a:pPr lvl="1">
              <a:defRPr/>
            </a:pPr>
            <a:r>
              <a:rPr lang="en-US" dirty="0" smtClean="0"/>
              <a:t>Old Immigration</a:t>
            </a:r>
          </a:p>
          <a:p>
            <a:pPr lvl="1">
              <a:defRPr/>
            </a:pPr>
            <a:r>
              <a:rPr lang="en-US" dirty="0" smtClean="0"/>
              <a:t>New Immigration</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Chinese &amp; Japanese</a:t>
            </a:r>
            <a:endParaRPr lang="en-US" dirty="0"/>
          </a:p>
        </p:txBody>
      </p:sp>
      <p:sp>
        <p:nvSpPr>
          <p:cNvPr id="3" name="Content Placeholder 2"/>
          <p:cNvSpPr>
            <a:spLocks noGrp="1"/>
          </p:cNvSpPr>
          <p:nvPr>
            <p:ph sz="half" idx="1"/>
          </p:nvPr>
        </p:nvSpPr>
        <p:spPr/>
        <p:txBody>
          <a:bodyPr/>
          <a:lstStyle/>
          <a:p>
            <a:pPr lvl="0"/>
            <a:r>
              <a:rPr lang="en-US" dirty="0" smtClean="0"/>
              <a:t>Between 1851-1883 about 300,000 Chinese arrived in the US.  Many came to get rich through gold but most ended up working on the railroads.  By 1920 more than 200,000 Japanese lived on the West Coast.  </a:t>
            </a:r>
          </a:p>
          <a:p>
            <a:endParaRPr lang="en-US" dirty="0"/>
          </a:p>
        </p:txBody>
      </p:sp>
      <p:pic>
        <p:nvPicPr>
          <p:cNvPr id="50178" name="Picture 2" descr="http://1.bp.blogspot.com/_YXWamP8aB5s/S-o-jPagzKI/AAAAAAAAA8k/i0JowTUGxpk/s1600/chinese.jpg"/>
          <p:cNvPicPr>
            <a:picLocks noChangeAspect="1" noChangeArrowheads="1"/>
          </p:cNvPicPr>
          <p:nvPr/>
        </p:nvPicPr>
        <p:blipFill>
          <a:blip r:embed="rId2" cstate="print"/>
          <a:srcRect/>
          <a:stretch>
            <a:fillRect/>
          </a:stretch>
        </p:blipFill>
        <p:spPr bwMode="auto">
          <a:xfrm>
            <a:off x="5105400" y="2743200"/>
            <a:ext cx="3506304"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the New Land…</a:t>
            </a:r>
            <a:endParaRPr lang="en-US" dirty="0"/>
          </a:p>
        </p:txBody>
      </p:sp>
      <p:sp>
        <p:nvSpPr>
          <p:cNvPr id="3" name="Content Placeholder 2"/>
          <p:cNvSpPr>
            <a:spLocks noGrp="1"/>
          </p:cNvSpPr>
          <p:nvPr>
            <p:ph sz="half" idx="1"/>
          </p:nvPr>
        </p:nvSpPr>
        <p:spPr>
          <a:xfrm>
            <a:off x="457200" y="2249425"/>
            <a:ext cx="3962400" cy="1027176"/>
          </a:xfrm>
        </p:spPr>
        <p:txBody>
          <a:bodyPr/>
          <a:lstStyle/>
          <a:p>
            <a:r>
              <a:rPr lang="en-US" b="1" dirty="0" smtClean="0"/>
              <a:t>Difficult Journey-</a:t>
            </a:r>
            <a:r>
              <a:rPr lang="en-US" dirty="0" smtClean="0"/>
              <a:t> most immigrants traveled to US by steamship</a:t>
            </a:r>
            <a:endParaRPr lang="en-US" dirty="0"/>
          </a:p>
        </p:txBody>
      </p:sp>
      <p:sp>
        <p:nvSpPr>
          <p:cNvPr id="4" name="Content Placeholder 3"/>
          <p:cNvSpPr>
            <a:spLocks noGrp="1"/>
          </p:cNvSpPr>
          <p:nvPr>
            <p:ph sz="half" idx="2"/>
          </p:nvPr>
        </p:nvSpPr>
        <p:spPr/>
        <p:txBody>
          <a:bodyPr/>
          <a:lstStyle/>
          <a:p>
            <a:pPr lvl="0"/>
            <a:r>
              <a:rPr lang="en-US" dirty="0" smtClean="0"/>
              <a:t>Most traveled in steerage, the lowest price accommodations.  </a:t>
            </a:r>
          </a:p>
          <a:p>
            <a:pPr lvl="0"/>
            <a:r>
              <a:rPr lang="en-US" dirty="0" smtClean="0"/>
              <a:t>They were rarely allowed to go on deck for air or exercise.  </a:t>
            </a:r>
          </a:p>
          <a:p>
            <a:pPr lvl="0"/>
            <a:r>
              <a:rPr lang="en-US" dirty="0" smtClean="0"/>
              <a:t>They shared louse-infected beds and shared toilets-causing diseases to spread quickly.  Many did not survive.</a:t>
            </a:r>
          </a:p>
          <a:p>
            <a:endParaRPr lang="en-US" dirty="0"/>
          </a:p>
        </p:txBody>
      </p:sp>
      <p:pic>
        <p:nvPicPr>
          <p:cNvPr id="54274" name="Picture 2" descr="http://niahd.wm.edu/attachments/18430.jpg"/>
          <p:cNvPicPr>
            <a:picLocks noChangeAspect="1" noChangeArrowheads="1"/>
          </p:cNvPicPr>
          <p:nvPr/>
        </p:nvPicPr>
        <p:blipFill>
          <a:blip r:embed="rId2" cstate="print"/>
          <a:srcRect/>
          <a:stretch>
            <a:fillRect/>
          </a:stretch>
        </p:blipFill>
        <p:spPr bwMode="auto">
          <a:xfrm>
            <a:off x="609600" y="3429000"/>
            <a:ext cx="4038600" cy="27163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Ellis Island</a:t>
            </a:r>
            <a:endParaRPr lang="en-US" dirty="0"/>
          </a:p>
        </p:txBody>
      </p:sp>
      <p:sp>
        <p:nvSpPr>
          <p:cNvPr id="3" name="Content Placeholder 2"/>
          <p:cNvSpPr>
            <a:spLocks noGrp="1"/>
          </p:cNvSpPr>
          <p:nvPr>
            <p:ph sz="half" idx="1"/>
          </p:nvPr>
        </p:nvSpPr>
        <p:spPr/>
        <p:txBody>
          <a:bodyPr/>
          <a:lstStyle/>
          <a:p>
            <a:r>
              <a:rPr lang="en-US" dirty="0" smtClean="0"/>
              <a:t>European immigrants arrived at Ellis Island</a:t>
            </a:r>
          </a:p>
          <a:p>
            <a:pPr lvl="0"/>
            <a:r>
              <a:rPr lang="en-US" dirty="0" smtClean="0"/>
              <a:t>On average they were detained 1-2 days before processing</a:t>
            </a:r>
          </a:p>
          <a:p>
            <a:pPr lvl="0"/>
            <a:r>
              <a:rPr lang="en-US" dirty="0" smtClean="0"/>
              <a:t>The processing took more than 5 hours.  </a:t>
            </a:r>
          </a:p>
          <a:p>
            <a:pPr lvl="0"/>
            <a:r>
              <a:rPr lang="en-US" dirty="0" smtClean="0"/>
              <a:t>There was doctors examinations, government inspection and had to prove they could work and hadn’t been convicted of a felony</a:t>
            </a:r>
          </a:p>
          <a:p>
            <a:endParaRPr lang="en-US" dirty="0"/>
          </a:p>
        </p:txBody>
      </p:sp>
      <p:pic>
        <p:nvPicPr>
          <p:cNvPr id="55298" name="Picture 2" descr="http://americanthings.files.wordpress.com/2009/11/ellis-island-by-zeteacher-freedotfr.jpg"/>
          <p:cNvPicPr>
            <a:picLocks noChangeAspect="1" noChangeArrowheads="1"/>
          </p:cNvPicPr>
          <p:nvPr/>
        </p:nvPicPr>
        <p:blipFill>
          <a:blip r:embed="rId2" cstate="print"/>
          <a:srcRect/>
          <a:stretch>
            <a:fillRect/>
          </a:stretch>
        </p:blipFill>
        <p:spPr bwMode="auto">
          <a:xfrm>
            <a:off x="4572000" y="2667000"/>
            <a:ext cx="4043667" cy="2952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farm4.static.flickr.com/3577/3839459129_d575cdfecb_o.jpg"/>
          <p:cNvPicPr>
            <a:picLocks noChangeAspect="1" noChangeArrowheads="1"/>
          </p:cNvPicPr>
          <p:nvPr/>
        </p:nvPicPr>
        <p:blipFill>
          <a:blip r:embed="rId2" cstate="print"/>
          <a:srcRect/>
          <a:stretch>
            <a:fillRect/>
          </a:stretch>
        </p:blipFill>
        <p:spPr bwMode="auto">
          <a:xfrm>
            <a:off x="228601" y="609601"/>
            <a:ext cx="4724400" cy="3149601"/>
          </a:xfrm>
          <a:prstGeom prst="rect">
            <a:avLst/>
          </a:prstGeom>
          <a:noFill/>
        </p:spPr>
      </p:pic>
      <p:pic>
        <p:nvPicPr>
          <p:cNvPr id="56324" name="Picture 4" descr="http://media3.washingtonpost.com/wp-dyn/content/photo/2009/03/22/PH2009032202435.jpg"/>
          <p:cNvPicPr>
            <a:picLocks noChangeAspect="1" noChangeArrowheads="1"/>
          </p:cNvPicPr>
          <p:nvPr/>
        </p:nvPicPr>
        <p:blipFill>
          <a:blip r:embed="rId3" cstate="print"/>
          <a:srcRect/>
          <a:stretch>
            <a:fillRect/>
          </a:stretch>
        </p:blipFill>
        <p:spPr bwMode="auto">
          <a:xfrm>
            <a:off x="6324600" y="762000"/>
            <a:ext cx="2266950" cy="3363059"/>
          </a:xfrm>
          <a:prstGeom prst="rect">
            <a:avLst/>
          </a:prstGeom>
          <a:noFill/>
        </p:spPr>
      </p:pic>
      <p:pic>
        <p:nvPicPr>
          <p:cNvPr id="56326" name="Picture 6" descr="http://farm1.static.flickr.com/46/199668017_b4acbaf415_z.jpg"/>
          <p:cNvPicPr>
            <a:picLocks noChangeAspect="1" noChangeArrowheads="1"/>
          </p:cNvPicPr>
          <p:nvPr/>
        </p:nvPicPr>
        <p:blipFill>
          <a:blip r:embed="rId4" cstate="print"/>
          <a:srcRect/>
          <a:stretch>
            <a:fillRect/>
          </a:stretch>
        </p:blipFill>
        <p:spPr bwMode="auto">
          <a:xfrm>
            <a:off x="304800" y="3886200"/>
            <a:ext cx="3759200" cy="2819400"/>
          </a:xfrm>
          <a:prstGeom prst="rect">
            <a:avLst/>
          </a:prstGeom>
          <a:noFill/>
        </p:spPr>
      </p:pic>
      <p:pic>
        <p:nvPicPr>
          <p:cNvPr id="56328" name="Picture 8" descr="ellis island inspection"/>
          <p:cNvPicPr>
            <a:picLocks noChangeAspect="1" noChangeArrowheads="1"/>
          </p:cNvPicPr>
          <p:nvPr/>
        </p:nvPicPr>
        <p:blipFill>
          <a:blip r:embed="rId5" cstate="print"/>
          <a:srcRect/>
          <a:stretch>
            <a:fillRect/>
          </a:stretch>
        </p:blipFill>
        <p:spPr bwMode="auto">
          <a:xfrm>
            <a:off x="5181600" y="4191000"/>
            <a:ext cx="3384148"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800" decel="100000"/>
                                        <p:tgtEl>
                                          <p:spTgt spid="56322"/>
                                        </p:tgtEl>
                                      </p:cBhvr>
                                    </p:animEffect>
                                    <p:anim calcmode="lin" valueType="num">
                                      <p:cBhvr>
                                        <p:cTn id="8" dur="800" decel="100000" fill="hold"/>
                                        <p:tgtEl>
                                          <p:spTgt spid="56322"/>
                                        </p:tgtEl>
                                        <p:attrNameLst>
                                          <p:attrName>style.rotation</p:attrName>
                                        </p:attrNameLst>
                                      </p:cBhvr>
                                      <p:tavLst>
                                        <p:tav tm="0">
                                          <p:val>
                                            <p:fltVal val="-90"/>
                                          </p:val>
                                        </p:tav>
                                        <p:tav tm="100000">
                                          <p:val>
                                            <p:fltVal val="0"/>
                                          </p:val>
                                        </p:tav>
                                      </p:tavLst>
                                    </p:anim>
                                    <p:anim calcmode="lin" valueType="num">
                                      <p:cBhvr>
                                        <p:cTn id="9" dur="800" decel="100000" fill="hold"/>
                                        <p:tgtEl>
                                          <p:spTgt spid="56322"/>
                                        </p:tgtEl>
                                        <p:attrNameLst>
                                          <p:attrName>ppt_x</p:attrName>
                                        </p:attrNameLst>
                                      </p:cBhvr>
                                      <p:tavLst>
                                        <p:tav tm="0">
                                          <p:val>
                                            <p:strVal val="#ppt_x+0.4"/>
                                          </p:val>
                                        </p:tav>
                                        <p:tav tm="100000">
                                          <p:val>
                                            <p:strVal val="#ppt_x-0.05"/>
                                          </p:val>
                                        </p:tav>
                                      </p:tavLst>
                                    </p:anim>
                                    <p:anim calcmode="lin" valueType="num">
                                      <p:cBhvr>
                                        <p:cTn id="10" dur="800" decel="100000" fill="hold"/>
                                        <p:tgtEl>
                                          <p:spTgt spid="563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63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632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56326"/>
                                        </p:tgtEl>
                                        <p:attrNameLst>
                                          <p:attrName>style.visibility</p:attrName>
                                        </p:attrNameLst>
                                      </p:cBhvr>
                                      <p:to>
                                        <p:strVal val="visible"/>
                                      </p:to>
                                    </p:set>
                                    <p:animScale>
                                      <p:cBhvr>
                                        <p:cTn id="17" dur="1000" decel="50000" fill="hold">
                                          <p:stCondLst>
                                            <p:cond delay="0"/>
                                          </p:stCondLst>
                                        </p:cTn>
                                        <p:tgtEl>
                                          <p:spTgt spid="563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6326"/>
                                        </p:tgtEl>
                                        <p:attrNameLst>
                                          <p:attrName>ppt_x</p:attrName>
                                          <p:attrName>ppt_y</p:attrName>
                                        </p:attrNameLst>
                                      </p:cBhvr>
                                    </p:animMotion>
                                    <p:animEffect transition="in" filter="fade">
                                      <p:cBhvr>
                                        <p:cTn id="19" dur="1000"/>
                                        <p:tgtEl>
                                          <p:spTgt spid="56326"/>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6324"/>
                                        </p:tgtEl>
                                        <p:attrNameLst>
                                          <p:attrName>style.visibility</p:attrName>
                                        </p:attrNameLst>
                                      </p:cBhvr>
                                      <p:to>
                                        <p:strVal val="visible"/>
                                      </p:to>
                                    </p:set>
                                    <p:anim calcmode="lin" valueType="num">
                                      <p:cBhvr>
                                        <p:cTn id="24" dur="500" fill="hold"/>
                                        <p:tgtEl>
                                          <p:spTgt spid="56324"/>
                                        </p:tgtEl>
                                        <p:attrNameLst>
                                          <p:attrName>ppt_w</p:attrName>
                                        </p:attrNameLst>
                                      </p:cBhvr>
                                      <p:tavLst>
                                        <p:tav tm="0">
                                          <p:val>
                                            <p:fltVal val="0"/>
                                          </p:val>
                                        </p:tav>
                                        <p:tav tm="100000">
                                          <p:val>
                                            <p:strVal val="#ppt_w"/>
                                          </p:val>
                                        </p:tav>
                                      </p:tavLst>
                                    </p:anim>
                                    <p:anim calcmode="lin" valueType="num">
                                      <p:cBhvr>
                                        <p:cTn id="25" dur="500" fill="hold"/>
                                        <p:tgtEl>
                                          <p:spTgt spid="56324"/>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56328"/>
                                        </p:tgtEl>
                                        <p:attrNameLst>
                                          <p:attrName>style.visibility</p:attrName>
                                        </p:attrNameLst>
                                      </p:cBhvr>
                                      <p:to>
                                        <p:strVal val="visible"/>
                                      </p:to>
                                    </p:set>
                                    <p:anim calcmode="lin" valueType="num">
                                      <p:cBhvr>
                                        <p:cTn id="30" dur="500" fill="hold"/>
                                        <p:tgtEl>
                                          <p:spTgt spid="56328"/>
                                        </p:tgtEl>
                                        <p:attrNameLst>
                                          <p:attrName>ppt_w</p:attrName>
                                        </p:attrNameLst>
                                      </p:cBhvr>
                                      <p:tavLst>
                                        <p:tav tm="0">
                                          <p:val>
                                            <p:strVal val="#ppt_w*0.05"/>
                                          </p:val>
                                        </p:tav>
                                        <p:tav tm="100000">
                                          <p:val>
                                            <p:strVal val="#ppt_w"/>
                                          </p:val>
                                        </p:tav>
                                      </p:tavLst>
                                    </p:anim>
                                    <p:anim calcmode="lin" valueType="num">
                                      <p:cBhvr>
                                        <p:cTn id="31" dur="500" fill="hold"/>
                                        <p:tgtEl>
                                          <p:spTgt spid="56328"/>
                                        </p:tgtEl>
                                        <p:attrNameLst>
                                          <p:attrName>ppt_h</p:attrName>
                                        </p:attrNameLst>
                                      </p:cBhvr>
                                      <p:tavLst>
                                        <p:tav tm="0">
                                          <p:val>
                                            <p:strVal val="#ppt_h"/>
                                          </p:val>
                                        </p:tav>
                                        <p:tav tm="100000">
                                          <p:val>
                                            <p:strVal val="#ppt_h"/>
                                          </p:val>
                                        </p:tav>
                                      </p:tavLst>
                                    </p:anim>
                                    <p:anim calcmode="lin" valueType="num">
                                      <p:cBhvr>
                                        <p:cTn id="32" dur="500" fill="hold"/>
                                        <p:tgtEl>
                                          <p:spTgt spid="56328"/>
                                        </p:tgtEl>
                                        <p:attrNameLst>
                                          <p:attrName>ppt_x</p:attrName>
                                        </p:attrNameLst>
                                      </p:cBhvr>
                                      <p:tavLst>
                                        <p:tav tm="0">
                                          <p:val>
                                            <p:strVal val="#ppt_x-.2"/>
                                          </p:val>
                                        </p:tav>
                                        <p:tav tm="100000">
                                          <p:val>
                                            <p:strVal val="#ppt_x"/>
                                          </p:val>
                                        </p:tav>
                                      </p:tavLst>
                                    </p:anim>
                                    <p:anim calcmode="lin" valueType="num">
                                      <p:cBhvr>
                                        <p:cTn id="33" dur="500" fill="hold"/>
                                        <p:tgtEl>
                                          <p:spTgt spid="56328"/>
                                        </p:tgtEl>
                                        <p:attrNameLst>
                                          <p:attrName>ppt_y</p:attrName>
                                        </p:attrNameLst>
                                      </p:cBhvr>
                                      <p:tavLst>
                                        <p:tav tm="0">
                                          <p:val>
                                            <p:strVal val="#ppt_y"/>
                                          </p:val>
                                        </p:tav>
                                        <p:tav tm="100000">
                                          <p:val>
                                            <p:strVal val="#ppt_y"/>
                                          </p:val>
                                        </p:tav>
                                      </p:tavLst>
                                    </p:anim>
                                    <p:animEffect transition="in" filter="fade">
                                      <p:cBhvr>
                                        <p:cTn id="34"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Goals of Progressives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solidFill>
                  <a:srgbClr val="0070C0"/>
                </a:solidFill>
              </a:rPr>
              <a:t>decrease the role of special interest groups in government</a:t>
            </a:r>
          </a:p>
          <a:p>
            <a:pPr lvl="0"/>
            <a:r>
              <a:rPr lang="en-US" dirty="0" smtClean="0">
                <a:solidFill>
                  <a:srgbClr val="0070C0"/>
                </a:solidFill>
              </a:rPr>
              <a:t>make the government more honest and responsive to citizen needs </a:t>
            </a:r>
          </a:p>
          <a:p>
            <a:pPr lvl="0"/>
            <a:r>
              <a:rPr lang="en-US" dirty="0" smtClean="0">
                <a:solidFill>
                  <a:srgbClr val="0070C0"/>
                </a:solidFill>
              </a:rPr>
              <a:t>increase popular participation in the American system.</a:t>
            </a:r>
          </a:p>
          <a:p>
            <a:pPr lvl="0"/>
            <a:r>
              <a:rPr lang="en-US" dirty="0" smtClean="0">
                <a:solidFill>
                  <a:srgbClr val="0070C0"/>
                </a:solidFill>
              </a:rPr>
              <a:t>create a more active, stronger role for the Federal government to protect the public interest.</a:t>
            </a:r>
          </a:p>
          <a:p>
            <a:r>
              <a:rPr lang="en-US" dirty="0" smtClean="0">
                <a:solidFill>
                  <a:srgbClr val="0070C0"/>
                </a:solidFill>
              </a:rPr>
              <a:t>get the government responsible for the social welfare of its citizens (i.e., a rejection of social Darwinism).</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Angel Island</a:t>
            </a:r>
            <a:endParaRPr lang="en-US" dirty="0"/>
          </a:p>
        </p:txBody>
      </p:sp>
      <p:sp>
        <p:nvSpPr>
          <p:cNvPr id="3" name="Content Placeholder 2"/>
          <p:cNvSpPr>
            <a:spLocks noGrp="1"/>
          </p:cNvSpPr>
          <p:nvPr>
            <p:ph sz="half" idx="1"/>
          </p:nvPr>
        </p:nvSpPr>
        <p:spPr/>
        <p:txBody>
          <a:bodyPr/>
          <a:lstStyle/>
          <a:p>
            <a:r>
              <a:rPr lang="en-US" dirty="0" smtClean="0"/>
              <a:t>Asian Immigrants (most Chinese) arrived at Angel Island in San Francisco Bay.  </a:t>
            </a:r>
          </a:p>
          <a:p>
            <a:pPr lvl="0"/>
            <a:r>
              <a:rPr lang="en-US" dirty="0" smtClean="0"/>
              <a:t>Between 1910-1940 about 50,000 Chinese came through at Angel Island.  </a:t>
            </a:r>
          </a:p>
          <a:p>
            <a:pPr lvl="0"/>
            <a:r>
              <a:rPr lang="en-US" dirty="0" smtClean="0"/>
              <a:t>Immigrants endured harsh questioning and long stays in filthy ramshackle buildings.</a:t>
            </a:r>
          </a:p>
          <a:p>
            <a:endParaRPr lang="en-US" dirty="0"/>
          </a:p>
        </p:txBody>
      </p:sp>
      <p:pic>
        <p:nvPicPr>
          <p:cNvPr id="58370" name="Picture 2" descr="http://www.digitalhistory.uh.edu/asian_voices/images/angel_island_lg.jpg"/>
          <p:cNvPicPr>
            <a:picLocks noChangeAspect="1" noChangeArrowheads="1"/>
          </p:cNvPicPr>
          <p:nvPr/>
        </p:nvPicPr>
        <p:blipFill>
          <a:blip r:embed="rId2" cstate="print"/>
          <a:srcRect/>
          <a:stretch>
            <a:fillRect/>
          </a:stretch>
        </p:blipFill>
        <p:spPr bwMode="auto">
          <a:xfrm>
            <a:off x="4419600" y="1905000"/>
            <a:ext cx="4558609"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english.illinois.edu/maps/poets/a_f/angel/gallery/5.jpg"/>
          <p:cNvPicPr>
            <a:picLocks noChangeAspect="1" noChangeArrowheads="1"/>
          </p:cNvPicPr>
          <p:nvPr/>
        </p:nvPicPr>
        <p:blipFill>
          <a:blip r:embed="rId2" cstate="print"/>
          <a:srcRect/>
          <a:stretch>
            <a:fillRect/>
          </a:stretch>
        </p:blipFill>
        <p:spPr bwMode="auto">
          <a:xfrm>
            <a:off x="304800" y="533400"/>
            <a:ext cx="4696314" cy="2590800"/>
          </a:xfrm>
          <a:prstGeom prst="rect">
            <a:avLst/>
          </a:prstGeom>
          <a:noFill/>
        </p:spPr>
      </p:pic>
      <p:pic>
        <p:nvPicPr>
          <p:cNvPr id="57348" name="Picture 4" descr="http://upload.wikimedia.org/wikipedia/commons/e/e5/Angel_Island_Immigration_Station_Dormitory_b.jpg"/>
          <p:cNvPicPr>
            <a:picLocks noChangeAspect="1" noChangeArrowheads="1"/>
          </p:cNvPicPr>
          <p:nvPr/>
        </p:nvPicPr>
        <p:blipFill>
          <a:blip r:embed="rId3" cstate="print"/>
          <a:srcRect/>
          <a:stretch>
            <a:fillRect/>
          </a:stretch>
        </p:blipFill>
        <p:spPr bwMode="auto">
          <a:xfrm>
            <a:off x="5257800" y="1143000"/>
            <a:ext cx="3706664" cy="2819400"/>
          </a:xfrm>
          <a:prstGeom prst="rect">
            <a:avLst/>
          </a:prstGeom>
          <a:noFill/>
        </p:spPr>
      </p:pic>
      <p:pic>
        <p:nvPicPr>
          <p:cNvPr id="57350" name="Picture 6" descr="http://foundsf.org/images/1/1c/Outofsf$angel-island-detainees.jpg"/>
          <p:cNvPicPr>
            <a:picLocks noChangeAspect="1" noChangeArrowheads="1"/>
          </p:cNvPicPr>
          <p:nvPr/>
        </p:nvPicPr>
        <p:blipFill>
          <a:blip r:embed="rId4" cstate="print"/>
          <a:srcRect/>
          <a:stretch>
            <a:fillRect/>
          </a:stretch>
        </p:blipFill>
        <p:spPr bwMode="auto">
          <a:xfrm>
            <a:off x="381000" y="3276600"/>
            <a:ext cx="4514850" cy="34194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Settled in Cities</a:t>
            </a:r>
            <a:r>
              <a:rPr lang="en-US" dirty="0" smtClean="0"/>
              <a:t/>
            </a:r>
            <a:br>
              <a:rPr lang="en-US" dirty="0" smtClean="0"/>
            </a:br>
            <a:endParaRPr lang="en-US" dirty="0"/>
          </a:p>
        </p:txBody>
      </p:sp>
      <p:sp>
        <p:nvSpPr>
          <p:cNvPr id="3" name="Content Placeholder 2"/>
          <p:cNvSpPr>
            <a:spLocks noGrp="1"/>
          </p:cNvSpPr>
          <p:nvPr>
            <p:ph sz="half" idx="1"/>
          </p:nvPr>
        </p:nvSpPr>
        <p:spPr/>
        <p:txBody>
          <a:bodyPr/>
          <a:lstStyle/>
          <a:p>
            <a:r>
              <a:rPr lang="en-US" dirty="0" smtClean="0"/>
              <a:t>Majority of Immigrants (except Asians) settled in large cities of the Northeast and Midwest.</a:t>
            </a:r>
          </a:p>
          <a:p>
            <a:pPr lvl="0"/>
            <a:r>
              <a:rPr lang="en-US" dirty="0" smtClean="0"/>
              <a:t>Immigrants frequently ghettoized themselves, settling in ethnically solid neighborhoods that persist to the present day.</a:t>
            </a:r>
          </a:p>
          <a:p>
            <a:r>
              <a:rPr lang="en-US" dirty="0" smtClean="0"/>
              <a:t>Immigrants went to the cities because rent was low and there were unskilled jobs</a:t>
            </a:r>
            <a:endParaRPr lang="en-US" dirty="0"/>
          </a:p>
        </p:txBody>
      </p:sp>
      <p:pic>
        <p:nvPicPr>
          <p:cNvPr id="59394" name="Picture 2" descr="http://www.shorpy.com/files/images/4a08193a.preview.jpg"/>
          <p:cNvPicPr>
            <a:picLocks noChangeAspect="1" noChangeArrowheads="1"/>
          </p:cNvPicPr>
          <p:nvPr/>
        </p:nvPicPr>
        <p:blipFill>
          <a:blip r:embed="rId2" cstate="print"/>
          <a:srcRect/>
          <a:stretch>
            <a:fillRect/>
          </a:stretch>
        </p:blipFill>
        <p:spPr bwMode="auto">
          <a:xfrm>
            <a:off x="5181600" y="914400"/>
            <a:ext cx="3429000" cy="2672210"/>
          </a:xfrm>
          <a:prstGeom prst="rect">
            <a:avLst/>
          </a:prstGeom>
          <a:noFill/>
        </p:spPr>
      </p:pic>
      <p:pic>
        <p:nvPicPr>
          <p:cNvPr id="59396" name="Picture 4" descr="http://www.dvhh.org/dta/usa/philadelphia_PA/stahl_p/7-Adam-Stahl-Band-Members.jpg"/>
          <p:cNvPicPr>
            <a:picLocks noChangeAspect="1" noChangeArrowheads="1"/>
          </p:cNvPicPr>
          <p:nvPr/>
        </p:nvPicPr>
        <p:blipFill>
          <a:blip r:embed="rId3" cstate="print"/>
          <a:srcRect/>
          <a:stretch>
            <a:fillRect/>
          </a:stretch>
        </p:blipFill>
        <p:spPr bwMode="auto">
          <a:xfrm>
            <a:off x="5657850" y="4419600"/>
            <a:ext cx="3486150" cy="2312527"/>
          </a:xfrm>
          <a:prstGeom prst="rect">
            <a:avLst/>
          </a:prstGeom>
          <a:noFill/>
        </p:spPr>
      </p:pic>
      <p:sp>
        <p:nvSpPr>
          <p:cNvPr id="7" name="TextBox 6"/>
          <p:cNvSpPr txBox="1"/>
          <p:nvPr/>
        </p:nvSpPr>
        <p:spPr>
          <a:xfrm>
            <a:off x="3352800" y="609600"/>
            <a:ext cx="1470274" cy="307777"/>
          </a:xfrm>
          <a:prstGeom prst="rect">
            <a:avLst/>
          </a:prstGeom>
          <a:noFill/>
        </p:spPr>
        <p:txBody>
          <a:bodyPr wrap="none" rtlCol="0">
            <a:spAutoFit/>
          </a:bodyPr>
          <a:lstStyle/>
          <a:p>
            <a:r>
              <a:rPr lang="en-US" sz="1400" dirty="0" smtClean="0"/>
              <a:t>Little Italy, NYC</a:t>
            </a:r>
            <a:endParaRPr lang="en-US" sz="1400" dirty="0"/>
          </a:p>
        </p:txBody>
      </p:sp>
      <p:sp>
        <p:nvSpPr>
          <p:cNvPr id="8" name="TextBox 7"/>
          <p:cNvSpPr txBox="1"/>
          <p:nvPr/>
        </p:nvSpPr>
        <p:spPr>
          <a:xfrm>
            <a:off x="5257800" y="4038600"/>
            <a:ext cx="3732112" cy="307777"/>
          </a:xfrm>
          <a:prstGeom prst="rect">
            <a:avLst/>
          </a:prstGeom>
          <a:noFill/>
        </p:spPr>
        <p:txBody>
          <a:bodyPr wrap="none" rtlCol="0">
            <a:spAutoFit/>
          </a:bodyPr>
          <a:lstStyle/>
          <a:p>
            <a:r>
              <a:rPr lang="en-US" sz="1400" dirty="0" smtClean="0"/>
              <a:t>Polish Immigrants in </a:t>
            </a:r>
            <a:r>
              <a:rPr lang="en-US" sz="1400" dirty="0" err="1" smtClean="0"/>
              <a:t>Fishtown</a:t>
            </a:r>
            <a:r>
              <a:rPr lang="en-US" sz="1400" dirty="0" smtClean="0"/>
              <a:t>, Philadelphia</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59394"/>
                                        </p:tgtEl>
                                        <p:attrNameLst>
                                          <p:attrName>style.visibility</p:attrName>
                                        </p:attrNameLst>
                                      </p:cBhvr>
                                      <p:to>
                                        <p:strVal val="visible"/>
                                      </p:to>
                                    </p:set>
                                    <p:animEffect transition="in" filter="fade">
                                      <p:cBhvr>
                                        <p:cTn id="31" dur="800" decel="100000"/>
                                        <p:tgtEl>
                                          <p:spTgt spid="59394"/>
                                        </p:tgtEl>
                                      </p:cBhvr>
                                    </p:animEffect>
                                    <p:anim calcmode="lin" valueType="num">
                                      <p:cBhvr>
                                        <p:cTn id="32" dur="800" decel="100000" fill="hold"/>
                                        <p:tgtEl>
                                          <p:spTgt spid="59394"/>
                                        </p:tgtEl>
                                        <p:attrNameLst>
                                          <p:attrName>style.rotation</p:attrName>
                                        </p:attrNameLst>
                                      </p:cBhvr>
                                      <p:tavLst>
                                        <p:tav tm="0">
                                          <p:val>
                                            <p:fltVal val="-90"/>
                                          </p:val>
                                        </p:tav>
                                        <p:tav tm="100000">
                                          <p:val>
                                            <p:fltVal val="0"/>
                                          </p:val>
                                        </p:tav>
                                      </p:tavLst>
                                    </p:anim>
                                    <p:anim calcmode="lin" valueType="num">
                                      <p:cBhvr>
                                        <p:cTn id="33" dur="800" decel="100000" fill="hold"/>
                                        <p:tgtEl>
                                          <p:spTgt spid="59394"/>
                                        </p:tgtEl>
                                        <p:attrNameLst>
                                          <p:attrName>ppt_x</p:attrName>
                                        </p:attrNameLst>
                                      </p:cBhvr>
                                      <p:tavLst>
                                        <p:tav tm="0">
                                          <p:val>
                                            <p:strVal val="#ppt_x+0.4"/>
                                          </p:val>
                                        </p:tav>
                                        <p:tav tm="100000">
                                          <p:val>
                                            <p:strVal val="#ppt_x-0.05"/>
                                          </p:val>
                                        </p:tav>
                                      </p:tavLst>
                                    </p:anim>
                                    <p:anim calcmode="lin" valueType="num">
                                      <p:cBhvr>
                                        <p:cTn id="34" dur="800" decel="100000" fill="hold"/>
                                        <p:tgtEl>
                                          <p:spTgt spid="5939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939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939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Scale>
                                      <p:cBhvr>
                                        <p:cTn id="4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7"/>
                                        </p:tgtEl>
                                        <p:attrNameLst>
                                          <p:attrName>ppt_x</p:attrName>
                                          <p:attrName>ppt_y</p:attrName>
                                        </p:attrNameLst>
                                      </p:cBhvr>
                                    </p:animMotion>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59396"/>
                                        </p:tgtEl>
                                        <p:attrNameLst>
                                          <p:attrName>style.visibility</p:attrName>
                                        </p:attrNameLst>
                                      </p:cBhvr>
                                      <p:to>
                                        <p:strVal val="visible"/>
                                      </p:to>
                                    </p:set>
                                    <p:anim calcmode="lin" valueType="num">
                                      <p:cBhvr>
                                        <p:cTn id="48" dur="500" fill="hold"/>
                                        <p:tgtEl>
                                          <p:spTgt spid="59396"/>
                                        </p:tgtEl>
                                        <p:attrNameLst>
                                          <p:attrName>ppt_w</p:attrName>
                                        </p:attrNameLst>
                                      </p:cBhvr>
                                      <p:tavLst>
                                        <p:tav tm="0">
                                          <p:val>
                                            <p:strVal val="#ppt_w*0.05"/>
                                          </p:val>
                                        </p:tav>
                                        <p:tav tm="100000">
                                          <p:val>
                                            <p:strVal val="#ppt_w"/>
                                          </p:val>
                                        </p:tav>
                                      </p:tavLst>
                                    </p:anim>
                                    <p:anim calcmode="lin" valueType="num">
                                      <p:cBhvr>
                                        <p:cTn id="49" dur="500" fill="hold"/>
                                        <p:tgtEl>
                                          <p:spTgt spid="59396"/>
                                        </p:tgtEl>
                                        <p:attrNameLst>
                                          <p:attrName>ppt_h</p:attrName>
                                        </p:attrNameLst>
                                      </p:cBhvr>
                                      <p:tavLst>
                                        <p:tav tm="0">
                                          <p:val>
                                            <p:strVal val="#ppt_h"/>
                                          </p:val>
                                        </p:tav>
                                        <p:tav tm="100000">
                                          <p:val>
                                            <p:strVal val="#ppt_h"/>
                                          </p:val>
                                        </p:tav>
                                      </p:tavLst>
                                    </p:anim>
                                    <p:anim calcmode="lin" valueType="num">
                                      <p:cBhvr>
                                        <p:cTn id="50" dur="500" fill="hold"/>
                                        <p:tgtEl>
                                          <p:spTgt spid="59396"/>
                                        </p:tgtEl>
                                        <p:attrNameLst>
                                          <p:attrName>ppt_x</p:attrName>
                                        </p:attrNameLst>
                                      </p:cBhvr>
                                      <p:tavLst>
                                        <p:tav tm="0">
                                          <p:val>
                                            <p:strVal val="#ppt_x-.2"/>
                                          </p:val>
                                        </p:tav>
                                        <p:tav tm="100000">
                                          <p:val>
                                            <p:strVal val="#ppt_x"/>
                                          </p:val>
                                        </p:tav>
                                      </p:tavLst>
                                    </p:anim>
                                    <p:anim calcmode="lin" valueType="num">
                                      <p:cBhvr>
                                        <p:cTn id="51" dur="500" fill="hold"/>
                                        <p:tgtEl>
                                          <p:spTgt spid="59396"/>
                                        </p:tgtEl>
                                        <p:attrNameLst>
                                          <p:attrName>ppt_y</p:attrName>
                                        </p:attrNameLst>
                                      </p:cBhvr>
                                      <p:tavLst>
                                        <p:tav tm="0">
                                          <p:val>
                                            <p:strVal val="#ppt_y"/>
                                          </p:val>
                                        </p:tav>
                                        <p:tav tm="100000">
                                          <p:val>
                                            <p:strVal val="#ppt_y"/>
                                          </p:val>
                                        </p:tav>
                                      </p:tavLst>
                                    </p:anim>
                                    <p:animEffect transition="in" filter="fade">
                                      <p:cBhvr>
                                        <p:cTn id="52" dur="500"/>
                                        <p:tgtEl>
                                          <p:spTgt spid="59396"/>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Immigration Restrictions</a:t>
            </a:r>
            <a:r>
              <a:rPr lang="en-US" dirty="0" smtClean="0"/>
              <a:t/>
            </a:r>
            <a:br>
              <a:rPr lang="en-US" dirty="0" smtClean="0"/>
            </a:br>
            <a:endParaRPr lang="en-US" dirty="0"/>
          </a:p>
        </p:txBody>
      </p:sp>
      <p:sp>
        <p:nvSpPr>
          <p:cNvPr id="3" name="Content Placeholder 2"/>
          <p:cNvSpPr>
            <a:spLocks noGrp="1"/>
          </p:cNvSpPr>
          <p:nvPr>
            <p:ph sz="half" idx="1"/>
          </p:nvPr>
        </p:nvSpPr>
        <p:spPr/>
        <p:txBody>
          <a:bodyPr/>
          <a:lstStyle/>
          <a:p>
            <a:pPr lvl="0"/>
            <a:r>
              <a:rPr lang="en-US" b="1" dirty="0" smtClean="0"/>
              <a:t>Americanization </a:t>
            </a:r>
            <a:r>
              <a:rPr lang="en-US" dirty="0" smtClean="0"/>
              <a:t>movement was designed to assimilate people of wide-ranging cultures into the dominant culture.  </a:t>
            </a:r>
          </a:p>
          <a:p>
            <a:pPr lvl="0"/>
            <a:r>
              <a:rPr lang="en-US" dirty="0" smtClean="0"/>
              <a:t>Churches and schools taught immigrants to read English, US History &amp; Government.  </a:t>
            </a:r>
          </a:p>
          <a:p>
            <a:endParaRPr lang="en-US" dirty="0"/>
          </a:p>
        </p:txBody>
      </p:sp>
      <p:sp>
        <p:nvSpPr>
          <p:cNvPr id="4" name="Content Placeholder 3"/>
          <p:cNvSpPr>
            <a:spLocks noGrp="1"/>
          </p:cNvSpPr>
          <p:nvPr>
            <p:ph sz="half" idx="2"/>
          </p:nvPr>
        </p:nvSpPr>
        <p:spPr/>
        <p:txBody>
          <a:bodyPr/>
          <a:lstStyle/>
          <a:p>
            <a:pPr lvl="0"/>
            <a:r>
              <a:rPr lang="en-US" b="1" dirty="0" smtClean="0"/>
              <a:t>The Rise of </a:t>
            </a:r>
            <a:r>
              <a:rPr lang="en-US" b="1" dirty="0" err="1" smtClean="0"/>
              <a:t>Nativism</a:t>
            </a:r>
            <a:r>
              <a:rPr lang="en-US" b="1" dirty="0" smtClean="0"/>
              <a:t>-</a:t>
            </a:r>
            <a:r>
              <a:rPr lang="en-US" dirty="0" smtClean="0"/>
              <a:t>Many native born Americans thought that US was a melting pot-a mixture of people who blended together and give up their native languages &amp; customs.  </a:t>
            </a:r>
            <a:r>
              <a:rPr lang="en-US" dirty="0" err="1" smtClean="0"/>
              <a:t>Nativism</a:t>
            </a:r>
            <a:r>
              <a:rPr lang="en-US" dirty="0" smtClean="0"/>
              <a:t> led to the growth of immigration restrictions.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rzuser.uni-heidelberg.de/~el6/presentations/Irish_Americans_S2_WS2003/foto/Image7.gif"/>
          <p:cNvPicPr>
            <a:picLocks noChangeAspect="1" noChangeArrowheads="1"/>
          </p:cNvPicPr>
          <p:nvPr/>
        </p:nvPicPr>
        <p:blipFill>
          <a:blip r:embed="rId2" cstate="print"/>
          <a:srcRect/>
          <a:stretch>
            <a:fillRect/>
          </a:stretch>
        </p:blipFill>
        <p:spPr bwMode="auto">
          <a:xfrm>
            <a:off x="76200" y="2743200"/>
            <a:ext cx="4267200" cy="2224308"/>
          </a:xfrm>
          <a:prstGeom prst="rect">
            <a:avLst/>
          </a:prstGeom>
          <a:noFill/>
        </p:spPr>
      </p:pic>
      <p:pic>
        <p:nvPicPr>
          <p:cNvPr id="60420" name="Picture 4" descr="http://www.usdiplomacy.org/exhibit/images/isolationcartoon.jpg"/>
          <p:cNvPicPr>
            <a:picLocks noChangeAspect="1" noChangeArrowheads="1"/>
          </p:cNvPicPr>
          <p:nvPr/>
        </p:nvPicPr>
        <p:blipFill>
          <a:blip r:embed="rId3" cstate="print"/>
          <a:srcRect/>
          <a:stretch>
            <a:fillRect/>
          </a:stretch>
        </p:blipFill>
        <p:spPr bwMode="auto">
          <a:xfrm>
            <a:off x="4264891" y="838200"/>
            <a:ext cx="4438650" cy="5412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60420"/>
                                        </p:tgtEl>
                                        <p:attrNameLst>
                                          <p:attrName>style.visibility</p:attrName>
                                        </p:attrNameLst>
                                      </p:cBhvr>
                                      <p:to>
                                        <p:strVal val="visible"/>
                                      </p:to>
                                    </p:set>
                                    <p:animScale>
                                      <p:cBhvr>
                                        <p:cTn id="13" dur="1000" decel="50000" fill="hold">
                                          <p:stCondLst>
                                            <p:cond delay="0"/>
                                          </p:stCondLst>
                                        </p:cTn>
                                        <p:tgtEl>
                                          <p:spTgt spid="604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0420"/>
                                        </p:tgtEl>
                                        <p:attrNameLst>
                                          <p:attrName>ppt_x</p:attrName>
                                          <p:attrName>ppt_y</p:attrName>
                                        </p:attrNameLst>
                                      </p:cBhvr>
                                    </p:animMotion>
                                    <p:animEffect transition="in" filter="fade">
                                      <p:cBhvr>
                                        <p:cTn id="15" dur="1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Immigration Restrictions</a:t>
            </a:r>
            <a:r>
              <a:rPr lang="en-US" dirty="0" smtClean="0"/>
              <a:t/>
            </a:r>
            <a:br>
              <a:rPr lang="en-US" dirty="0" smtClean="0"/>
            </a:br>
            <a:endParaRPr lang="en-US" dirty="0"/>
          </a:p>
        </p:txBody>
      </p:sp>
      <p:sp>
        <p:nvSpPr>
          <p:cNvPr id="5" name="Content Placeholder 4"/>
          <p:cNvSpPr>
            <a:spLocks noGrp="1"/>
          </p:cNvSpPr>
          <p:nvPr>
            <p:ph sz="half" idx="1"/>
          </p:nvPr>
        </p:nvSpPr>
        <p:spPr/>
        <p:txBody>
          <a:bodyPr/>
          <a:lstStyle/>
          <a:p>
            <a:pPr lvl="0"/>
            <a:r>
              <a:rPr lang="en-US" b="1" dirty="0" smtClean="0"/>
              <a:t>Anti-Asian Sentiment-</a:t>
            </a:r>
            <a:r>
              <a:rPr lang="en-US" dirty="0" err="1" smtClean="0"/>
              <a:t>Nativism</a:t>
            </a:r>
            <a:r>
              <a:rPr lang="en-US" dirty="0" smtClean="0"/>
              <a:t> took hold in the labor movement.  People (especially in the West) believed that their jobs would go to Chinese immigrants.  </a:t>
            </a:r>
          </a:p>
          <a:p>
            <a:pPr lvl="0"/>
            <a:r>
              <a:rPr lang="en-US" dirty="0" smtClean="0"/>
              <a:t>In 1882 Congress passed the </a:t>
            </a:r>
            <a:r>
              <a:rPr lang="en-US" b="1" dirty="0" smtClean="0"/>
              <a:t>Chinese Exclusion Act- </a:t>
            </a:r>
            <a:r>
              <a:rPr lang="en-US" dirty="0" smtClean="0"/>
              <a:t>banned entry to all Chinese except students, teachers, merchants, tourists &amp; government officials for ten years.  </a:t>
            </a:r>
          </a:p>
          <a:p>
            <a:endParaRPr lang="en-US" dirty="0"/>
          </a:p>
        </p:txBody>
      </p:sp>
      <p:sp>
        <p:nvSpPr>
          <p:cNvPr id="6" name="Content Placeholder 5"/>
          <p:cNvSpPr>
            <a:spLocks noGrp="1"/>
          </p:cNvSpPr>
          <p:nvPr>
            <p:ph sz="half" idx="2"/>
          </p:nvPr>
        </p:nvSpPr>
        <p:spPr/>
        <p:txBody>
          <a:bodyPr/>
          <a:lstStyle/>
          <a:p>
            <a:pPr lvl="0"/>
            <a:r>
              <a:rPr lang="en-US" b="1" dirty="0" smtClean="0"/>
              <a:t>Gentlemen’s Agreement-</a:t>
            </a:r>
            <a:r>
              <a:rPr lang="en-US" dirty="0" smtClean="0"/>
              <a:t> anti-Chinese feelings spread to Japanese &amp; other Asian immigrants.  The Gentlemen’s Agreement-from 1907-1908 Japan’s government agreed to limited the immigration of unskilled workers and US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Scale>
                                      <p:cBhvr>
                                        <p:cTn id="19"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xEl>
                                              <p:pRg st="0" end="0"/>
                                            </p:txEl>
                                          </p:spTgt>
                                        </p:tgtEl>
                                        <p:attrNameLst>
                                          <p:attrName>ppt_x</p:attrName>
                                          <p:attrName>ppt_y</p:attrName>
                                        </p:attrNameLst>
                                      </p:cBhvr>
                                    </p:animMotion>
                                    <p:animEffect transition="in" filter="fade">
                                      <p:cBhvr>
                                        <p:cTn id="2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Alleviate social problems…</a:t>
            </a:r>
            <a:endParaRPr lang="en-US" dirty="0"/>
          </a:p>
        </p:txBody>
      </p:sp>
      <p:sp>
        <p:nvSpPr>
          <p:cNvPr id="3" name="Content Placeholder 2"/>
          <p:cNvSpPr>
            <a:spLocks noGrp="1"/>
          </p:cNvSpPr>
          <p:nvPr>
            <p:ph sz="half" idx="1"/>
          </p:nvPr>
        </p:nvSpPr>
        <p:spPr/>
        <p:txBody>
          <a:bodyPr/>
          <a:lstStyle/>
          <a:p>
            <a:r>
              <a:rPr lang="en-US" b="1" dirty="0" smtClean="0"/>
              <a:t>The Settlement House Movement-</a:t>
            </a:r>
            <a:r>
              <a:rPr lang="en-US" dirty="0" smtClean="0"/>
              <a:t>Social Gospel Movement preached salvation through service to the poor. </a:t>
            </a:r>
          </a:p>
          <a:p>
            <a:r>
              <a:rPr lang="en-US" dirty="0" smtClean="0"/>
              <a:t>Settlement houses-community centers in slum neighborhoods.  Coping with the problems of the cities, especially in poorer areas, was beyond the ability of city governments and of churches. </a:t>
            </a:r>
            <a:endParaRPr lang="en-US" dirty="0"/>
          </a:p>
        </p:txBody>
      </p:sp>
      <p:sp>
        <p:nvSpPr>
          <p:cNvPr id="4" name="Content Placeholder 3"/>
          <p:cNvSpPr>
            <a:spLocks noGrp="1"/>
          </p:cNvSpPr>
          <p:nvPr>
            <p:ph sz="half" idx="2"/>
          </p:nvPr>
        </p:nvSpPr>
        <p:spPr/>
        <p:txBody>
          <a:bodyPr/>
          <a:lstStyle/>
          <a:p>
            <a:r>
              <a:rPr lang="en-US" dirty="0" smtClean="0"/>
              <a:t>They offered education and training, including English language</a:t>
            </a:r>
          </a:p>
          <a:p>
            <a:r>
              <a:rPr lang="en-US" dirty="0" smtClean="0"/>
              <a:t>The most famous of these workers </a:t>
            </a:r>
            <a:r>
              <a:rPr lang="en-US" b="1" dirty="0" smtClean="0"/>
              <a:t>Jane Addams</a:t>
            </a:r>
            <a:r>
              <a:rPr lang="en-US" dirty="0" smtClean="0"/>
              <a:t>, whose </a:t>
            </a:r>
            <a:r>
              <a:rPr lang="en-US" b="1" dirty="0" smtClean="0"/>
              <a:t>Hull House </a:t>
            </a:r>
            <a:r>
              <a:rPr lang="en-US" dirty="0" smtClean="0"/>
              <a:t>in Chicago offered an education to anyone who lived in the slums.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26"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7"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8"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p:cTn id="34"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35"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36"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7"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3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Addams…</a:t>
            </a:r>
            <a:endParaRPr lang="en-US" dirty="0"/>
          </a:p>
        </p:txBody>
      </p:sp>
      <p:pic>
        <p:nvPicPr>
          <p:cNvPr id="62466" name="Picture 2" descr="Jane Addams"/>
          <p:cNvPicPr>
            <a:picLocks noChangeAspect="1" noChangeArrowheads="1"/>
          </p:cNvPicPr>
          <p:nvPr/>
        </p:nvPicPr>
        <p:blipFill>
          <a:blip r:embed="rId2" cstate="print"/>
          <a:srcRect/>
          <a:stretch>
            <a:fillRect/>
          </a:stretch>
        </p:blipFill>
        <p:spPr bwMode="auto">
          <a:xfrm>
            <a:off x="1066800" y="2667000"/>
            <a:ext cx="2438400" cy="2853913"/>
          </a:xfrm>
          <a:prstGeom prst="rect">
            <a:avLst/>
          </a:prstGeom>
          <a:noFill/>
        </p:spPr>
      </p:pic>
      <p:pic>
        <p:nvPicPr>
          <p:cNvPr id="62468" name="Picture 4" descr="http://queerestplaces.files.wordpress.com/2007/02/hullhouse2.jpg"/>
          <p:cNvPicPr>
            <a:picLocks noChangeAspect="1" noChangeArrowheads="1"/>
          </p:cNvPicPr>
          <p:nvPr/>
        </p:nvPicPr>
        <p:blipFill>
          <a:blip r:embed="rId3" cstate="print"/>
          <a:srcRect/>
          <a:stretch>
            <a:fillRect/>
          </a:stretch>
        </p:blipFill>
        <p:spPr bwMode="auto">
          <a:xfrm>
            <a:off x="4572000" y="2590800"/>
            <a:ext cx="4248150" cy="31051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dirty="0" smtClean="0"/>
              <a:t/>
            </a:r>
            <a:br>
              <a:rPr lang="en-US" dirty="0" smtClean="0"/>
            </a:br>
            <a:r>
              <a:rPr lang="en-US" dirty="0" smtClean="0"/>
              <a:t/>
            </a:r>
            <a:br>
              <a:rPr lang="en-US" dirty="0" smtClean="0"/>
            </a:br>
            <a:r>
              <a:rPr lang="en-US" dirty="0" smtClean="0"/>
              <a:t>Woman Suffrage Movement </a:t>
            </a:r>
            <a:endParaRPr lang="en-US" dirty="0"/>
          </a:p>
        </p:txBody>
      </p:sp>
      <p:sp>
        <p:nvSpPr>
          <p:cNvPr id="3" name="Content Placeholder 2"/>
          <p:cNvSpPr>
            <a:spLocks noGrp="1"/>
          </p:cNvSpPr>
          <p:nvPr>
            <p:ph sz="half" idx="1"/>
          </p:nvPr>
        </p:nvSpPr>
        <p:spPr/>
        <p:txBody>
          <a:bodyPr/>
          <a:lstStyle/>
          <a:p>
            <a:r>
              <a:rPr lang="en-US" dirty="0" smtClean="0"/>
              <a:t>National American Woman Suffrage Association (NAWSA) established a wide base of political support though lobbying and gracious, ladylike behavior.</a:t>
            </a:r>
          </a:p>
          <a:p>
            <a:r>
              <a:rPr lang="en-US" dirty="0" smtClean="0"/>
              <a:t>The National Woman’s Party picketed the White House, staged demonstrations and put down the government. </a:t>
            </a:r>
          </a:p>
          <a:p>
            <a:endParaRPr lang="en-US" dirty="0" smtClean="0"/>
          </a:p>
          <a:p>
            <a:endParaRPr lang="en-US" dirty="0"/>
          </a:p>
        </p:txBody>
      </p:sp>
      <p:pic>
        <p:nvPicPr>
          <p:cNvPr id="109570" name="Picture 2"/>
          <p:cNvPicPr>
            <a:picLocks noGrp="1" noChangeAspect="1" noChangeArrowheads="1"/>
          </p:cNvPicPr>
          <p:nvPr>
            <p:ph sz="half" idx="2"/>
          </p:nvPr>
        </p:nvPicPr>
        <p:blipFill>
          <a:blip r:embed="rId2" cstate="print"/>
          <a:stretch>
            <a:fillRect/>
          </a:stretch>
        </p:blipFill>
        <p:spPr bwMode="auto">
          <a:xfrm>
            <a:off x="6172200" y="762000"/>
            <a:ext cx="2514600" cy="2713121"/>
          </a:xfrm>
          <a:prstGeom prst="rect">
            <a:avLst/>
          </a:prstGeom>
          <a:noFill/>
          <a:ln w="9525">
            <a:noFill/>
            <a:miter lim="800000"/>
            <a:headEnd/>
            <a:tailEnd/>
          </a:ln>
        </p:spPr>
      </p:pic>
      <p:sp>
        <p:nvSpPr>
          <p:cNvPr id="6" name="Rectangle 5"/>
          <p:cNvSpPr/>
          <p:nvPr/>
        </p:nvSpPr>
        <p:spPr>
          <a:xfrm>
            <a:off x="4572000" y="4191000"/>
            <a:ext cx="4572000" cy="2031325"/>
          </a:xfrm>
          <a:prstGeom prst="rect">
            <a:avLst/>
          </a:prstGeom>
        </p:spPr>
        <p:txBody>
          <a:bodyPr>
            <a:spAutoFit/>
          </a:bodyPr>
          <a:lstStyle/>
          <a:p>
            <a:endParaRPr lang="en-US" dirty="0" smtClean="0"/>
          </a:p>
          <a:p>
            <a:endParaRPr lang="en-US" dirty="0" smtClean="0"/>
          </a:p>
          <a:p>
            <a:pPr>
              <a:buFont typeface="Arial" pitchFamily="34" charset="0"/>
              <a:buChar char="•"/>
            </a:pPr>
            <a:r>
              <a:rPr lang="en-US" dirty="0" smtClean="0"/>
              <a:t>The uniting efforts of these groups and patriotic women during WWI created overwhelming support from congress to pass the </a:t>
            </a:r>
            <a:r>
              <a:rPr lang="en-US" b="1" dirty="0" smtClean="0">
                <a:solidFill>
                  <a:srgbClr val="002060"/>
                </a:solidFill>
              </a:rPr>
              <a:t>19th Amendment, granting women the right to vote in 1920.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05"/>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 calcmode="lin" valueType="num">
                                      <p:cBhvr>
                                        <p:cTn id="21" dur="500" fill="hold"/>
                                        <p:tgtEl>
                                          <p:spTgt spid="6"/>
                                        </p:tgtEl>
                                        <p:attrNameLst>
                                          <p:attrName>ppt_x</p:attrName>
                                        </p:attrNameLst>
                                      </p:cBhvr>
                                      <p:tavLst>
                                        <p:tav tm="0">
                                          <p:val>
                                            <p:strVal val="#ppt_x-.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The Progressive Presidents</a:t>
            </a:r>
            <a:endParaRPr lang="en-US" dirty="0"/>
          </a:p>
        </p:txBody>
      </p:sp>
      <p:sp>
        <p:nvSpPr>
          <p:cNvPr id="8" name="Subtitle 7"/>
          <p:cNvSpPr>
            <a:spLocks noGrp="1"/>
          </p:cNvSpPr>
          <p:nvPr>
            <p:ph type="subTitle" idx="1"/>
          </p:nvPr>
        </p:nvSpPr>
        <p:spPr/>
        <p:txBody>
          <a:bodyPr/>
          <a:lstStyle/>
          <a:p>
            <a:r>
              <a:rPr lang="en-US" dirty="0" smtClean="0"/>
              <a:t>And reform…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Roots of the Progressive Movement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solidFill>
                  <a:srgbClr val="0070C0"/>
                </a:solidFill>
              </a:rPr>
              <a:t>The rapid growth of Big Business combined with the social problems associated with too fast growth in the cities led many Americans to attempt to reform the American system in the face of rising tensions within society as a result of industrialization</a:t>
            </a:r>
          </a:p>
          <a:p>
            <a:pPr lvl="0"/>
            <a:r>
              <a:rPr lang="en-US" dirty="0" smtClean="0">
                <a:solidFill>
                  <a:srgbClr val="0070C0"/>
                </a:solidFill>
              </a:rPr>
              <a:t>Population in 1900</a:t>
            </a:r>
            <a:br>
              <a:rPr lang="en-US" dirty="0" smtClean="0">
                <a:solidFill>
                  <a:srgbClr val="0070C0"/>
                </a:solidFill>
              </a:rPr>
            </a:br>
            <a:r>
              <a:rPr lang="en-US" dirty="0" smtClean="0">
                <a:solidFill>
                  <a:srgbClr val="0070C0"/>
                </a:solidFill>
              </a:rPr>
              <a:t>a. US population was 76 million with 1 out of 7 being foreign born</a:t>
            </a:r>
            <a:br>
              <a:rPr lang="en-US" dirty="0" smtClean="0">
                <a:solidFill>
                  <a:srgbClr val="0070C0"/>
                </a:solidFill>
              </a:rPr>
            </a:br>
            <a:r>
              <a:rPr lang="en-US" dirty="0" smtClean="0">
                <a:solidFill>
                  <a:srgbClr val="0070C0"/>
                </a:solidFill>
              </a:rPr>
              <a:t>b. In the next fifteen years, another 13 million immigrants arrived </a:t>
            </a:r>
          </a:p>
          <a:p>
            <a:r>
              <a:rPr lang="en-US" dirty="0" smtClean="0">
                <a:solidFill>
                  <a:srgbClr val="0070C0"/>
                </a:solidFill>
              </a:rPr>
              <a:t>Past Reform Efforts- Abolition, Women’s Rights, Temperance, Populism</a:t>
            </a: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smtClean="0"/>
              <a:t>Activity- Chapter 28 and 29 (679-685)</a:t>
            </a:r>
            <a:br>
              <a:rPr lang="en-US" dirty="0" smtClean="0"/>
            </a:br>
            <a:endParaRPr lang="en-US" dirty="0"/>
          </a:p>
        </p:txBody>
      </p:sp>
      <p:graphicFrame>
        <p:nvGraphicFramePr>
          <p:cNvPr id="4" name="Table 3"/>
          <p:cNvGraphicFramePr>
            <a:graphicFrameLocks noGrp="1"/>
          </p:cNvGraphicFramePr>
          <p:nvPr/>
        </p:nvGraphicFramePr>
        <p:xfrm>
          <a:off x="914400" y="1447800"/>
          <a:ext cx="6858000" cy="5207092"/>
        </p:xfrm>
        <a:graphic>
          <a:graphicData uri="http://schemas.openxmlformats.org/drawingml/2006/table">
            <a:tbl>
              <a:tblPr/>
              <a:tblGrid>
                <a:gridCol w="1714500"/>
                <a:gridCol w="1714500"/>
                <a:gridCol w="1714500"/>
                <a:gridCol w="1714500"/>
              </a:tblGrid>
              <a:tr h="230703">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Times New Roman"/>
                        </a:rPr>
                        <a:t>Teddy Roosevelt</a:t>
                      </a: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Times New Roman"/>
                        </a:rPr>
                        <a:t>William Howard Taft</a:t>
                      </a: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Times New Roman"/>
                        </a:rPr>
                        <a:t>Woodrow Wilson</a:t>
                      </a: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0304">
                <a:tc>
                  <a:txBody>
                    <a:bodyPr/>
                    <a:lstStyle/>
                    <a:p>
                      <a:pPr marL="0" marR="0">
                        <a:spcBef>
                          <a:spcPts val="0"/>
                        </a:spcBef>
                        <a:spcAft>
                          <a:spcPts val="0"/>
                        </a:spcAft>
                      </a:pPr>
                      <a:r>
                        <a:rPr lang="en-US" sz="1400" b="1" dirty="0" smtClean="0">
                          <a:latin typeface="Times New Roman"/>
                          <a:ea typeface="Times New Roman"/>
                        </a:rPr>
                        <a:t>Background</a:t>
                      </a:r>
                      <a:r>
                        <a:rPr lang="en-US" sz="1400" b="1" baseline="0" dirty="0" smtClean="0">
                          <a:latin typeface="Times New Roman"/>
                          <a:ea typeface="Times New Roman"/>
                        </a:rPr>
                        <a:t> (jobs before President)</a:t>
                      </a: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a:ea typeface="Times New Roman"/>
                        </a:rPr>
                        <a:t>View of  Office (how should government address social ills?)</a:t>
                      </a:r>
                    </a:p>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a:ea typeface="Times New Roman"/>
                        </a:rPr>
                        <a:t>View of Business( Trusts-good? Bad? Indifferent?)</a:t>
                      </a:r>
                    </a:p>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a:ea typeface="Times New Roman"/>
                        </a:rPr>
                        <a:t>Legislation (what</a:t>
                      </a:r>
                      <a:r>
                        <a:rPr lang="en-US" sz="1400" b="1" baseline="0" dirty="0" smtClean="0">
                          <a:latin typeface="Times New Roman"/>
                          <a:ea typeface="Times New Roman"/>
                        </a:rPr>
                        <a:t> was passed during  term)</a:t>
                      </a:r>
                      <a:endParaRPr lang="en-US" sz="1400" b="1" dirty="0" smtClean="0">
                        <a:latin typeface="Times New Roman"/>
                        <a:ea typeface="Times New Roman"/>
                      </a:endParaRPr>
                    </a:p>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a:ea typeface="Times New Roman"/>
                        </a:rPr>
                        <a:t>Conservation (how did they support </a:t>
                      </a:r>
                      <a:r>
                        <a:rPr lang="en-US" sz="1400" b="1" baseline="0" dirty="0" smtClean="0">
                          <a:latin typeface="Times New Roman"/>
                          <a:ea typeface="Times New Roman"/>
                        </a:rPr>
                        <a:t> the environment?)</a:t>
                      </a:r>
                      <a:endParaRPr lang="en-US" sz="1400" b="1" dirty="0" smtClean="0">
                        <a:latin typeface="Times New Roman"/>
                        <a:ea typeface="Times New Roman"/>
                      </a:endParaRPr>
                    </a:p>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a:ea typeface="Times New Roman"/>
                        </a:rPr>
                        <a:t>1912 Election</a:t>
                      </a:r>
                    </a:p>
                    <a:p>
                      <a:pPr marL="0" marR="0">
                        <a:spcBef>
                          <a:spcPts val="0"/>
                        </a:spcBef>
                        <a:spcAft>
                          <a:spcPts val="0"/>
                        </a:spcAft>
                      </a:pPr>
                      <a:r>
                        <a:rPr lang="en-US" sz="1400" b="1" dirty="0" smtClean="0">
                          <a:latin typeface="Times New Roman"/>
                          <a:ea typeface="Times New Roman"/>
                        </a:rPr>
                        <a:t> (which party? Platform?)</a:t>
                      </a: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27465" marR="27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Theodore Roosevelt</a:t>
            </a:r>
            <a:endParaRPr lang="en-US" dirty="0"/>
          </a:p>
        </p:txBody>
      </p:sp>
      <p:pic>
        <p:nvPicPr>
          <p:cNvPr id="74754" name="Picture 2" descr="http://t1.gstatic.com/images?q=tbn:ANd9GcTccA30uiqgzmaNTI2ZeqxTkG7PX6qXcirS9cFZ5kVvf09w509H"/>
          <p:cNvPicPr>
            <a:picLocks noChangeAspect="1" noChangeArrowheads="1"/>
          </p:cNvPicPr>
          <p:nvPr/>
        </p:nvPicPr>
        <p:blipFill>
          <a:blip r:embed="rId2" cstate="print"/>
          <a:srcRect/>
          <a:stretch>
            <a:fillRect/>
          </a:stretch>
        </p:blipFill>
        <p:spPr bwMode="auto">
          <a:xfrm>
            <a:off x="6096000" y="1600200"/>
            <a:ext cx="2507225" cy="38862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Teddy Roosevelt</a:t>
            </a:r>
            <a:endParaRPr lang="en-US" dirty="0"/>
          </a:p>
        </p:txBody>
      </p:sp>
      <p:sp>
        <p:nvSpPr>
          <p:cNvPr id="6" name="Rectangle 3"/>
          <p:cNvSpPr txBox="1">
            <a:spLocks noChangeArrowheads="1"/>
          </p:cNvSpPr>
          <p:nvPr/>
        </p:nvSpPr>
        <p:spPr bwMode="auto">
          <a:xfrm>
            <a:off x="457200" y="2057400"/>
            <a:ext cx="8077200" cy="434816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65760" marR="0" lvl="0" indent="-256032" algn="l" defTabSz="914400" rtl="0" eaLnBrk="1" fontAlgn="auto" latinLnBrk="0" hangingPunct="1">
              <a:lnSpc>
                <a:spcPct val="90000"/>
              </a:lnSpc>
              <a:spcBef>
                <a:spcPct val="50000"/>
              </a:spcBef>
              <a:spcAft>
                <a:spcPts val="0"/>
              </a:spcAft>
              <a:buClr>
                <a:schemeClr val="accent3"/>
              </a:buClr>
              <a:buSzTx/>
              <a:buFont typeface="Georgia"/>
              <a:buChar char="•"/>
              <a:tabLst/>
              <a:defRPr/>
            </a:pPr>
            <a:r>
              <a:rPr kumimoji="0" lang="en-US" sz="1800" b="0" i="0" u="none" strike="noStrike" kern="1200" cap="none" spc="0" normalizeH="0" baseline="0" noProof="0" dirty="0" smtClean="0">
                <a:ln>
                  <a:noFill/>
                </a:ln>
                <a:solidFill>
                  <a:srgbClr val="003300"/>
                </a:solidFill>
                <a:effectLst/>
                <a:uLnTx/>
                <a:uFillTx/>
                <a:latin typeface="+mn-lt"/>
                <a:ea typeface="+mn-ea"/>
                <a:cs typeface="+mn-cs"/>
              </a:rPr>
              <a:t>sickly, shy youth whom doctors forbade to play sports or do strenuous activities.</a:t>
            </a:r>
          </a:p>
          <a:p>
            <a:pPr marL="365760" marR="0" lvl="0" indent="-256032" algn="l" defTabSz="914400" rtl="0" eaLnBrk="1" fontAlgn="auto" latinLnBrk="0" hangingPunct="1">
              <a:lnSpc>
                <a:spcPct val="90000"/>
              </a:lnSpc>
              <a:spcBef>
                <a:spcPct val="50000"/>
              </a:spcBef>
              <a:spcAft>
                <a:spcPts val="0"/>
              </a:spcAft>
              <a:buClr>
                <a:schemeClr val="accent3"/>
              </a:buClr>
              <a:buSzTx/>
              <a:buFont typeface="Georgia"/>
              <a:buChar char="•"/>
              <a:tabLst/>
              <a:defRPr/>
            </a:pPr>
            <a:r>
              <a:rPr kumimoji="0" lang="en-US" sz="1800" b="0" i="0" u="none" strike="noStrike" kern="1200" cap="none" spc="0" normalizeH="0" baseline="0" noProof="0" dirty="0" smtClean="0">
                <a:ln>
                  <a:noFill/>
                </a:ln>
                <a:solidFill>
                  <a:srgbClr val="003300"/>
                </a:solidFill>
                <a:effectLst/>
                <a:uLnTx/>
                <a:uFillTx/>
                <a:latin typeface="+mn-lt"/>
                <a:ea typeface="+mn-ea"/>
                <a:cs typeface="+mn-cs"/>
              </a:rPr>
              <a:t>In his teenage years, Roosevelt reinvented himself, taking up sports and becoming vigorous, outgoing, and optimistic.</a:t>
            </a:r>
          </a:p>
          <a:p>
            <a:pPr marL="365760" marR="0" lvl="0" indent="-256032" algn="l" defTabSz="914400" rtl="0" eaLnBrk="1" fontAlgn="auto" latinLnBrk="0" hangingPunct="1">
              <a:lnSpc>
                <a:spcPct val="90000"/>
              </a:lnSpc>
              <a:spcBef>
                <a:spcPct val="50000"/>
              </a:spcBef>
              <a:spcAft>
                <a:spcPts val="0"/>
              </a:spcAft>
              <a:buClr>
                <a:schemeClr val="accent3"/>
              </a:buClr>
              <a:buSzTx/>
              <a:buFont typeface="Georgia"/>
              <a:buChar char="•"/>
              <a:tabLst/>
              <a:defRPr/>
            </a:pPr>
            <a:r>
              <a:rPr kumimoji="0" lang="en-US" sz="1800" b="0" i="0" u="none" strike="noStrike" kern="1200" cap="none" spc="0" normalizeH="0" baseline="0" noProof="0" dirty="0" smtClean="0">
                <a:ln>
                  <a:noFill/>
                </a:ln>
                <a:solidFill>
                  <a:srgbClr val="003300"/>
                </a:solidFill>
                <a:effectLst/>
                <a:uLnTx/>
                <a:uFillTx/>
                <a:latin typeface="+mn-lt"/>
                <a:ea typeface="+mn-ea"/>
                <a:cs typeface="+mn-cs"/>
              </a:rPr>
              <a:t>Roosevelt came from a prominent New York family and attended Harvard University, but he grew to love the outdoors.</a:t>
            </a:r>
          </a:p>
          <a:p>
            <a:pPr marL="365760" marR="0" lvl="0" indent="-256032" algn="l" defTabSz="914400" rtl="0" eaLnBrk="1" fontAlgn="auto" latinLnBrk="0" hangingPunct="1">
              <a:lnSpc>
                <a:spcPct val="90000"/>
              </a:lnSpc>
              <a:spcBef>
                <a:spcPct val="50000"/>
              </a:spcBef>
              <a:spcAft>
                <a:spcPts val="0"/>
              </a:spcAft>
              <a:buClr>
                <a:schemeClr val="accent3"/>
              </a:buClr>
              <a:buSzTx/>
              <a:buFont typeface="Georgia"/>
              <a:buChar char="•"/>
              <a:tabLst/>
              <a:defRPr/>
            </a:pPr>
            <a:r>
              <a:rPr kumimoji="0" lang="en-US" sz="1800" b="0" i="0" u="none" strike="noStrike" kern="1200" cap="none" spc="0" normalizeH="0" baseline="0" noProof="0" dirty="0" smtClean="0">
                <a:ln>
                  <a:noFill/>
                </a:ln>
                <a:solidFill>
                  <a:srgbClr val="003300"/>
                </a:solidFill>
                <a:effectLst/>
                <a:uLnTx/>
                <a:uFillTx/>
                <a:latin typeface="+mn-lt"/>
                <a:ea typeface="+mn-ea"/>
                <a:cs typeface="+mn-cs"/>
              </a:rPr>
              <a:t>He spent time in northern Maine and in the rugged Badlands of North Dakota, riding horses and hunting buffalo.</a:t>
            </a:r>
          </a:p>
          <a:p>
            <a:pPr marL="365760" marR="0" lvl="0" indent="-256032" algn="l" defTabSz="914400" rtl="0" eaLnBrk="1" fontAlgn="auto" latinLnBrk="0" hangingPunct="1">
              <a:lnSpc>
                <a:spcPct val="90000"/>
              </a:lnSpc>
              <a:spcBef>
                <a:spcPct val="50000"/>
              </a:spcBef>
              <a:spcAft>
                <a:spcPts val="0"/>
              </a:spcAft>
              <a:buClr>
                <a:schemeClr val="accent3"/>
              </a:buClr>
              <a:buSzTx/>
              <a:buFont typeface="Georgia"/>
              <a:buChar char="•"/>
              <a:tabLst/>
              <a:defRPr/>
            </a:pPr>
            <a:r>
              <a:rPr kumimoji="0" lang="en-US" sz="1800" b="0" i="0" u="none" strike="noStrike" kern="1200" cap="none" spc="0" normalizeH="0" baseline="0" noProof="0" dirty="0" smtClean="0">
                <a:ln>
                  <a:noFill/>
                </a:ln>
                <a:solidFill>
                  <a:srgbClr val="003300"/>
                </a:solidFill>
                <a:effectLst/>
                <a:uLnTx/>
                <a:uFillTx/>
                <a:latin typeface="+mn-lt"/>
                <a:ea typeface="+mn-ea"/>
                <a:cs typeface="+mn-cs"/>
              </a:rPr>
              <a:t>In 1884, when Roosevelt was 26, both his mother and his young wife died unexpectedly.</a:t>
            </a:r>
          </a:p>
          <a:p>
            <a:pPr marL="365760" marR="0" lvl="0" indent="-256032" algn="l" defTabSz="914400" rtl="0" eaLnBrk="1" fontAlgn="auto" latinLnBrk="0" hangingPunct="1">
              <a:lnSpc>
                <a:spcPct val="90000"/>
              </a:lnSpc>
              <a:spcBef>
                <a:spcPct val="50000"/>
              </a:spcBef>
              <a:spcAft>
                <a:spcPts val="0"/>
              </a:spcAft>
              <a:buClr>
                <a:schemeClr val="accent3"/>
              </a:buClr>
              <a:buSzTx/>
              <a:buFont typeface="Georgia"/>
              <a:buChar char="•"/>
              <a:tabLst/>
              <a:defRPr/>
            </a:pPr>
            <a:r>
              <a:rPr kumimoji="0" lang="en-US" sz="1800" b="0" i="0" u="none" strike="noStrike" kern="1200" cap="none" spc="0" normalizeH="0" baseline="0" noProof="0" dirty="0" smtClean="0">
                <a:ln>
                  <a:noFill/>
                </a:ln>
                <a:solidFill>
                  <a:srgbClr val="003300"/>
                </a:solidFill>
                <a:effectLst/>
                <a:uLnTx/>
                <a:uFillTx/>
                <a:latin typeface="+mn-lt"/>
                <a:ea typeface="+mn-ea"/>
                <a:cs typeface="+mn-cs"/>
              </a:rPr>
              <a:t>Trying to forget his grief, he returned to his ranch in Dakota Territory, where he lived and worked with cowboys.</a:t>
            </a:r>
          </a:p>
          <a:p>
            <a:pPr marL="365760" marR="0" lvl="0" indent="-256032" algn="l" defTabSz="914400" rtl="0" eaLnBrk="1" fontAlgn="auto" latinLnBrk="0" hangingPunct="1">
              <a:lnSpc>
                <a:spcPct val="90000"/>
              </a:lnSpc>
              <a:spcBef>
                <a:spcPct val="50000"/>
              </a:spcBef>
              <a:spcAft>
                <a:spcPts val="0"/>
              </a:spcAft>
              <a:buClr>
                <a:schemeClr val="accent3"/>
              </a:buClr>
              <a:buSzTx/>
              <a:buFont typeface="Georgia"/>
              <a:buChar char="•"/>
              <a:tabLst/>
              <a:defRPr/>
            </a:pPr>
            <a:r>
              <a:rPr kumimoji="0" lang="en-US" sz="1800" b="0" i="0" u="none" strike="noStrike" kern="1200" cap="none" spc="0" normalizeH="0" baseline="0" noProof="0" dirty="0" smtClean="0">
                <a:ln>
                  <a:noFill/>
                </a:ln>
                <a:solidFill>
                  <a:srgbClr val="003300"/>
                </a:solidFill>
                <a:effectLst/>
                <a:uLnTx/>
                <a:uFillTx/>
                <a:latin typeface="+mn-lt"/>
                <a:ea typeface="+mn-ea"/>
                <a:cs typeface="+mn-cs"/>
              </a:rPr>
              <a:t>He returned to New York after two years and entered politics.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Presidency</a:t>
            </a:r>
            <a:endParaRPr lang="en-US" dirty="0"/>
          </a:p>
        </p:txBody>
      </p:sp>
      <p:sp>
        <p:nvSpPr>
          <p:cNvPr id="3" name="Text Box 4"/>
          <p:cNvSpPr txBox="1">
            <a:spLocks noChangeArrowheads="1"/>
          </p:cNvSpPr>
          <p:nvPr/>
        </p:nvSpPr>
        <p:spPr bwMode="auto">
          <a:xfrm>
            <a:off x="381000" y="2057400"/>
            <a:ext cx="2117725" cy="925512"/>
          </a:xfrm>
          <a:prstGeom prst="rect">
            <a:avLst/>
          </a:prstGeom>
          <a:noFill/>
          <a:ln w="9525" algn="ctr">
            <a:noFill/>
            <a:miter lim="800000"/>
            <a:headEnd/>
            <a:tailEnd/>
          </a:ln>
        </p:spPr>
        <p:txBody>
          <a:bodyPr>
            <a:spAutoFit/>
          </a:bodyPr>
          <a:lstStyle/>
          <a:p>
            <a:pPr algn="ctr"/>
            <a:r>
              <a:rPr lang="en-US" b="1" dirty="0">
                <a:solidFill>
                  <a:srgbClr val="FF9900"/>
                </a:solidFill>
                <a:latin typeface="Verdana" pitchFamily="34" charset="0"/>
              </a:rPr>
              <a:t>From Governor to Vice President</a:t>
            </a:r>
          </a:p>
        </p:txBody>
      </p:sp>
      <p:sp>
        <p:nvSpPr>
          <p:cNvPr id="4" name="Rectangle 5"/>
          <p:cNvSpPr>
            <a:spLocks noChangeArrowheads="1"/>
          </p:cNvSpPr>
          <p:nvPr/>
        </p:nvSpPr>
        <p:spPr bwMode="auto">
          <a:xfrm>
            <a:off x="2514600" y="2057400"/>
            <a:ext cx="5943600" cy="1617662"/>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spcBef>
                <a:spcPct val="50000"/>
              </a:spcBef>
              <a:buFontTx/>
              <a:buChar char="•"/>
            </a:pPr>
            <a:r>
              <a:rPr lang="en-US" sz="1600" dirty="0">
                <a:solidFill>
                  <a:srgbClr val="003300"/>
                </a:solidFill>
                <a:latin typeface="Verdana" pitchFamily="34" charset="0"/>
              </a:rPr>
              <a:t>Roosevelt’s rise to governor of New York upset the Republican political machine.</a:t>
            </a:r>
          </a:p>
          <a:p>
            <a:pPr marL="342900" indent="-342900">
              <a:spcBef>
                <a:spcPct val="50000"/>
              </a:spcBef>
              <a:buFontTx/>
              <a:buChar char="•"/>
            </a:pPr>
            <a:r>
              <a:rPr lang="en-US" sz="1600" dirty="0">
                <a:solidFill>
                  <a:srgbClr val="003300"/>
                </a:solidFill>
                <a:latin typeface="Verdana" pitchFamily="34" charset="0"/>
              </a:rPr>
              <a:t>To get rid of the progressive Roosevelt, party bosses got him elected as vice president, a position with little power at that time.</a:t>
            </a:r>
          </a:p>
        </p:txBody>
      </p:sp>
      <p:sp>
        <p:nvSpPr>
          <p:cNvPr id="5" name="Text Box 6"/>
          <p:cNvSpPr txBox="1">
            <a:spLocks noChangeArrowheads="1"/>
          </p:cNvSpPr>
          <p:nvPr/>
        </p:nvSpPr>
        <p:spPr bwMode="auto">
          <a:xfrm>
            <a:off x="0" y="3657600"/>
            <a:ext cx="2528888" cy="647700"/>
          </a:xfrm>
          <a:prstGeom prst="rect">
            <a:avLst/>
          </a:prstGeom>
          <a:noFill/>
          <a:ln w="9525" algn="ctr">
            <a:noFill/>
            <a:miter lim="800000"/>
            <a:headEnd/>
            <a:tailEnd/>
          </a:ln>
        </p:spPr>
        <p:txBody>
          <a:bodyPr>
            <a:spAutoFit/>
          </a:bodyPr>
          <a:lstStyle/>
          <a:p>
            <a:pPr algn="ctr"/>
            <a:r>
              <a:rPr lang="en-US" b="1" dirty="0">
                <a:solidFill>
                  <a:srgbClr val="FF9900"/>
                </a:solidFill>
                <a:latin typeface="Verdana" pitchFamily="34" charset="0"/>
              </a:rPr>
              <a:t>Unlikely </a:t>
            </a:r>
          </a:p>
          <a:p>
            <a:pPr algn="ctr"/>
            <a:r>
              <a:rPr lang="en-US" b="1" dirty="0">
                <a:solidFill>
                  <a:srgbClr val="FF9900"/>
                </a:solidFill>
                <a:latin typeface="Verdana" pitchFamily="34" charset="0"/>
              </a:rPr>
              <a:t>President</a:t>
            </a:r>
          </a:p>
        </p:txBody>
      </p:sp>
      <p:sp>
        <p:nvSpPr>
          <p:cNvPr id="6" name="Rectangle 3"/>
          <p:cNvSpPr>
            <a:spLocks noChangeArrowheads="1"/>
          </p:cNvSpPr>
          <p:nvPr/>
        </p:nvSpPr>
        <p:spPr bwMode="auto">
          <a:xfrm>
            <a:off x="2514600" y="3505200"/>
            <a:ext cx="5943600" cy="136683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spcBef>
                <a:spcPct val="50000"/>
              </a:spcBef>
              <a:buFontTx/>
              <a:buChar char="•"/>
            </a:pPr>
            <a:r>
              <a:rPr lang="en-US" sz="1600" dirty="0">
                <a:solidFill>
                  <a:srgbClr val="003300"/>
                </a:solidFill>
                <a:latin typeface="Verdana" pitchFamily="34" charset="0"/>
              </a:rPr>
              <a:t>President William McKinley was shot and killed in 1901, leaving the office to Roosevelt.</a:t>
            </a:r>
          </a:p>
          <a:p>
            <a:pPr marL="342900" indent="-342900">
              <a:spcBef>
                <a:spcPct val="50000"/>
              </a:spcBef>
              <a:buFontTx/>
              <a:buChar char="•"/>
            </a:pPr>
            <a:r>
              <a:rPr lang="en-US" sz="1600" dirty="0">
                <a:solidFill>
                  <a:srgbClr val="003300"/>
                </a:solidFill>
                <a:latin typeface="Verdana" pitchFamily="34" charset="0"/>
              </a:rPr>
              <a:t>At 42 years old he was the youngest president and an avid reformer.</a:t>
            </a:r>
          </a:p>
        </p:txBody>
      </p:sp>
      <p:sp>
        <p:nvSpPr>
          <p:cNvPr id="7" name="Text Box 10"/>
          <p:cNvSpPr txBox="1">
            <a:spLocks noChangeArrowheads="1"/>
          </p:cNvSpPr>
          <p:nvPr/>
        </p:nvSpPr>
        <p:spPr bwMode="auto">
          <a:xfrm>
            <a:off x="381000" y="4876800"/>
            <a:ext cx="1928813" cy="647700"/>
          </a:xfrm>
          <a:prstGeom prst="rect">
            <a:avLst/>
          </a:prstGeom>
          <a:noFill/>
          <a:ln w="9525" algn="ctr">
            <a:noFill/>
            <a:miter lim="800000"/>
            <a:headEnd/>
            <a:tailEnd/>
          </a:ln>
        </p:spPr>
        <p:txBody>
          <a:bodyPr>
            <a:spAutoFit/>
          </a:bodyPr>
          <a:lstStyle/>
          <a:p>
            <a:pPr algn="ctr"/>
            <a:r>
              <a:rPr lang="en-US" b="1" dirty="0">
                <a:solidFill>
                  <a:srgbClr val="FF9900"/>
                </a:solidFill>
                <a:latin typeface="Verdana" pitchFamily="34" charset="0"/>
              </a:rPr>
              <a:t>View of Office</a:t>
            </a:r>
          </a:p>
        </p:txBody>
      </p:sp>
      <p:sp>
        <p:nvSpPr>
          <p:cNvPr id="8" name="Rectangle 9"/>
          <p:cNvSpPr>
            <a:spLocks noChangeArrowheads="1"/>
          </p:cNvSpPr>
          <p:nvPr/>
        </p:nvSpPr>
        <p:spPr bwMode="auto">
          <a:xfrm>
            <a:off x="2514600" y="4724400"/>
            <a:ext cx="5943600" cy="1235075"/>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spcBef>
                <a:spcPct val="50000"/>
              </a:spcBef>
              <a:buFontTx/>
              <a:buChar char="•"/>
            </a:pPr>
            <a:r>
              <a:rPr lang="en-US" dirty="0">
                <a:solidFill>
                  <a:srgbClr val="003300"/>
                </a:solidFill>
                <a:latin typeface="Verdana" pitchFamily="34" charset="0"/>
              </a:rPr>
              <a:t>Roosevelt saw the presidency as a </a:t>
            </a:r>
            <a:r>
              <a:rPr lang="en-US" b="1" dirty="0">
                <a:solidFill>
                  <a:srgbClr val="003300"/>
                </a:solidFill>
                <a:latin typeface="Verdana" pitchFamily="34" charset="0"/>
              </a:rPr>
              <a:t>bully pulpit</a:t>
            </a:r>
            <a:r>
              <a:rPr lang="en-US" dirty="0">
                <a:solidFill>
                  <a:srgbClr val="003300"/>
                </a:solidFill>
                <a:latin typeface="Verdana" pitchFamily="34" charset="0"/>
              </a:rPr>
              <a:t>, or a platform to publicize important issues and seek support for his policies on reform.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autoUpdateAnimBg="0"/>
      <p:bldP spid="5" grpId="0" autoUpdateAnimBg="0"/>
      <p:bldP spid="6" grpId="0" animBg="1" autoUpdateAnimBg="0"/>
      <p:bldP spid="7" grpId="0" autoUpdateAnimBg="0"/>
      <p:bldP spid="8"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Square Deal</a:t>
            </a:r>
            <a:endParaRPr lang="en-US" dirty="0"/>
          </a:p>
        </p:txBody>
      </p:sp>
      <p:sp>
        <p:nvSpPr>
          <p:cNvPr id="3" name="Content Placeholder 2"/>
          <p:cNvSpPr>
            <a:spLocks noGrp="1"/>
          </p:cNvSpPr>
          <p:nvPr>
            <p:ph sz="half" idx="1"/>
          </p:nvPr>
        </p:nvSpPr>
        <p:spPr/>
        <p:txBody>
          <a:bodyPr>
            <a:normAutofit fontScale="85000" lnSpcReduction="10000"/>
          </a:bodyPr>
          <a:lstStyle/>
          <a:p>
            <a:pPr>
              <a:lnSpc>
                <a:spcPct val="110000"/>
              </a:lnSpc>
              <a:spcBef>
                <a:spcPct val="40000"/>
              </a:spcBef>
            </a:pPr>
            <a:r>
              <a:rPr lang="en-US" dirty="0" smtClean="0">
                <a:solidFill>
                  <a:srgbClr val="003300"/>
                </a:solidFill>
              </a:rPr>
              <a:t>became campaign slogan and the framework for his entire presidency.</a:t>
            </a:r>
          </a:p>
          <a:p>
            <a:pPr>
              <a:lnSpc>
                <a:spcPct val="110000"/>
              </a:lnSpc>
              <a:spcBef>
                <a:spcPct val="40000"/>
              </a:spcBef>
            </a:pPr>
            <a:r>
              <a:rPr lang="en-US" dirty="0" smtClean="0">
                <a:solidFill>
                  <a:srgbClr val="003300"/>
                </a:solidFill>
              </a:rPr>
              <a:t>promised to “see that each is given a square deal, because he is entitled to no more and should receive no less.”</a:t>
            </a:r>
          </a:p>
          <a:p>
            <a:pPr>
              <a:lnSpc>
                <a:spcPct val="110000"/>
              </a:lnSpc>
              <a:spcBef>
                <a:spcPct val="40000"/>
              </a:spcBef>
            </a:pPr>
            <a:r>
              <a:rPr lang="en-US" b="1" dirty="0" smtClean="0">
                <a:solidFill>
                  <a:srgbClr val="FF0000"/>
                </a:solidFill>
              </a:rPr>
              <a:t>promise revealed his belief that the needs of workers, business, and consumers should be balanced.</a:t>
            </a:r>
          </a:p>
          <a:p>
            <a:pPr>
              <a:lnSpc>
                <a:spcPct val="110000"/>
              </a:lnSpc>
              <a:spcBef>
                <a:spcPct val="40000"/>
              </a:spcBef>
            </a:pPr>
            <a:r>
              <a:rPr lang="en-US" b="1" dirty="0" smtClean="0">
                <a:solidFill>
                  <a:srgbClr val="FF0000"/>
                </a:solidFill>
              </a:rPr>
              <a:t>called for limiting the power of trusts, promoting public health and safety, and improving working conditions.</a:t>
            </a:r>
            <a:endParaRPr lang="en-US" sz="2400" b="1" dirty="0" smtClean="0">
              <a:solidFill>
                <a:srgbClr val="FF0000"/>
              </a:solidFill>
            </a:endParaRPr>
          </a:p>
          <a:p>
            <a:endParaRPr lang="en-US" dirty="0"/>
          </a:p>
        </p:txBody>
      </p:sp>
      <p:pic>
        <p:nvPicPr>
          <p:cNvPr id="1026" name="Picture 2" descr="http://www.squaredeal.com/images/square-deal.jpg"/>
          <p:cNvPicPr>
            <a:picLocks noChangeAspect="1" noChangeArrowheads="1"/>
          </p:cNvPicPr>
          <p:nvPr/>
        </p:nvPicPr>
        <p:blipFill>
          <a:blip r:embed="rId2" cstate="print"/>
          <a:srcRect/>
          <a:stretch>
            <a:fillRect/>
          </a:stretch>
        </p:blipFill>
        <p:spPr bwMode="auto">
          <a:xfrm>
            <a:off x="4800600" y="2057400"/>
            <a:ext cx="3869139"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Dismay Over Food and Drug Practices </a:t>
            </a:r>
            <a:endParaRPr lang="en-US" dirty="0"/>
          </a:p>
        </p:txBody>
      </p:sp>
      <p:sp>
        <p:nvSpPr>
          <p:cNvPr id="5" name="Rectangle 3"/>
          <p:cNvSpPr txBox="1">
            <a:spLocks noChangeArrowheads="1"/>
          </p:cNvSpPr>
          <p:nvPr/>
        </p:nvSpPr>
        <p:spPr bwMode="auto">
          <a:xfrm>
            <a:off x="609600" y="2133600"/>
            <a:ext cx="3276600" cy="40386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normAutofit fontScale="92500" lnSpcReduction="10000"/>
          </a:bodyPr>
          <a:lstStyle/>
          <a:p>
            <a:pPr marL="228600" marR="0" lvl="0" indent="-228600" algn="ctr" defTabSz="914400" rtl="0" eaLnBrk="1" fontAlgn="auto" latinLnBrk="0" hangingPunct="1">
              <a:lnSpc>
                <a:spcPct val="110000"/>
              </a:lnSpc>
              <a:spcBef>
                <a:spcPct val="50000"/>
              </a:spcBef>
              <a:spcAft>
                <a:spcPts val="0"/>
              </a:spcAft>
              <a:buClr>
                <a:schemeClr val="accent3"/>
              </a:buClr>
              <a:buSzTx/>
              <a:buFontTx/>
              <a:buNone/>
              <a:tabLst/>
              <a:defRPr/>
            </a:pPr>
            <a:r>
              <a:rPr kumimoji="0" lang="en-US" sz="1700" b="1" i="0" u="none" strike="noStrike" kern="1200" cap="none" spc="0" normalizeH="0" baseline="0" noProof="0" dirty="0" smtClean="0">
                <a:ln>
                  <a:noFill/>
                </a:ln>
                <a:solidFill>
                  <a:schemeClr val="tx1"/>
                </a:solidFill>
                <a:effectLst/>
                <a:uLnTx/>
                <a:uFillTx/>
                <a:latin typeface="+mn-lt"/>
                <a:ea typeface="+mn-ea"/>
                <a:cs typeface="+mn-cs"/>
              </a:rPr>
              <a:t>Food</a:t>
            </a:r>
          </a:p>
          <a:p>
            <a:pPr marL="228600" marR="0" lvl="0" indent="-228600" algn="l" defTabSz="914400" rtl="0" eaLnBrk="1" fontAlgn="auto" latinLnBrk="0" hangingPunct="1">
              <a:lnSpc>
                <a:spcPct val="110000"/>
              </a:lnSpc>
              <a:spcBef>
                <a:spcPct val="50000"/>
              </a:spcBef>
              <a:spcAft>
                <a:spcPts val="0"/>
              </a:spcAft>
              <a:buClr>
                <a:schemeClr val="accent3"/>
              </a:buClr>
              <a:buSzTx/>
              <a:buFont typeface="Georgia"/>
              <a:buChar char="•"/>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Food producers used clever tricks to pass off tainted foods:</a:t>
            </a:r>
          </a:p>
          <a:p>
            <a:pPr marL="658368" marR="0" lvl="1" indent="-246888" algn="l" defTabSz="914400" rtl="0" eaLnBrk="1" fontAlgn="auto" latinLnBrk="0" hangingPunct="1">
              <a:lnSpc>
                <a:spcPct val="110000"/>
              </a:lnSpc>
              <a:spcBef>
                <a:spcPct val="50000"/>
              </a:spcBef>
              <a:spcAft>
                <a:spcPts val="0"/>
              </a:spcAft>
              <a:buClr>
                <a:schemeClr val="accent2"/>
              </a:buClr>
              <a:buSzTx/>
              <a:buFont typeface="Georgia"/>
              <a:buChar char="▫"/>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Dairies churned fresh milk into spoiled butter.</a:t>
            </a:r>
          </a:p>
          <a:p>
            <a:pPr marL="658368" marR="0" lvl="1" indent="-246888" algn="l" defTabSz="914400" rtl="0" eaLnBrk="1" fontAlgn="auto" latinLnBrk="0" hangingPunct="1">
              <a:lnSpc>
                <a:spcPct val="110000"/>
              </a:lnSpc>
              <a:spcBef>
                <a:spcPct val="50000"/>
              </a:spcBef>
              <a:spcAft>
                <a:spcPts val="0"/>
              </a:spcAft>
              <a:buClr>
                <a:schemeClr val="accent2"/>
              </a:buClr>
              <a:buSzTx/>
              <a:buFont typeface="Georgia"/>
              <a:buChar char="▫"/>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Poultry sellers added formaldehyde, which is used to embalm dead bodies, to old eggs to hide their smell.</a:t>
            </a:r>
          </a:p>
          <a:p>
            <a:pPr marL="228600" marR="0" lvl="0" indent="-228600" algn="l" defTabSz="914400" rtl="0" eaLnBrk="1" fontAlgn="auto" latinLnBrk="0" hangingPunct="1">
              <a:lnSpc>
                <a:spcPct val="110000"/>
              </a:lnSpc>
              <a:spcBef>
                <a:spcPct val="50000"/>
              </a:spcBef>
              <a:spcAft>
                <a:spcPts val="0"/>
              </a:spcAft>
              <a:buClr>
                <a:schemeClr val="accent3"/>
              </a:buClr>
              <a:buSzTx/>
              <a:buFont typeface="Times" pitchFamily="18" charset="0"/>
              <a:buChar char="•"/>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Unwary customers bought the tainted food thinking it was healthy.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80000"/>
              </a:lnSpc>
              <a:spcBef>
                <a:spcPct val="50000"/>
              </a:spcBef>
              <a:spcAft>
                <a:spcPts val="0"/>
              </a:spcAft>
              <a:buClr>
                <a:schemeClr val="accent3"/>
              </a:buClr>
              <a:buSzTx/>
              <a:buFont typeface="Times" pitchFamily="18" charset="0"/>
              <a:buNone/>
              <a:tabLst/>
              <a:defRPr/>
            </a:pPr>
            <a:r>
              <a:rPr kumimoji="0" lang="en-US" sz="1500" b="0" i="0" u="none" strike="noStrike" kern="1200" cap="none" spc="0" normalizeH="0" baseline="0" noProof="0" dirty="0" smtClean="0">
                <a:ln>
                  <a:noFill/>
                </a:ln>
                <a:solidFill>
                  <a:srgbClr val="FFFF99"/>
                </a:solidFill>
                <a:effectLst/>
                <a:uLnTx/>
                <a:uFillTx/>
                <a:latin typeface="+mn-lt"/>
                <a:ea typeface="+mn-ea"/>
                <a:cs typeface="+mn-cs"/>
              </a:rPr>
              <a:t> </a:t>
            </a:r>
          </a:p>
        </p:txBody>
      </p:sp>
      <p:sp>
        <p:nvSpPr>
          <p:cNvPr id="6" name="Rectangle 4"/>
          <p:cNvSpPr txBox="1">
            <a:spLocks noChangeArrowheads="1"/>
          </p:cNvSpPr>
          <p:nvPr/>
        </p:nvSpPr>
        <p:spPr bwMode="auto">
          <a:xfrm>
            <a:off x="4876800" y="2133600"/>
            <a:ext cx="3048000" cy="40386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auto" latinLnBrk="0" hangingPunct="1">
              <a:lnSpc>
                <a:spcPct val="90000"/>
              </a:lnSpc>
              <a:spcBef>
                <a:spcPct val="50000"/>
              </a:spcBef>
              <a:spcAft>
                <a:spcPts val="0"/>
              </a:spcAft>
              <a:buClr>
                <a:schemeClr val="accent3"/>
              </a:buClr>
              <a:buSzTx/>
              <a:buFontTx/>
              <a:buNone/>
              <a:tabLst/>
              <a:defRPr/>
            </a:pPr>
            <a:r>
              <a:rPr kumimoji="0" lang="en-US" sz="1700" b="1" i="0" u="none" strike="noStrike" kern="1200" cap="none" spc="0" normalizeH="0" baseline="0" noProof="0" dirty="0" smtClean="0">
                <a:ln>
                  <a:noFill/>
                </a:ln>
                <a:solidFill>
                  <a:schemeClr val="tx1"/>
                </a:solidFill>
                <a:effectLst/>
                <a:uLnTx/>
                <a:uFillTx/>
                <a:latin typeface="+mn-lt"/>
                <a:ea typeface="+mn-ea"/>
                <a:cs typeface="+mn-cs"/>
              </a:rPr>
              <a:t>Drugs</a:t>
            </a:r>
          </a:p>
          <a:p>
            <a:pPr marL="228600" marR="0" lvl="0" indent="-228600" algn="l" defTabSz="914400" rtl="0" eaLnBrk="1" fontAlgn="auto" latinLnBrk="0" hangingPunct="1">
              <a:lnSpc>
                <a:spcPct val="90000"/>
              </a:lnSpc>
              <a:spcBef>
                <a:spcPct val="50000"/>
              </a:spcBef>
              <a:spcAft>
                <a:spcPts val="0"/>
              </a:spcAft>
              <a:buClr>
                <a:schemeClr val="accent3"/>
              </a:buClr>
              <a:buSzTx/>
              <a:buFont typeface="Georgia"/>
              <a:buChar char="•"/>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Drug companies were also unconcerned for customer health:</a:t>
            </a:r>
          </a:p>
          <a:p>
            <a:pPr marL="576263" marR="0" lvl="1" indent="-233363" algn="l" defTabSz="914400" rtl="0" eaLnBrk="1" fontAlgn="auto" latinLnBrk="0" hangingPunct="1">
              <a:lnSpc>
                <a:spcPct val="90000"/>
              </a:lnSpc>
              <a:spcBef>
                <a:spcPct val="50000"/>
              </a:spcBef>
              <a:spcAft>
                <a:spcPts val="0"/>
              </a:spcAft>
              <a:buClr>
                <a:schemeClr val="accent2"/>
              </a:buClr>
              <a:buSzTx/>
              <a:buFont typeface="Georgia"/>
              <a:buChar char="▫"/>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Some sold medicines that didn’t work.</a:t>
            </a:r>
          </a:p>
          <a:p>
            <a:pPr marL="576263" marR="0" lvl="1" indent="-233363" algn="l" defTabSz="914400" rtl="0" eaLnBrk="1" fontAlgn="auto" latinLnBrk="0" hangingPunct="1">
              <a:lnSpc>
                <a:spcPct val="90000"/>
              </a:lnSpc>
              <a:spcBef>
                <a:spcPct val="50000"/>
              </a:spcBef>
              <a:spcAft>
                <a:spcPts val="0"/>
              </a:spcAft>
              <a:buClr>
                <a:schemeClr val="accent2"/>
              </a:buClr>
              <a:buSzTx/>
              <a:buFont typeface="Georgia"/>
              <a:buChar char="▫"/>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Some marketed nonprescription medicines containing narcotics.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autoUpdateAnimBg="0"/>
      <p:bldP spid="6"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Consumer Reform</a:t>
            </a:r>
            <a:r>
              <a:rPr lang="en-US" dirty="0" smtClean="0"/>
              <a:t/>
            </a:r>
            <a:br>
              <a:rPr lang="en-US" dirty="0" smtClean="0"/>
            </a:br>
            <a:endParaRPr lang="en-US" dirty="0"/>
          </a:p>
        </p:txBody>
      </p:sp>
      <p:sp>
        <p:nvSpPr>
          <p:cNvPr id="3" name="Content Placeholder 2"/>
          <p:cNvSpPr>
            <a:spLocks noGrp="1"/>
          </p:cNvSpPr>
          <p:nvPr>
            <p:ph sz="half" idx="1"/>
          </p:nvPr>
        </p:nvSpPr>
        <p:spPr/>
        <p:txBody>
          <a:bodyPr/>
          <a:lstStyle/>
          <a:p>
            <a:pPr lvl="0"/>
            <a:r>
              <a:rPr lang="en-US" dirty="0" smtClean="0"/>
              <a:t>Muckrakers like Upton Sinclair </a:t>
            </a:r>
            <a:r>
              <a:rPr lang="en-US" b="1" i="1" dirty="0" smtClean="0"/>
              <a:t>( The Jungle</a:t>
            </a:r>
            <a:r>
              <a:rPr lang="en-US" b="1" dirty="0" smtClean="0"/>
              <a:t>) </a:t>
            </a:r>
            <a:r>
              <a:rPr lang="en-US" dirty="0" smtClean="0"/>
              <a:t>exposed the lack of state/federal regulation for consumer safety.</a:t>
            </a:r>
          </a:p>
          <a:p>
            <a:endParaRPr lang="en-US" dirty="0" smtClean="0"/>
          </a:p>
          <a:p>
            <a:r>
              <a:rPr lang="en-US" sz="1600" dirty="0" smtClean="0">
                <a:hlinkClick r:id="rId2"/>
              </a:rPr>
              <a:t>http://www.fda.gov/default.htm</a:t>
            </a:r>
            <a:endParaRPr lang="en-US" sz="1600" dirty="0"/>
          </a:p>
        </p:txBody>
      </p:sp>
      <p:sp>
        <p:nvSpPr>
          <p:cNvPr id="4" name="Content Placeholder 3"/>
          <p:cNvSpPr>
            <a:spLocks noGrp="1"/>
          </p:cNvSpPr>
          <p:nvPr>
            <p:ph sz="half" idx="2"/>
          </p:nvPr>
        </p:nvSpPr>
        <p:spPr>
          <a:xfrm>
            <a:off x="4648200" y="3962400"/>
            <a:ext cx="4038600" cy="4525963"/>
          </a:xfrm>
        </p:spPr>
        <p:txBody>
          <a:bodyPr/>
          <a:lstStyle/>
          <a:p>
            <a:pPr lvl="0"/>
            <a:r>
              <a:rPr lang="en-US" b="1" dirty="0" smtClean="0"/>
              <a:t>Meat Inspection Act</a:t>
            </a:r>
            <a:r>
              <a:rPr lang="en-US" dirty="0" smtClean="0"/>
              <a:t>- gave the department of agriculture the power to check and regulate meat shipped </a:t>
            </a:r>
          </a:p>
          <a:p>
            <a:pPr lvl="0"/>
            <a:r>
              <a:rPr lang="en-US" b="1" dirty="0" smtClean="0"/>
              <a:t>Pure Food and Drug Act- </a:t>
            </a:r>
            <a:r>
              <a:rPr lang="en-US" dirty="0" smtClean="0"/>
              <a:t>took steps toward banning badly prepared food and dangerous drugs.</a:t>
            </a:r>
          </a:p>
          <a:p>
            <a:endParaRPr lang="en-US" dirty="0"/>
          </a:p>
        </p:txBody>
      </p:sp>
      <p:pic>
        <p:nvPicPr>
          <p:cNvPr id="3074" name="Picture 2" descr="http://t2.gstatic.com/images?q=tbn:ANd9GcRvPra6BOSOk3gg17jcJFTgH8oGs_tbA4-gv9onAhfA0yGwQtAtWA"/>
          <p:cNvPicPr>
            <a:picLocks noChangeAspect="1" noChangeArrowheads="1"/>
          </p:cNvPicPr>
          <p:nvPr/>
        </p:nvPicPr>
        <p:blipFill>
          <a:blip r:embed="rId3" cstate="print"/>
          <a:srcRect/>
          <a:stretch>
            <a:fillRect/>
          </a:stretch>
        </p:blipFill>
        <p:spPr bwMode="auto">
          <a:xfrm>
            <a:off x="4953000" y="685800"/>
            <a:ext cx="3846746"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2000"/>
                                        <p:tgtEl>
                                          <p:spTgt spid="4">
                                            <p:txEl>
                                              <p:pRg st="0" end="0"/>
                                            </p:txEl>
                                          </p:spTgt>
                                        </p:tgtEl>
                                      </p:cBhvr>
                                    </p:animEffect>
                                    <p:anim calcmode="lin" valueType="num">
                                      <p:cBhvr>
                                        <p:cTn id="3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3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2000"/>
                                        <p:tgtEl>
                                          <p:spTgt spid="4">
                                            <p:txEl>
                                              <p:pRg st="1" end="1"/>
                                            </p:txEl>
                                          </p:spTgt>
                                        </p:tgtEl>
                                      </p:cBhvr>
                                    </p:animEffect>
                                    <p:anim calcmode="lin" valueType="num">
                                      <p:cBhvr>
                                        <p:cTn id="46"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47"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8"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Jungle…</a:t>
            </a:r>
            <a:endParaRPr lang="en-US" dirty="0"/>
          </a:p>
        </p:txBody>
      </p:sp>
      <p:sp>
        <p:nvSpPr>
          <p:cNvPr id="7" name="Content Placeholder 6"/>
          <p:cNvSpPr>
            <a:spLocks noGrp="1"/>
          </p:cNvSpPr>
          <p:nvPr>
            <p:ph idx="1"/>
          </p:nvPr>
        </p:nvSpPr>
        <p:spPr/>
        <p:txBody>
          <a:bodyPr>
            <a:normAutofit fontScale="70000" lnSpcReduction="20000"/>
          </a:bodyPr>
          <a:lstStyle/>
          <a:p>
            <a:r>
              <a:rPr lang="en-US" i="1" dirty="0" err="1" smtClean="0"/>
              <a:t>Mikolas</a:t>
            </a:r>
            <a:r>
              <a:rPr lang="en-US" i="1" dirty="0" smtClean="0"/>
              <a:t>] is a beef-boner, and that is a dangerous trade[….] Your hands are slippery, and your knife is slippery, and you are toiling like mad, when somebody happens to speak to you, or you strike a bone. Then your hand slips up on the blade and there is a fearful gash. And that would not be so bad, only for the deadly contagion. The cut may heal, but you can never tell. Twice now, within the last three years, </a:t>
            </a:r>
            <a:r>
              <a:rPr lang="en-US" i="1" dirty="0" err="1" smtClean="0"/>
              <a:t>Mikolas</a:t>
            </a:r>
            <a:r>
              <a:rPr lang="en-US" i="1" dirty="0" smtClean="0"/>
              <a:t> has been lying at home with blood-poisoning—once for three months and once for nearly seven. The last time, too, he lost his job, which means six weeks more of standing at the doors of the packing-houses, at six o’clock on bitter winter mornings, with a foot of snow on the ground and more in the air. There are learned people who can tell you out of the statistics that beef-boners make forty cents an hour, but, perhaps, these people have never looked into a beef-boner’s hands.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ungle"/>
          <p:cNvPicPr>
            <a:picLocks noChangeAspect="1" noChangeArrowheads="1"/>
          </p:cNvPicPr>
          <p:nvPr/>
        </p:nvPicPr>
        <p:blipFill>
          <a:blip r:embed="rId3" cstate="print"/>
          <a:srcRect l="6592" r="2335" b="4445"/>
          <a:stretch>
            <a:fillRect/>
          </a:stretch>
        </p:blipFill>
        <p:spPr bwMode="auto">
          <a:xfrm>
            <a:off x="4800600" y="762000"/>
            <a:ext cx="4064000" cy="3048000"/>
          </a:xfrm>
          <a:prstGeom prst="rect">
            <a:avLst/>
          </a:prstGeom>
          <a:noFill/>
        </p:spPr>
      </p:pic>
      <p:pic>
        <p:nvPicPr>
          <p:cNvPr id="3" name="Picture 2" descr="00010864"/>
          <p:cNvPicPr>
            <a:picLocks noChangeAspect="1" noChangeArrowheads="1"/>
          </p:cNvPicPr>
          <p:nvPr/>
        </p:nvPicPr>
        <p:blipFill>
          <a:blip r:embed="rId4" cstate="print"/>
          <a:srcRect l="15834" t="3209" r="9166" b="32031"/>
          <a:stretch>
            <a:fillRect/>
          </a:stretch>
        </p:blipFill>
        <p:spPr bwMode="auto">
          <a:xfrm>
            <a:off x="457200" y="3505200"/>
            <a:ext cx="4064000" cy="3048000"/>
          </a:xfrm>
          <a:prstGeom prst="rect">
            <a:avLst/>
          </a:prstGeom>
          <a:noFill/>
        </p:spPr>
      </p:pic>
      <p:pic>
        <p:nvPicPr>
          <p:cNvPr id="4" name="Picture 2" descr="00011207"/>
          <p:cNvPicPr>
            <a:picLocks noChangeAspect="1" noChangeArrowheads="1"/>
          </p:cNvPicPr>
          <p:nvPr/>
        </p:nvPicPr>
        <p:blipFill>
          <a:blip r:embed="rId5" cstate="print"/>
          <a:srcRect/>
          <a:stretch>
            <a:fillRect/>
          </a:stretch>
        </p:blipFill>
        <p:spPr bwMode="auto">
          <a:xfrm>
            <a:off x="381000" y="762000"/>
            <a:ext cx="3863662" cy="2286000"/>
          </a:xfrm>
          <a:prstGeom prst="rect">
            <a:avLst/>
          </a:prstGeom>
          <a:noFill/>
          <a:ln w="38100">
            <a:solidFill>
              <a:schemeClr val="bg2"/>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Reforms</a:t>
            </a:r>
            <a:endParaRPr lang="en-US" dirty="0"/>
          </a:p>
        </p:txBody>
      </p:sp>
      <p:sp>
        <p:nvSpPr>
          <p:cNvPr id="11" name="Content Placeholder 10"/>
          <p:cNvSpPr>
            <a:spLocks noGrp="1"/>
          </p:cNvSpPr>
          <p:nvPr>
            <p:ph sz="half" idx="2"/>
          </p:nvPr>
        </p:nvSpPr>
        <p:spPr/>
        <p:txBody>
          <a:bodyPr/>
          <a:lstStyle/>
          <a:p>
            <a:r>
              <a:rPr lang="en-US" b="1" dirty="0" smtClean="0"/>
              <a:t>Newlands Reclamation Act</a:t>
            </a:r>
            <a:r>
              <a:rPr lang="en-US" dirty="0" smtClean="0"/>
              <a:t> 1902 set aside proceeds from the sale of public lands for irrigation projects in the West when the projects were larger than the states could handle</a:t>
            </a:r>
          </a:p>
          <a:p>
            <a:pPr lvl="0"/>
            <a:r>
              <a:rPr lang="en-US" dirty="0" smtClean="0"/>
              <a:t>Led to </a:t>
            </a:r>
            <a:r>
              <a:rPr lang="en-US" b="1" dirty="0" smtClean="0"/>
              <a:t>National Park Service- </a:t>
            </a:r>
            <a:r>
              <a:rPr lang="en-US" dirty="0" smtClean="0"/>
              <a:t>set aside government to establish a system of national parks. (under Wilson)</a:t>
            </a:r>
            <a:br>
              <a:rPr lang="en-US" dirty="0" smtClean="0"/>
            </a:br>
            <a:endParaRPr lang="en-US" dirty="0"/>
          </a:p>
        </p:txBody>
      </p:sp>
      <p:pic>
        <p:nvPicPr>
          <p:cNvPr id="5" name="Picture 2" descr="00011209"/>
          <p:cNvPicPr>
            <a:picLocks noChangeAspect="1" noChangeArrowheads="1"/>
          </p:cNvPicPr>
          <p:nvPr/>
        </p:nvPicPr>
        <p:blipFill>
          <a:blip r:embed="rId2" cstate="print"/>
          <a:srcRect/>
          <a:stretch>
            <a:fillRect/>
          </a:stretch>
        </p:blipFill>
        <p:spPr bwMode="auto">
          <a:xfrm>
            <a:off x="533400" y="2057400"/>
            <a:ext cx="2671281" cy="1981200"/>
          </a:xfrm>
          <a:prstGeom prst="rect">
            <a:avLst/>
          </a:prstGeom>
          <a:noFill/>
        </p:spPr>
      </p:pic>
      <p:pic>
        <p:nvPicPr>
          <p:cNvPr id="12" name="Picture 4" descr="http://207.245.165.89/historical-docs/doc-content/images/yellowstone-park-act-photo-m.jpg"/>
          <p:cNvPicPr>
            <a:picLocks noChangeAspect="1" noChangeArrowheads="1"/>
          </p:cNvPicPr>
          <p:nvPr/>
        </p:nvPicPr>
        <p:blipFill>
          <a:blip r:embed="rId3" cstate="print"/>
          <a:srcRect/>
          <a:stretch>
            <a:fillRect/>
          </a:stretch>
        </p:blipFill>
        <p:spPr bwMode="auto">
          <a:xfrm>
            <a:off x="3124200" y="4114800"/>
            <a:ext cx="1649278" cy="243268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People involved</a:t>
            </a:r>
            <a:br>
              <a:rPr lang="en-US" b="1" dirty="0" smtClean="0"/>
            </a:br>
            <a:endParaRPr lang="en-US" dirty="0"/>
          </a:p>
        </p:txBody>
      </p:sp>
      <p:sp>
        <p:nvSpPr>
          <p:cNvPr id="3" name="Content Placeholder 2"/>
          <p:cNvSpPr>
            <a:spLocks noGrp="1"/>
          </p:cNvSpPr>
          <p:nvPr>
            <p:ph sz="half" idx="1"/>
          </p:nvPr>
        </p:nvSpPr>
        <p:spPr/>
        <p:txBody>
          <a:bodyPr/>
          <a:lstStyle/>
          <a:p>
            <a:pPr lvl="0"/>
            <a:r>
              <a:rPr lang="en-US" dirty="0" smtClean="0">
                <a:solidFill>
                  <a:srgbClr val="0070C0"/>
                </a:solidFill>
              </a:rPr>
              <a:t>native born</a:t>
            </a:r>
          </a:p>
          <a:p>
            <a:pPr lvl="0"/>
            <a:r>
              <a:rPr lang="en-US" dirty="0" smtClean="0">
                <a:solidFill>
                  <a:srgbClr val="0070C0"/>
                </a:solidFill>
              </a:rPr>
              <a:t>middle-upper class</a:t>
            </a:r>
          </a:p>
          <a:p>
            <a:pPr lvl="0"/>
            <a:r>
              <a:rPr lang="en-US" dirty="0" smtClean="0">
                <a:solidFill>
                  <a:srgbClr val="0070C0"/>
                </a:solidFill>
              </a:rPr>
              <a:t>educated</a:t>
            </a:r>
          </a:p>
          <a:p>
            <a:pPr lvl="0"/>
            <a:r>
              <a:rPr lang="en-US" dirty="0" smtClean="0">
                <a:solidFill>
                  <a:srgbClr val="0070C0"/>
                </a:solidFill>
              </a:rPr>
              <a:t>middle-class women</a:t>
            </a:r>
          </a:p>
          <a:p>
            <a:pPr lvl="0"/>
            <a:r>
              <a:rPr lang="en-US" dirty="0" smtClean="0">
                <a:solidFill>
                  <a:srgbClr val="0070C0"/>
                </a:solidFill>
              </a:rPr>
              <a:t>muckrakers- progressive journalists</a:t>
            </a:r>
          </a:p>
          <a:p>
            <a:endParaRPr lang="en-US" dirty="0"/>
          </a:p>
        </p:txBody>
      </p:sp>
      <p:sp>
        <p:nvSpPr>
          <p:cNvPr id="4" name="Content Placeholder 3"/>
          <p:cNvSpPr>
            <a:spLocks noGrp="1"/>
          </p:cNvSpPr>
          <p:nvPr>
            <p:ph sz="half" idx="2"/>
          </p:nvPr>
        </p:nvSpPr>
        <p:spPr/>
        <p:txBody>
          <a:bodyPr/>
          <a:lstStyle/>
          <a:p>
            <a:pPr lvl="0"/>
            <a:r>
              <a:rPr lang="en-US" dirty="0" smtClean="0">
                <a:solidFill>
                  <a:srgbClr val="0070C0"/>
                </a:solidFill>
              </a:rPr>
              <a:t>not concerned with foreign policy</a:t>
            </a:r>
          </a:p>
          <a:p>
            <a:pPr lvl="0"/>
            <a:r>
              <a:rPr lang="en-US" dirty="0" smtClean="0">
                <a:solidFill>
                  <a:srgbClr val="0070C0"/>
                </a:solidFill>
              </a:rPr>
              <a:t>Notables: Jane Addams (Hull House), Robert </a:t>
            </a:r>
            <a:r>
              <a:rPr lang="en-US" dirty="0" err="1" smtClean="0">
                <a:solidFill>
                  <a:srgbClr val="0070C0"/>
                </a:solidFill>
              </a:rPr>
              <a:t>LaFollette</a:t>
            </a:r>
            <a:r>
              <a:rPr lang="en-US" dirty="0" smtClean="0">
                <a:solidFill>
                  <a:srgbClr val="0070C0"/>
                </a:solidFill>
              </a:rPr>
              <a:t>, Upton Sinclair, Ida Tarbell (Muckrakers)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770" decel="100000"/>
                                        <p:tgtEl>
                                          <p:spTgt spid="3">
                                            <p:txEl>
                                              <p:pRg st="3" end="3"/>
                                            </p:txEl>
                                          </p:spTgt>
                                        </p:tgtEl>
                                      </p:cBhvr>
                                    </p:animEffect>
                                    <p:animScale>
                                      <p:cBhvr>
                                        <p:cTn id="41" dur="770" decel="100000"/>
                                        <p:tgtEl>
                                          <p:spTgt spid="3">
                                            <p:txEl>
                                              <p:pRg st="3" end="3"/>
                                            </p:txEl>
                                          </p:spTgt>
                                        </p:tgtEl>
                                      </p:cBhvr>
                                      <p:from x="10000" y="10000"/>
                                      <p:to x="200000" y="450000"/>
                                    </p:animScale>
                                    <p:animScale>
                                      <p:cBhvr>
                                        <p:cTn id="42" dur="1230" accel="100000" fill="hold">
                                          <p:stCondLst>
                                            <p:cond delay="770"/>
                                          </p:stCondLst>
                                        </p:cTn>
                                        <p:tgtEl>
                                          <p:spTgt spid="3">
                                            <p:txEl>
                                              <p:pRg st="3" end="3"/>
                                            </p:txEl>
                                          </p:spTgt>
                                        </p:tgtEl>
                                      </p:cBhvr>
                                      <p:from x="200000" y="450000"/>
                                      <p:to x="100000" y="100000"/>
                                    </p:animScale>
                                    <p:set>
                                      <p:cBhvr>
                                        <p:cTn id="43" dur="770" fill="hold"/>
                                        <p:tgtEl>
                                          <p:spTgt spid="3">
                                            <p:txEl>
                                              <p:pRg st="3" end="3"/>
                                            </p:txEl>
                                          </p:spTgt>
                                        </p:tgtEl>
                                        <p:attrNameLst>
                                          <p:attrName>ppt_x</p:attrName>
                                        </p:attrNameLst>
                                      </p:cBhvr>
                                      <p:to>
                                        <p:strVal val="(0.5)"/>
                                      </p:to>
                                    </p:set>
                                    <p:anim from="(0.5)" to="(#ppt_x)" calcmode="lin" valueType="num">
                                      <p:cBhvr>
                                        <p:cTn id="44" dur="1230" accel="100000" fill="hold">
                                          <p:stCondLst>
                                            <p:cond delay="770"/>
                                          </p:stCondLst>
                                        </p:cTn>
                                        <p:tgtEl>
                                          <p:spTgt spid="3">
                                            <p:txEl>
                                              <p:pRg st="3" end="3"/>
                                            </p:txEl>
                                          </p:spTgt>
                                        </p:tgtEl>
                                        <p:attrNameLst>
                                          <p:attrName>ppt_x</p:attrName>
                                        </p:attrNameLst>
                                      </p:cBhvr>
                                    </p:anim>
                                    <p:set>
                                      <p:cBhvr>
                                        <p:cTn id="45" dur="770" fill="hold"/>
                                        <p:tgtEl>
                                          <p:spTgt spid="3">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70" decel="100000"/>
                                        <p:tgtEl>
                                          <p:spTgt spid="3">
                                            <p:txEl>
                                              <p:pRg st="4" end="4"/>
                                            </p:txEl>
                                          </p:spTgt>
                                        </p:tgtEl>
                                      </p:cBhvr>
                                    </p:animEffect>
                                    <p:animScale>
                                      <p:cBhvr>
                                        <p:cTn id="52" dur="770" decel="100000"/>
                                        <p:tgtEl>
                                          <p:spTgt spid="3">
                                            <p:txEl>
                                              <p:pRg st="4" end="4"/>
                                            </p:txEl>
                                          </p:spTgt>
                                        </p:tgtEl>
                                      </p:cBhvr>
                                      <p:from x="10000" y="10000"/>
                                      <p:to x="200000" y="450000"/>
                                    </p:animScale>
                                    <p:animScale>
                                      <p:cBhvr>
                                        <p:cTn id="53" dur="1230" accel="100000" fill="hold">
                                          <p:stCondLst>
                                            <p:cond delay="770"/>
                                          </p:stCondLst>
                                        </p:cTn>
                                        <p:tgtEl>
                                          <p:spTgt spid="3">
                                            <p:txEl>
                                              <p:pRg st="4" end="4"/>
                                            </p:txEl>
                                          </p:spTgt>
                                        </p:tgtEl>
                                      </p:cBhvr>
                                      <p:from x="200000" y="450000"/>
                                      <p:to x="100000" y="100000"/>
                                    </p:animScale>
                                    <p:set>
                                      <p:cBhvr>
                                        <p:cTn id="54" dur="770" fill="hold"/>
                                        <p:tgtEl>
                                          <p:spTgt spid="3">
                                            <p:txEl>
                                              <p:pRg st="4" end="4"/>
                                            </p:txEl>
                                          </p:spTgt>
                                        </p:tgtEl>
                                        <p:attrNameLst>
                                          <p:attrName>ppt_x</p:attrName>
                                        </p:attrNameLst>
                                      </p:cBhvr>
                                      <p:to>
                                        <p:strVal val="(0.5)"/>
                                      </p:to>
                                    </p:set>
                                    <p:anim from="(0.5)" to="(#ppt_x)" calcmode="lin" valueType="num">
                                      <p:cBhvr>
                                        <p:cTn id="55" dur="1230" accel="100000" fill="hold">
                                          <p:stCondLst>
                                            <p:cond delay="770"/>
                                          </p:stCondLst>
                                        </p:cTn>
                                        <p:tgtEl>
                                          <p:spTgt spid="3">
                                            <p:txEl>
                                              <p:pRg st="4" end="4"/>
                                            </p:txEl>
                                          </p:spTgt>
                                        </p:tgtEl>
                                        <p:attrNameLst>
                                          <p:attrName>ppt_x</p:attrName>
                                        </p:attrNameLst>
                                      </p:cBhvr>
                                    </p:anim>
                                    <p:set>
                                      <p:cBhvr>
                                        <p:cTn id="56" dur="770" fill="hold"/>
                                        <p:tgtEl>
                                          <p:spTgt spid="3">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4" end="4"/>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anim calcmode="lin" valueType="num">
                                      <p:cBhvr>
                                        <p:cTn id="6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 calcmode="lin" valueType="num">
                                      <p:cBhvr>
                                        <p:cTn id="6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9"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Trusts and Monopolies…</a:t>
            </a:r>
            <a:endParaRPr lang="en-US" dirty="0"/>
          </a:p>
        </p:txBody>
      </p:sp>
      <p:sp>
        <p:nvSpPr>
          <p:cNvPr id="3" name="Content Placeholder 2"/>
          <p:cNvSpPr>
            <a:spLocks noGrp="1"/>
          </p:cNvSpPr>
          <p:nvPr>
            <p:ph sz="half" idx="1"/>
          </p:nvPr>
        </p:nvSpPr>
        <p:spPr/>
        <p:txBody>
          <a:bodyPr/>
          <a:lstStyle/>
          <a:p>
            <a:r>
              <a:rPr lang="en-US" dirty="0" smtClean="0"/>
              <a:t>A </a:t>
            </a:r>
            <a:r>
              <a:rPr lang="en-US" b="1" i="1" dirty="0" smtClean="0"/>
              <a:t>trust</a:t>
            </a:r>
            <a:r>
              <a:rPr lang="en-US" b="1" dirty="0" smtClean="0"/>
              <a:t> </a:t>
            </a:r>
            <a:r>
              <a:rPr lang="en-US" dirty="0" smtClean="0"/>
              <a:t>was an arrangement by which stockholders in several companies transferred their shares to a single set of </a:t>
            </a:r>
            <a:r>
              <a:rPr lang="en-US" b="1" i="1" dirty="0" smtClean="0"/>
              <a:t>trustees.</a:t>
            </a:r>
          </a:p>
          <a:p>
            <a:r>
              <a:rPr lang="en-US" dirty="0" smtClean="0"/>
              <a:t>In exchange, the stockholders received a certificate entitling them to a specified share of the consolidated earnings of the jointly managed companies.</a:t>
            </a:r>
            <a:endParaRPr lang="en-US" dirty="0"/>
          </a:p>
        </p:txBody>
      </p:sp>
      <p:sp>
        <p:nvSpPr>
          <p:cNvPr id="4" name="Content Placeholder 3"/>
          <p:cNvSpPr>
            <a:spLocks noGrp="1"/>
          </p:cNvSpPr>
          <p:nvPr>
            <p:ph sz="half" idx="2"/>
          </p:nvPr>
        </p:nvSpPr>
        <p:spPr/>
        <p:txBody>
          <a:bodyPr/>
          <a:lstStyle/>
          <a:p>
            <a:r>
              <a:rPr lang="en-US" dirty="0" smtClean="0"/>
              <a:t>The trusts came to dominate a number of major industries, and were, in effect, </a:t>
            </a:r>
            <a:r>
              <a:rPr lang="en-US" b="1" i="1" dirty="0" smtClean="0"/>
              <a:t>monopolies</a:t>
            </a:r>
            <a:r>
              <a:rPr lang="en-US" b="1" dirty="0" smtClean="0"/>
              <a:t>. </a:t>
            </a:r>
          </a:p>
          <a:p>
            <a:r>
              <a:rPr lang="en-US" dirty="0" smtClean="0"/>
              <a:t>A monopoly is a situation in which there is a single supplier or seller of a good or service for which there are no close substitutes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solidFill>
                  <a:srgbClr val="003300"/>
                </a:solidFill>
              </a:rPr>
              <a:t>believed big business was essential to the nation’s growth but also believed companies should behave responsibly.</a:t>
            </a:r>
          </a:p>
          <a:p>
            <a:r>
              <a:rPr lang="en-US" dirty="0" smtClean="0">
                <a:solidFill>
                  <a:srgbClr val="003300"/>
                </a:solidFill>
              </a:rPr>
              <a:t>spent a great deal of attention on regulating corporations, determined that they should serve the public interest.</a:t>
            </a:r>
            <a:endParaRPr lang="en-US" dirty="0"/>
          </a:p>
        </p:txBody>
      </p:sp>
      <p:sp>
        <p:nvSpPr>
          <p:cNvPr id="4" name="Content Placeholder 3"/>
          <p:cNvSpPr>
            <a:spLocks noGrp="1"/>
          </p:cNvSpPr>
          <p:nvPr>
            <p:ph sz="half" idx="2"/>
          </p:nvPr>
        </p:nvSpPr>
        <p:spPr/>
        <p:txBody>
          <a:bodyPr/>
          <a:lstStyle/>
          <a:p>
            <a:r>
              <a:rPr lang="en-US" dirty="0" smtClean="0">
                <a:solidFill>
                  <a:srgbClr val="003300"/>
                </a:solidFill>
              </a:rPr>
              <a:t>In 1901, when three tycoons joined their railroad companies together to eliminate competition, their company, the </a:t>
            </a:r>
            <a:r>
              <a:rPr lang="en-US" b="1" dirty="0" smtClean="0">
                <a:solidFill>
                  <a:srgbClr val="003300"/>
                </a:solidFill>
              </a:rPr>
              <a:t>Northern Securities Company, </a:t>
            </a:r>
            <a:r>
              <a:rPr lang="en-US" dirty="0" smtClean="0">
                <a:solidFill>
                  <a:srgbClr val="003300"/>
                </a:solidFill>
              </a:rPr>
              <a:t>dominated rail shipping from Chicago to the Northwest.</a:t>
            </a:r>
          </a:p>
          <a:p>
            <a:r>
              <a:rPr lang="en-US" dirty="0" smtClean="0">
                <a:solidFill>
                  <a:srgbClr val="003300"/>
                </a:solidFill>
              </a:rPr>
              <a:t>Roosevelt directed the U.S. attorney general to sue the company for violating the </a:t>
            </a:r>
            <a:r>
              <a:rPr lang="en-US" b="1" dirty="0" smtClean="0">
                <a:solidFill>
                  <a:srgbClr val="003300"/>
                </a:solidFill>
              </a:rPr>
              <a:t>Sherman Antitrust Act</a:t>
            </a:r>
          </a:p>
          <a:p>
            <a:endParaRPr lang="en-US" dirty="0"/>
          </a:p>
        </p:txBody>
      </p:sp>
      <p:sp>
        <p:nvSpPr>
          <p:cNvPr id="6" name="Title 5"/>
          <p:cNvSpPr>
            <a:spLocks noGrp="1"/>
          </p:cNvSpPr>
          <p:nvPr>
            <p:ph type="title"/>
          </p:nvPr>
        </p:nvSpPr>
        <p:spPr/>
        <p:txBody>
          <a:bodyPr/>
          <a:lstStyle/>
          <a:p>
            <a:r>
              <a:rPr lang="en-US" dirty="0" smtClean="0"/>
              <a:t>Regulating Big Business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Trust Buster!</a:t>
            </a:r>
            <a:endParaRPr lang="en-US" dirty="0"/>
          </a:p>
        </p:txBody>
      </p:sp>
      <p:pic>
        <p:nvPicPr>
          <p:cNvPr id="77826" name="Picture 2" descr="http://schools.nashua.edu/myclass/marandoss/gd/Pictures/Cartoons/trustbuster.jpg"/>
          <p:cNvPicPr>
            <a:picLocks noChangeAspect="1" noChangeArrowheads="1"/>
          </p:cNvPicPr>
          <p:nvPr/>
        </p:nvPicPr>
        <p:blipFill>
          <a:blip r:embed="rId2" cstate="print"/>
          <a:srcRect/>
          <a:stretch>
            <a:fillRect/>
          </a:stretch>
        </p:blipFill>
        <p:spPr bwMode="auto">
          <a:xfrm>
            <a:off x="381000" y="2209800"/>
            <a:ext cx="2321459" cy="2590800"/>
          </a:xfrm>
          <a:prstGeom prst="rect">
            <a:avLst/>
          </a:prstGeom>
          <a:noFill/>
        </p:spPr>
      </p:pic>
      <p:pic>
        <p:nvPicPr>
          <p:cNvPr id="77828" name="Picture 4" descr="http://americanhistory.si.edu/PRESIDENCY/images/medium/05_G_037_M.jpg"/>
          <p:cNvPicPr>
            <a:picLocks noChangeAspect="1" noChangeArrowheads="1"/>
          </p:cNvPicPr>
          <p:nvPr/>
        </p:nvPicPr>
        <p:blipFill>
          <a:blip r:embed="rId3" cstate="print"/>
          <a:srcRect/>
          <a:stretch>
            <a:fillRect/>
          </a:stretch>
        </p:blipFill>
        <p:spPr bwMode="auto">
          <a:xfrm>
            <a:off x="3733800" y="3657600"/>
            <a:ext cx="2667000" cy="2693672"/>
          </a:xfrm>
          <a:prstGeom prst="rect">
            <a:avLst/>
          </a:prstGeom>
          <a:noFill/>
        </p:spPr>
      </p:pic>
      <p:sp>
        <p:nvSpPr>
          <p:cNvPr id="9" name="Content Placeholder 3"/>
          <p:cNvSpPr>
            <a:spLocks noGrp="1"/>
          </p:cNvSpPr>
          <p:nvPr>
            <p:ph sz="half" idx="2"/>
          </p:nvPr>
        </p:nvSpPr>
        <p:spPr>
          <a:xfrm>
            <a:off x="5105400" y="1676400"/>
            <a:ext cx="4038600" cy="4525963"/>
          </a:xfrm>
        </p:spPr>
        <p:txBody>
          <a:bodyPr/>
          <a:lstStyle/>
          <a:p>
            <a:pPr lvl="0"/>
            <a:r>
              <a:rPr lang="en-US" b="1" dirty="0" smtClean="0"/>
              <a:t>Elkins Act- </a:t>
            </a:r>
            <a:r>
              <a:rPr lang="en-US" dirty="0" smtClean="0"/>
              <a:t>Railroad companies must publish rates.</a:t>
            </a:r>
          </a:p>
          <a:p>
            <a:pPr lvl="0"/>
            <a:r>
              <a:rPr lang="en-US" b="1" dirty="0" smtClean="0"/>
              <a:t>Hepburn Act-</a:t>
            </a:r>
            <a:r>
              <a:rPr lang="en-US" dirty="0" smtClean="0"/>
              <a:t>Allowed government to regulate railroad rates.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p:cTn id="19" dur="500" decel="50000" fill="hold">
                                          <p:stCondLst>
                                            <p:cond delay="0"/>
                                          </p:stCondLst>
                                        </p:cTn>
                                        <p:tgtEl>
                                          <p:spTgt spid="9">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William Howard Taft</a:t>
            </a:r>
            <a:br>
              <a:rPr lang="en-US" dirty="0" smtClean="0"/>
            </a:br>
            <a:endParaRPr lang="en-US" dirty="0"/>
          </a:p>
        </p:txBody>
      </p:sp>
      <p:pic>
        <p:nvPicPr>
          <p:cNvPr id="1026" name="Picture 2" descr="http://t2.gstatic.com/images?q=tbn:ANd9GcQyDdmRDNjxOYsxSQZywonFkzplJK3mk0i3rPc7YnxnFjrHvKhG"/>
          <p:cNvPicPr>
            <a:picLocks noChangeAspect="1" noChangeArrowheads="1"/>
          </p:cNvPicPr>
          <p:nvPr/>
        </p:nvPicPr>
        <p:blipFill>
          <a:blip r:embed="rId2" cstate="print"/>
          <a:srcRect/>
          <a:stretch>
            <a:fillRect/>
          </a:stretch>
        </p:blipFill>
        <p:spPr bwMode="auto">
          <a:xfrm>
            <a:off x="5943600" y="1447800"/>
            <a:ext cx="2790825" cy="3942594"/>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1000" y="2286000"/>
            <a:ext cx="4041648" cy="457200"/>
          </a:xfrm>
        </p:spPr>
        <p:txBody>
          <a:bodyPr/>
          <a:lstStyle/>
          <a:p>
            <a:endParaRPr lang="en-US" dirty="0" smtClean="0">
              <a:solidFill>
                <a:srgbClr val="003300"/>
              </a:solidFill>
              <a:latin typeface="Verdana" pitchFamily="34" charset="0"/>
            </a:endParaRPr>
          </a:p>
          <a:p>
            <a:r>
              <a:rPr lang="en-US" dirty="0" smtClean="0">
                <a:solidFill>
                  <a:srgbClr val="003300"/>
                </a:solidFill>
                <a:latin typeface="Verdana" pitchFamily="34" charset="0"/>
              </a:rPr>
              <a:t>The Main Idea</a:t>
            </a:r>
          </a:p>
          <a:p>
            <a:endParaRPr lang="en-US" dirty="0"/>
          </a:p>
        </p:txBody>
      </p:sp>
      <p:sp>
        <p:nvSpPr>
          <p:cNvPr id="6" name="Content Placeholder 5"/>
          <p:cNvSpPr>
            <a:spLocks noGrp="1"/>
          </p:cNvSpPr>
          <p:nvPr>
            <p:ph sz="quarter" idx="2"/>
          </p:nvPr>
        </p:nvSpPr>
        <p:spPr/>
        <p:txBody>
          <a:bodyPr/>
          <a:lstStyle/>
          <a:p>
            <a:r>
              <a:rPr lang="en-US" dirty="0" smtClean="0">
                <a:solidFill>
                  <a:srgbClr val="003300"/>
                </a:solidFill>
                <a:latin typeface="Verdana" pitchFamily="34" charset="0"/>
              </a:rPr>
              <a:t>Progressive reforms continued during the Taft and Wilson presidencies focusing on business, banking, and women’s suffrage. </a:t>
            </a:r>
          </a:p>
          <a:p>
            <a:endParaRPr lang="en-US" dirty="0"/>
          </a:p>
        </p:txBody>
      </p:sp>
      <p:pic>
        <p:nvPicPr>
          <p:cNvPr id="86018" name="Picture 2" descr="http://multimedialearningllc.files.wordpress.com/2010/09/amendment-16.jpg"/>
          <p:cNvPicPr>
            <a:picLocks noChangeAspect="1" noChangeArrowheads="1"/>
          </p:cNvPicPr>
          <p:nvPr/>
        </p:nvPicPr>
        <p:blipFill>
          <a:blip r:embed="rId2" cstate="print"/>
          <a:srcRect/>
          <a:stretch>
            <a:fillRect/>
          </a:stretch>
        </p:blipFill>
        <p:spPr bwMode="auto">
          <a:xfrm>
            <a:off x="5029199" y="1066800"/>
            <a:ext cx="3496635" cy="5302749"/>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Progressivism under Taft</a:t>
            </a:r>
            <a:endParaRPr lang="en-US" dirty="0"/>
          </a:p>
        </p:txBody>
      </p:sp>
      <p:sp>
        <p:nvSpPr>
          <p:cNvPr id="7" name="Content Placeholder 6"/>
          <p:cNvSpPr>
            <a:spLocks noGrp="1"/>
          </p:cNvSpPr>
          <p:nvPr>
            <p:ph idx="1"/>
          </p:nvPr>
        </p:nvSpPr>
        <p:spPr/>
        <p:txBody>
          <a:bodyPr>
            <a:normAutofit fontScale="85000" lnSpcReduction="20000"/>
          </a:bodyPr>
          <a:lstStyle/>
          <a:p>
            <a:pPr>
              <a:spcBef>
                <a:spcPct val="40000"/>
              </a:spcBef>
            </a:pPr>
            <a:r>
              <a:rPr lang="en-US" dirty="0" smtClean="0">
                <a:solidFill>
                  <a:srgbClr val="003300"/>
                </a:solidFill>
              </a:rPr>
              <a:t>President Roosevelt didn’t run for a third term, instead supporting </a:t>
            </a:r>
            <a:r>
              <a:rPr lang="en-US" b="1" dirty="0" smtClean="0">
                <a:solidFill>
                  <a:srgbClr val="003300"/>
                </a:solidFill>
              </a:rPr>
              <a:t>William Howard Taft</a:t>
            </a:r>
            <a:r>
              <a:rPr lang="en-US" dirty="0" smtClean="0">
                <a:solidFill>
                  <a:srgbClr val="003300"/>
                </a:solidFill>
              </a:rPr>
              <a:t>, a friend and advisor who, despite a more cautious view on reform, pledged loyalty to the Roosevelt program.</a:t>
            </a:r>
          </a:p>
          <a:p>
            <a:pPr>
              <a:spcBef>
                <a:spcPct val="40000"/>
              </a:spcBef>
            </a:pPr>
            <a:r>
              <a:rPr lang="en-US" dirty="0" smtClean="0">
                <a:solidFill>
                  <a:srgbClr val="003300"/>
                </a:solidFill>
              </a:rPr>
              <a:t>Upon his election, Taft worked to secure Roosevelt’s reforms rather than build upon them.</a:t>
            </a:r>
          </a:p>
          <a:p>
            <a:pPr>
              <a:spcBef>
                <a:spcPct val="40000"/>
              </a:spcBef>
            </a:pPr>
            <a:r>
              <a:rPr lang="en-US" dirty="0" smtClean="0">
                <a:solidFill>
                  <a:srgbClr val="003300"/>
                </a:solidFill>
              </a:rPr>
              <a:t>Taft worked to secure several reforms, such as creating a Labor Department to enforce labor laws and increasing national forest reserves.</a:t>
            </a:r>
          </a:p>
          <a:p>
            <a:pPr>
              <a:spcBef>
                <a:spcPct val="40000"/>
              </a:spcBef>
            </a:pPr>
            <a:r>
              <a:rPr lang="en-US" dirty="0" smtClean="0">
                <a:solidFill>
                  <a:srgbClr val="003300"/>
                </a:solidFill>
              </a:rPr>
              <a:t>Taft’s administration is also credited with the passage of the </a:t>
            </a:r>
            <a:r>
              <a:rPr lang="en-US" b="1" dirty="0" smtClean="0">
                <a:solidFill>
                  <a:srgbClr val="003300"/>
                </a:solidFill>
              </a:rPr>
              <a:t>Sixteenth Amendment</a:t>
            </a:r>
            <a:r>
              <a:rPr lang="en-US" dirty="0" smtClean="0">
                <a:solidFill>
                  <a:srgbClr val="003300"/>
                </a:solidFill>
              </a:rPr>
              <a:t>, which granted Congress the power to levy taxes based on individual income.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anim calcmode="lin" valueType="num">
                                      <p:cBhvr>
                                        <p:cTn id="2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477838"/>
            <a:ext cx="8077200" cy="588962"/>
          </a:xfrm>
          <a:noFill/>
        </p:spPr>
        <p:txBody>
          <a:bodyPr anchor="t"/>
          <a:lstStyle/>
          <a:p>
            <a:pPr eaLnBrk="1" hangingPunct="1"/>
            <a:r>
              <a:rPr lang="en-US" sz="2400" dirty="0" smtClean="0"/>
              <a:t>Election Reforms</a:t>
            </a:r>
          </a:p>
        </p:txBody>
      </p:sp>
      <p:sp>
        <p:nvSpPr>
          <p:cNvPr id="12291" name="Rectangle 3"/>
          <p:cNvSpPr>
            <a:spLocks noGrp="1" noChangeArrowheads="1"/>
          </p:cNvSpPr>
          <p:nvPr>
            <p:ph type="body" idx="1"/>
          </p:nvPr>
        </p:nvSpPr>
        <p:spPr bwMode="auto">
          <a:xfrm>
            <a:off x="533400" y="1244600"/>
            <a:ext cx="8077200" cy="4622800"/>
          </a:xfr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169863" indent="-169863" eaLnBrk="1" hangingPunct="1">
              <a:spcBef>
                <a:spcPct val="50000"/>
              </a:spcBef>
            </a:pPr>
            <a:r>
              <a:rPr lang="en-US" sz="1600" dirty="0" smtClean="0">
                <a:solidFill>
                  <a:srgbClr val="003300"/>
                </a:solidFill>
              </a:rPr>
              <a:t>Progressives wanted fairer elections and to make politicians more accountable to voters.</a:t>
            </a:r>
          </a:p>
          <a:p>
            <a:pPr lvl="1" eaLnBrk="1" hangingPunct="1">
              <a:spcBef>
                <a:spcPct val="50000"/>
              </a:spcBef>
            </a:pPr>
            <a:r>
              <a:rPr lang="en-US" sz="1600" dirty="0" smtClean="0">
                <a:solidFill>
                  <a:srgbClr val="003300"/>
                </a:solidFill>
              </a:rPr>
              <a:t>Proposed a direct primary, or an election in which voters choose candidates to run in a general election, which most states adopted.</a:t>
            </a:r>
          </a:p>
          <a:p>
            <a:pPr lvl="1" eaLnBrk="1" hangingPunct="1">
              <a:spcBef>
                <a:spcPct val="50000"/>
              </a:spcBef>
            </a:pPr>
            <a:r>
              <a:rPr lang="en-US" sz="1600" dirty="0" smtClean="0">
                <a:solidFill>
                  <a:srgbClr val="003300"/>
                </a:solidFill>
              </a:rPr>
              <a:t>Backed the </a:t>
            </a:r>
            <a:r>
              <a:rPr lang="en-US" sz="1600" b="1" dirty="0" smtClean="0">
                <a:solidFill>
                  <a:srgbClr val="003300"/>
                </a:solidFill>
              </a:rPr>
              <a:t>Seventeenth Amendment</a:t>
            </a:r>
            <a:r>
              <a:rPr lang="en-US" sz="1600" dirty="0" smtClean="0">
                <a:solidFill>
                  <a:srgbClr val="003300"/>
                </a:solidFill>
              </a:rPr>
              <a:t>, which gave voters, not state legislatures, the power to elect their U.S. senators.</a:t>
            </a:r>
          </a:p>
          <a:p>
            <a:pPr marL="169863" indent="-169863" eaLnBrk="1" hangingPunct="1">
              <a:spcBef>
                <a:spcPct val="50000"/>
              </a:spcBef>
            </a:pPr>
            <a:r>
              <a:rPr lang="en-US" sz="1600" dirty="0" smtClean="0">
                <a:solidFill>
                  <a:srgbClr val="003300"/>
                </a:solidFill>
              </a:rPr>
              <a:t>Some measures Progressives fought for include</a:t>
            </a:r>
            <a:r>
              <a:rPr lang="en-US" sz="2400" dirty="0" smtClean="0">
                <a:solidFill>
                  <a:srgbClr val="003300"/>
                </a:solidFill>
              </a:rPr>
              <a:t> </a:t>
            </a:r>
          </a:p>
        </p:txBody>
      </p:sp>
      <p:graphicFrame>
        <p:nvGraphicFramePr>
          <p:cNvPr id="102409" name="Group 9"/>
          <p:cNvGraphicFramePr>
            <a:graphicFrameLocks noGrp="1"/>
          </p:cNvGraphicFramePr>
          <p:nvPr/>
        </p:nvGraphicFramePr>
        <p:xfrm>
          <a:off x="685800" y="3579813"/>
          <a:ext cx="7794625" cy="2133600"/>
        </p:xfrm>
        <a:graphic>
          <a:graphicData uri="http://schemas.openxmlformats.org/drawingml/2006/table">
            <a:tbl>
              <a:tblPr/>
              <a:tblGrid>
                <a:gridCol w="2597150"/>
                <a:gridCol w="2600325"/>
                <a:gridCol w="2597150"/>
              </a:tblGrid>
              <a:tr h="1019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00"/>
                          </a:solidFill>
                          <a:effectLst/>
                          <a:latin typeface="Verdana" pitchFamily="34" charset="0"/>
                        </a:rPr>
                        <a:t>Direct primary</a:t>
                      </a:r>
                      <a:r>
                        <a:rPr kumimoji="0" lang="en-US" sz="1600" b="0" i="0" u="none" strike="noStrike" cap="none" normalizeH="0" baseline="0" dirty="0" smtClean="0">
                          <a:ln>
                            <a:noFill/>
                          </a:ln>
                          <a:solidFill>
                            <a:srgbClr val="003300"/>
                          </a:solidFill>
                          <a:effectLst/>
                          <a:latin typeface="Verdana" pitchFamily="34" charset="0"/>
                        </a:rPr>
                        <a:t>: voters select a party’s candidate for public office</a:t>
                      </a:r>
                      <a:endParaRPr kumimoji="0" lang="en-US" sz="1600" b="1" i="0" u="none" strike="noStrike" cap="none" normalizeH="0" baseline="0" dirty="0" smtClean="0">
                        <a:ln>
                          <a:noFill/>
                        </a:ln>
                        <a:solidFill>
                          <a:srgbClr val="003300"/>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00"/>
                          </a:solidFill>
                          <a:effectLst/>
                          <a:latin typeface="Verdana" pitchFamily="34" charset="0"/>
                        </a:rPr>
                        <a:t>17th Amendment</a:t>
                      </a:r>
                      <a:r>
                        <a:rPr kumimoji="0" lang="en-US" sz="1600" b="0" i="0" u="none" strike="noStrike" cap="none" normalizeH="0" baseline="0" dirty="0" smtClean="0">
                          <a:ln>
                            <a:noFill/>
                          </a:ln>
                          <a:solidFill>
                            <a:srgbClr val="003300"/>
                          </a:solidFill>
                          <a:effectLst/>
                          <a:latin typeface="Verdana" pitchFamily="34" charset="0"/>
                        </a:rPr>
                        <a:t>:</a:t>
                      </a:r>
                      <a:r>
                        <a:rPr kumimoji="0" lang="en-US" sz="1600" b="1" i="0" u="none" strike="noStrike" cap="none" normalizeH="0" baseline="0" dirty="0" smtClean="0">
                          <a:ln>
                            <a:noFill/>
                          </a:ln>
                          <a:solidFill>
                            <a:srgbClr val="003300"/>
                          </a:solidFill>
                          <a:effectLst/>
                          <a:latin typeface="Verdana" pitchFamily="34" charset="0"/>
                        </a:rPr>
                        <a:t> </a:t>
                      </a:r>
                      <a:r>
                        <a:rPr kumimoji="0" lang="en-US" sz="1600" b="0" i="0" u="none" strike="noStrike" cap="none" normalizeH="0" baseline="0" dirty="0" smtClean="0">
                          <a:ln>
                            <a:noFill/>
                          </a:ln>
                          <a:solidFill>
                            <a:srgbClr val="003300"/>
                          </a:solidFill>
                          <a:effectLst/>
                          <a:latin typeface="Verdana" pitchFamily="34" charset="0"/>
                        </a:rPr>
                        <a:t>voters elect their senators directly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00"/>
                          </a:solidFill>
                          <a:effectLst/>
                          <a:latin typeface="Verdana" pitchFamily="34" charset="0"/>
                        </a:rPr>
                        <a:t>secret ballot</a:t>
                      </a:r>
                      <a:r>
                        <a:rPr kumimoji="0" lang="en-US" sz="1600" b="0" i="0" u="none" strike="noStrike" cap="none" normalizeH="0" baseline="0" dirty="0" smtClean="0">
                          <a:ln>
                            <a:noFill/>
                          </a:ln>
                          <a:solidFill>
                            <a:srgbClr val="003300"/>
                          </a:solidFill>
                          <a:effectLst/>
                          <a:latin typeface="Verdana" pitchFamily="34" charset="0"/>
                        </a:rPr>
                        <a:t>: people vote privately without fear of coercion</a:t>
                      </a:r>
                      <a:endParaRPr kumimoji="0" lang="en-US" sz="1600" b="1" i="0" u="none" strike="noStrike" cap="none" normalizeH="0" baseline="0" dirty="0" smtClean="0">
                        <a:ln>
                          <a:noFill/>
                        </a:ln>
                        <a:solidFill>
                          <a:srgbClr val="0033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5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00"/>
                          </a:solidFill>
                          <a:effectLst/>
                          <a:latin typeface="Verdana" pitchFamily="34" charset="0"/>
                        </a:rPr>
                        <a:t>initiative</a:t>
                      </a:r>
                      <a:r>
                        <a:rPr kumimoji="0" lang="en-US" sz="1600" b="0" i="0" u="none" strike="noStrike" cap="none" normalizeH="0" baseline="0" dirty="0" smtClean="0">
                          <a:ln>
                            <a:noFill/>
                          </a:ln>
                          <a:solidFill>
                            <a:srgbClr val="003300"/>
                          </a:solidFill>
                          <a:effectLst/>
                          <a:latin typeface="Verdana" pitchFamily="34" charset="0"/>
                        </a:rPr>
                        <a:t>: allows citizens to propose new laws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00"/>
                          </a:solidFill>
                          <a:effectLst/>
                          <a:latin typeface="Verdana" pitchFamily="34" charset="0"/>
                        </a:rPr>
                        <a:t>referendum</a:t>
                      </a:r>
                      <a:r>
                        <a:rPr kumimoji="0" lang="en-US" sz="1600" b="0" i="0" u="none" strike="noStrike" cap="none" normalizeH="0" baseline="0" dirty="0" smtClean="0">
                          <a:ln>
                            <a:noFill/>
                          </a:ln>
                          <a:solidFill>
                            <a:srgbClr val="003300"/>
                          </a:solidFill>
                          <a:effectLst/>
                          <a:latin typeface="Verdana" pitchFamily="34" charset="0"/>
                        </a:rPr>
                        <a:t>: allows citizens to vote on a proposed or existing law</a:t>
                      </a:r>
                      <a:endParaRPr kumimoji="0" lang="en-US" sz="1600" b="1" i="0" u="none" strike="noStrike" cap="none" normalizeH="0" baseline="0" dirty="0" smtClean="0">
                        <a:ln>
                          <a:noFill/>
                        </a:ln>
                        <a:solidFill>
                          <a:srgbClr val="0033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00"/>
                          </a:solidFill>
                          <a:effectLst/>
                          <a:latin typeface="Verdana" pitchFamily="34" charset="0"/>
                        </a:rPr>
                        <a:t>recall</a:t>
                      </a:r>
                      <a:r>
                        <a:rPr kumimoji="0" lang="en-US" sz="1600" b="0" i="0" u="none" strike="noStrike" cap="none" normalizeH="0" baseline="0" dirty="0" smtClean="0">
                          <a:ln>
                            <a:noFill/>
                          </a:ln>
                          <a:solidFill>
                            <a:srgbClr val="003300"/>
                          </a:solidFill>
                          <a:effectLst/>
                          <a:latin typeface="Verdana" pitchFamily="34" charset="0"/>
                        </a:rPr>
                        <a:t>: allows voters to remove an elected official from office</a:t>
                      </a:r>
                      <a:endParaRPr kumimoji="0" lang="en-US" sz="1600" b="1" i="0" u="none" strike="noStrike" cap="none" normalizeH="0" baseline="0" dirty="0" smtClean="0">
                        <a:ln>
                          <a:noFill/>
                        </a:ln>
                        <a:solidFill>
                          <a:srgbClr val="0033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07" name="Rectangle 24">
            <a:hlinkClick r:id="" action="ppaction://hlinkshowjump?jump=firstslide"/>
          </p:cNvPr>
          <p:cNvSpPr>
            <a:spLocks noChangeArrowheads="1"/>
          </p:cNvSpPr>
          <p:nvPr/>
        </p:nvSpPr>
        <p:spPr bwMode="auto">
          <a:xfrm>
            <a:off x="6934200" y="6019800"/>
            <a:ext cx="609600" cy="838200"/>
          </a:xfrm>
          <a:prstGeom prst="rect">
            <a:avLst/>
          </a:prstGeom>
          <a:noFill/>
          <a:ln w="9525">
            <a:noFill/>
            <a:miter lim="800000"/>
            <a:headEnd/>
            <a:tailEnd/>
          </a:ln>
        </p:spPr>
        <p:txBody>
          <a:bodyPr wrap="none" anchor="ct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76" presetClass="entr" presetSubtype="48942912" fill="hold" nodeType="clickEffect">
                                  <p:stCondLst>
                                    <p:cond delay="0"/>
                                  </p:stCondLst>
                                  <p:childTnLst>
                                    <p:set>
                                      <p:cBhvr>
                                        <p:cTn id="6" dur="1" fill="hold">
                                          <p:stCondLst>
                                            <p:cond delay="499"/>
                                          </p:stCondLst>
                                        </p:cTn>
                                        <p:tgtEl>
                                          <p:spTgt spid="102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Trouble in Taft’s Presidency</a:t>
            </a:r>
            <a:endParaRPr lang="en-US" dirty="0"/>
          </a:p>
        </p:txBody>
      </p:sp>
      <p:sp>
        <p:nvSpPr>
          <p:cNvPr id="4" name="Text Box 16"/>
          <p:cNvSpPr txBox="1">
            <a:spLocks noChangeArrowheads="1"/>
          </p:cNvSpPr>
          <p:nvPr/>
        </p:nvSpPr>
        <p:spPr bwMode="auto">
          <a:xfrm>
            <a:off x="685800" y="1676400"/>
            <a:ext cx="7470775" cy="584776"/>
          </a:xfrm>
          <a:prstGeom prst="rect">
            <a:avLst/>
          </a:prstGeom>
          <a:noFill/>
          <a:ln w="9525">
            <a:noFill/>
            <a:miter lim="800000"/>
            <a:headEnd/>
            <a:tailEnd/>
          </a:ln>
        </p:spPr>
        <p:txBody>
          <a:bodyPr wrap="square">
            <a:prstTxWarp prst="textNoShape">
              <a:avLst/>
            </a:prstTxWarp>
            <a:spAutoFit/>
          </a:bodyPr>
          <a:lstStyle/>
          <a:p>
            <a:pPr marL="166688" indent="-166688">
              <a:spcBef>
                <a:spcPct val="40000"/>
              </a:spcBef>
            </a:pPr>
            <a:r>
              <a:rPr lang="en-US" sz="1600" dirty="0">
                <a:solidFill>
                  <a:srgbClr val="003300"/>
                </a:solidFill>
                <a:latin typeface="Verdana" pitchFamily="26" charset="0"/>
              </a:rPr>
              <a:t>	President Taft lost the support of most of the Progressive Republicans, despite the reforms he helped secure.</a:t>
            </a:r>
            <a:endParaRPr lang="en-US" dirty="0">
              <a:solidFill>
                <a:srgbClr val="003300"/>
              </a:solidFill>
              <a:latin typeface="Verdana" pitchFamily="26" charset="0"/>
            </a:endParaRPr>
          </a:p>
        </p:txBody>
      </p:sp>
      <p:sp>
        <p:nvSpPr>
          <p:cNvPr id="6" name="Text Box 19"/>
          <p:cNvSpPr txBox="1">
            <a:spLocks noChangeArrowheads="1"/>
          </p:cNvSpPr>
          <p:nvPr/>
        </p:nvSpPr>
        <p:spPr bwMode="auto">
          <a:xfrm>
            <a:off x="762000" y="2609809"/>
            <a:ext cx="3731007" cy="317009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prstTxWarp prst="textNoShape">
              <a:avLst/>
            </a:prstTxWarp>
            <a:spAutoFit/>
          </a:bodyPr>
          <a:lstStyle/>
          <a:p>
            <a:pPr marL="169863" indent="-169863" algn="ctr">
              <a:spcBef>
                <a:spcPct val="50000"/>
              </a:spcBef>
              <a:buFont typeface="Times" pitchFamily="26" charset="0"/>
              <a:buNone/>
            </a:pPr>
            <a:r>
              <a:rPr lang="en-US" sz="1600" b="1" dirty="0">
                <a:solidFill>
                  <a:schemeClr val="tx1"/>
                </a:solidFill>
                <a:latin typeface="Verdana" pitchFamily="26" charset="0"/>
              </a:rPr>
              <a:t>Tariff Trouble</a:t>
            </a:r>
          </a:p>
          <a:p>
            <a:pPr marL="169863" indent="-169863">
              <a:spcBef>
                <a:spcPct val="50000"/>
              </a:spcBef>
              <a:buFont typeface="Times" pitchFamily="26" charset="0"/>
              <a:buChar char="•"/>
            </a:pPr>
            <a:r>
              <a:rPr lang="en-US" sz="1600" dirty="0">
                <a:solidFill>
                  <a:schemeClr val="tx1"/>
                </a:solidFill>
                <a:latin typeface="Verdana" pitchFamily="26" charset="0"/>
              </a:rPr>
              <a:t>In April 1909, Congress passed a bill on tariffs, or taxes charged on import and export goods.</a:t>
            </a:r>
          </a:p>
          <a:p>
            <a:pPr marL="169863" indent="-169863">
              <a:spcBef>
                <a:spcPct val="50000"/>
              </a:spcBef>
              <a:buFont typeface="Times" pitchFamily="26" charset="0"/>
              <a:buChar char="•"/>
            </a:pPr>
            <a:r>
              <a:rPr lang="en-US" sz="1600" dirty="0">
                <a:solidFill>
                  <a:schemeClr val="tx1"/>
                </a:solidFill>
                <a:latin typeface="Verdana" pitchFamily="26" charset="0"/>
              </a:rPr>
              <a:t>The House passed a version that lowered tariffs on imports, but the Senate added so many amendments that it became a high-tariff bill instead.</a:t>
            </a:r>
          </a:p>
          <a:p>
            <a:pPr marL="169863" indent="-169863">
              <a:spcBef>
                <a:spcPct val="50000"/>
              </a:spcBef>
              <a:buFont typeface="Times" pitchFamily="26" charset="0"/>
              <a:buChar char="•"/>
            </a:pPr>
            <a:r>
              <a:rPr lang="en-US" sz="1600" dirty="0">
                <a:solidFill>
                  <a:schemeClr val="tx1"/>
                </a:solidFill>
                <a:latin typeface="Verdana" pitchFamily="26" charset="0"/>
              </a:rPr>
              <a:t>Taft nevertheless signed the </a:t>
            </a:r>
            <a:r>
              <a:rPr lang="en-US" sz="1600" b="1" dirty="0">
                <a:solidFill>
                  <a:schemeClr val="tx1"/>
                </a:solidFill>
                <a:latin typeface="Verdana" pitchFamily="26" charset="0"/>
              </a:rPr>
              <a:t>Payne-Aldrich Tariff </a:t>
            </a:r>
            <a:r>
              <a:rPr lang="en-US" sz="1600" dirty="0">
                <a:solidFill>
                  <a:schemeClr val="tx1"/>
                </a:solidFill>
                <a:latin typeface="Verdana" pitchFamily="26" charset="0"/>
              </a:rPr>
              <a:t>into law</a:t>
            </a:r>
            <a:r>
              <a:rPr lang="en-US" sz="1600" dirty="0" smtClean="0">
                <a:solidFill>
                  <a:schemeClr val="tx1"/>
                </a:solidFill>
                <a:latin typeface="Verdana" pitchFamily="26" charset="0"/>
              </a:rPr>
              <a:t>.</a:t>
            </a:r>
            <a:endParaRPr lang="en-US" sz="1600" dirty="0">
              <a:solidFill>
                <a:schemeClr val="tx1"/>
              </a:solidFill>
              <a:latin typeface="Verdana" pitchFamily="26" charset="0"/>
            </a:endParaRPr>
          </a:p>
        </p:txBody>
      </p:sp>
      <p:sp>
        <p:nvSpPr>
          <p:cNvPr id="7" name="Rectangle 13"/>
          <p:cNvSpPr>
            <a:spLocks noChangeArrowheads="1"/>
          </p:cNvSpPr>
          <p:nvPr/>
        </p:nvSpPr>
        <p:spPr bwMode="auto">
          <a:xfrm>
            <a:off x="4495800" y="2590800"/>
            <a:ext cx="3352800" cy="422885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prstTxWarp prst="textNoShape">
              <a:avLst/>
            </a:prstTxWarp>
            <a:spAutoFit/>
          </a:bodyPr>
          <a:lstStyle/>
          <a:p>
            <a:pPr marL="119063" indent="-119063" algn="ctr">
              <a:lnSpc>
                <a:spcPct val="90000"/>
              </a:lnSpc>
              <a:spcBef>
                <a:spcPct val="50000"/>
              </a:spcBef>
              <a:buFont typeface="Times" pitchFamily="26" charset="0"/>
              <a:buNone/>
            </a:pPr>
            <a:r>
              <a:rPr lang="en-US" sz="1600" b="1" dirty="0">
                <a:latin typeface="Verdana" pitchFamily="26" charset="0"/>
              </a:rPr>
              <a:t>Conservation Trouble</a:t>
            </a:r>
            <a:endParaRPr lang="en-US" dirty="0">
              <a:latin typeface="Verdana" pitchFamily="26" charset="0"/>
            </a:endParaRPr>
          </a:p>
          <a:p>
            <a:pPr marL="119063" indent="-119063">
              <a:lnSpc>
                <a:spcPct val="90000"/>
              </a:lnSpc>
              <a:spcBef>
                <a:spcPct val="50000"/>
              </a:spcBef>
              <a:buFont typeface="Times" pitchFamily="26" charset="0"/>
              <a:buChar char="•"/>
            </a:pPr>
            <a:r>
              <a:rPr lang="en-US" sz="1600" dirty="0">
                <a:latin typeface="Verdana" pitchFamily="26" charset="0"/>
              </a:rPr>
              <a:t>1910: Secretary of the </a:t>
            </a:r>
            <a:r>
              <a:rPr lang="en-US" sz="1600" b="1" dirty="0">
                <a:latin typeface="Verdana" pitchFamily="26" charset="0"/>
              </a:rPr>
              <a:t>Interior Richard Ballinger </a:t>
            </a:r>
            <a:r>
              <a:rPr lang="en-US" sz="1600" dirty="0">
                <a:latin typeface="Verdana" pitchFamily="26" charset="0"/>
              </a:rPr>
              <a:t>let business leaders illegally buy millions of acres of protected public land in Alaska.</a:t>
            </a:r>
          </a:p>
          <a:p>
            <a:pPr marL="119063" indent="-119063">
              <a:lnSpc>
                <a:spcPct val="90000"/>
              </a:lnSpc>
              <a:spcBef>
                <a:spcPct val="50000"/>
              </a:spcBef>
              <a:buFont typeface="Times" pitchFamily="26" charset="0"/>
              <a:buChar char="•"/>
            </a:pPr>
            <a:r>
              <a:rPr lang="en-US" sz="1600" dirty="0">
                <a:latin typeface="Verdana" pitchFamily="26" charset="0"/>
              </a:rPr>
              <a:t>When </a:t>
            </a:r>
            <a:r>
              <a:rPr lang="en-US" sz="1600" b="1" dirty="0">
                <a:latin typeface="Verdana" pitchFamily="26" charset="0"/>
              </a:rPr>
              <a:t>Gifford Pinchot</a:t>
            </a:r>
            <a:r>
              <a:rPr lang="en-US" sz="1600" dirty="0">
                <a:latin typeface="Verdana" pitchFamily="26" charset="0"/>
              </a:rPr>
              <a:t>, head of the U.S. Forest Service, accused Ballinger, Taft fired Pinchot, not Ballinger.</a:t>
            </a:r>
          </a:p>
          <a:p>
            <a:pPr marL="119063" indent="-119063">
              <a:lnSpc>
                <a:spcPct val="90000"/>
              </a:lnSpc>
              <a:spcBef>
                <a:spcPct val="50000"/>
              </a:spcBef>
              <a:buFont typeface="Times" pitchFamily="26" charset="0"/>
              <a:buChar char="•"/>
            </a:pPr>
            <a:r>
              <a:rPr lang="en-US" sz="1600" dirty="0">
                <a:latin typeface="Verdana" pitchFamily="26" charset="0"/>
              </a:rPr>
              <a:t>Progressives thought this showed Taft was not committed to conservation, and Roosevelt refused to support Taft from that point on.</a:t>
            </a:r>
            <a:endParaRPr lang="en-US" dirty="0">
              <a:latin typeface="Verdana" pitchFamily="26"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Grp="1" noChangeArrowheads="1"/>
          </p:cNvSpPr>
          <p:nvPr>
            <p:ph type="title"/>
          </p:nvPr>
        </p:nvSpPr>
        <p:spPr>
          <a:xfrm>
            <a:off x="533400" y="381000"/>
            <a:ext cx="8077200" cy="558800"/>
          </a:xfrm>
        </p:spPr>
        <p:txBody>
          <a:bodyPr anchor="t"/>
          <a:lstStyle/>
          <a:p>
            <a:pPr eaLnBrk="1" hangingPunct="1">
              <a:defRPr/>
            </a:pPr>
            <a:r>
              <a:rPr lang="en-US" sz="2400" dirty="0" smtClean="0"/>
              <a:t>The Republican Party Splits</a:t>
            </a:r>
            <a:endParaRPr lang="en-US" sz="3200" dirty="0" smtClean="0">
              <a:effectLst>
                <a:outerShdw blurRad="38100" dist="38100" dir="2700000" algn="tl">
                  <a:srgbClr val="C0C0C0"/>
                </a:outerShdw>
              </a:effectLst>
            </a:endParaRPr>
          </a:p>
        </p:txBody>
      </p:sp>
      <p:grpSp>
        <p:nvGrpSpPr>
          <p:cNvPr id="4" name="Group 14"/>
          <p:cNvGrpSpPr>
            <a:grpSpLocks/>
          </p:cNvGrpSpPr>
          <p:nvPr/>
        </p:nvGrpSpPr>
        <p:grpSpPr bwMode="auto">
          <a:xfrm>
            <a:off x="533400" y="914400"/>
            <a:ext cx="7546975" cy="2693988"/>
            <a:chOff x="336" y="841"/>
            <a:chExt cx="4752" cy="1271"/>
          </a:xfrm>
        </p:grpSpPr>
        <p:sp>
          <p:nvSpPr>
            <p:cNvPr id="36877" name="Rectangle 15"/>
            <p:cNvSpPr>
              <a:spLocks noChangeArrowheads="1"/>
            </p:cNvSpPr>
            <p:nvPr/>
          </p:nvSpPr>
          <p:spPr bwMode="auto">
            <a:xfrm>
              <a:off x="336" y="841"/>
              <a:ext cx="4752" cy="1271"/>
            </a:xfrm>
            <a:prstGeom prst="rect">
              <a:avLst/>
            </a:prstGeom>
            <a:solidFill>
              <a:srgbClr val="FFFF99"/>
            </a:solidFill>
            <a:ln w="9525">
              <a:noFill/>
              <a:miter lim="800000"/>
              <a:headEnd/>
              <a:tailEnd/>
            </a:ln>
          </p:spPr>
          <p:txBody>
            <a:bodyPr wrap="none" anchor="ctr"/>
            <a:lstStyle/>
            <a:p>
              <a:endParaRPr lang="en-US" dirty="0"/>
            </a:p>
          </p:txBody>
        </p:sp>
        <p:sp>
          <p:nvSpPr>
            <p:cNvPr id="36878" name="Text Box 16"/>
            <p:cNvSpPr txBox="1">
              <a:spLocks noChangeArrowheads="1"/>
            </p:cNvSpPr>
            <p:nvPr/>
          </p:nvSpPr>
          <p:spPr bwMode="auto">
            <a:xfrm>
              <a:off x="336" y="841"/>
              <a:ext cx="4752" cy="126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166688" indent="-166688">
                <a:spcBef>
                  <a:spcPct val="40000"/>
                </a:spcBef>
                <a:buFontTx/>
                <a:buChar char="•"/>
              </a:pPr>
              <a:r>
                <a:rPr lang="en-US" sz="1600" dirty="0">
                  <a:solidFill>
                    <a:srgbClr val="003300"/>
                  </a:solidFill>
                  <a:latin typeface="Verdana" pitchFamily="34" charset="0"/>
                </a:rPr>
                <a:t>In the 1910 congressional elections, Roosevelt campaigned for the Progressive Republican who opposed Taft.</a:t>
              </a:r>
            </a:p>
            <a:p>
              <a:pPr marL="166688" indent="-166688">
                <a:spcBef>
                  <a:spcPct val="40000"/>
                </a:spcBef>
                <a:buFontTx/>
                <a:buChar char="•"/>
              </a:pPr>
              <a:r>
                <a:rPr lang="en-US" sz="1600" dirty="0">
                  <a:solidFill>
                    <a:srgbClr val="003300"/>
                  </a:solidFill>
                  <a:latin typeface="Verdana" pitchFamily="34" charset="0"/>
                </a:rPr>
                <a:t>Roosevelt proposed a program called </a:t>
              </a:r>
              <a:r>
                <a:rPr lang="en-US" sz="1600" b="1" dirty="0">
                  <a:solidFill>
                    <a:srgbClr val="7030A0"/>
                  </a:solidFill>
                  <a:latin typeface="Verdana" pitchFamily="34" charset="0"/>
                </a:rPr>
                <a:t>the New Nationalism</a:t>
              </a:r>
              <a:r>
                <a:rPr lang="en-US" sz="1600" dirty="0">
                  <a:solidFill>
                    <a:srgbClr val="003300"/>
                  </a:solidFill>
                  <a:latin typeface="Verdana" pitchFamily="34" charset="0"/>
                </a:rPr>
                <a:t>, a set of laws to protect workers, ensure public health, and regulate business.</a:t>
              </a:r>
            </a:p>
            <a:p>
              <a:pPr marL="166688" indent="-166688">
                <a:spcBef>
                  <a:spcPct val="40000"/>
                </a:spcBef>
                <a:buFontTx/>
                <a:buChar char="•"/>
              </a:pPr>
              <a:r>
                <a:rPr lang="en-US" sz="1600" dirty="0">
                  <a:solidFill>
                    <a:srgbClr val="003300"/>
                  </a:solidFill>
                  <a:latin typeface="Verdana" pitchFamily="34" charset="0"/>
                </a:rPr>
                <a:t>Reformers loved the New Nationalism, but Roosevelt’s help wasn’t enough to secure a Republican victory. </a:t>
              </a:r>
            </a:p>
            <a:p>
              <a:pPr marL="166688" indent="-166688">
                <a:spcBef>
                  <a:spcPct val="40000"/>
                </a:spcBef>
                <a:buFontTx/>
                <a:buChar char="•"/>
              </a:pPr>
              <a:r>
                <a:rPr lang="en-US" sz="1600" dirty="0">
                  <a:solidFill>
                    <a:srgbClr val="003300"/>
                  </a:solidFill>
                  <a:latin typeface="Verdana" pitchFamily="34" charset="0"/>
                </a:rPr>
                <a:t> Republicans lost control of the House of Representatives for the first time in 16 years.</a:t>
              </a:r>
            </a:p>
            <a:p>
              <a:pPr marL="166688" indent="-166688">
                <a:spcBef>
                  <a:spcPct val="40000"/>
                </a:spcBef>
                <a:buFontTx/>
                <a:buChar char="•"/>
              </a:pPr>
              <a:r>
                <a:rPr lang="en-US" sz="1600" dirty="0">
                  <a:solidFill>
                    <a:srgbClr val="003300"/>
                  </a:solidFill>
                  <a:latin typeface="Verdana" pitchFamily="34" charset="0"/>
                </a:rPr>
                <a:t>By the presidential election of 1912, the Republican Party was split.</a:t>
              </a:r>
              <a:endParaRPr lang="en-US" dirty="0">
                <a:solidFill>
                  <a:srgbClr val="003300"/>
                </a:solidFill>
                <a:latin typeface="Verdana" pitchFamily="34" charset="0"/>
              </a:endParaRPr>
            </a:p>
          </p:txBody>
        </p:sp>
      </p:grpSp>
      <p:grpSp>
        <p:nvGrpSpPr>
          <p:cNvPr id="6" name="Group 20"/>
          <p:cNvGrpSpPr>
            <a:grpSpLocks/>
          </p:cNvGrpSpPr>
          <p:nvPr/>
        </p:nvGrpSpPr>
        <p:grpSpPr bwMode="auto">
          <a:xfrm>
            <a:off x="431800" y="5080000"/>
            <a:ext cx="7721600" cy="828675"/>
            <a:chOff x="336" y="3130"/>
            <a:chExt cx="4707" cy="566"/>
          </a:xfrm>
        </p:grpSpPr>
        <p:sp>
          <p:nvSpPr>
            <p:cNvPr id="36873" name="Rectangle 21"/>
            <p:cNvSpPr>
              <a:spLocks noChangeArrowheads="1"/>
            </p:cNvSpPr>
            <p:nvPr/>
          </p:nvSpPr>
          <p:spPr bwMode="auto">
            <a:xfrm>
              <a:off x="336" y="3130"/>
              <a:ext cx="4707" cy="566"/>
            </a:xfrm>
            <a:prstGeom prst="rect">
              <a:avLst/>
            </a:prstGeom>
            <a:solidFill>
              <a:srgbClr val="FFFF99"/>
            </a:solidFill>
            <a:ln w="9525">
              <a:noFill/>
              <a:miter lim="800000"/>
              <a:headEnd/>
              <a:tailEnd/>
            </a:ln>
          </p:spPr>
          <p:txBody>
            <a:bodyPr wrap="none" anchor="ctr"/>
            <a:lstStyle/>
            <a:p>
              <a:endParaRPr lang="en-US" dirty="0"/>
            </a:p>
          </p:txBody>
        </p:sp>
        <p:sp>
          <p:nvSpPr>
            <p:cNvPr id="36874" name="Text Box 22"/>
            <p:cNvSpPr txBox="1">
              <a:spLocks noChangeArrowheads="1"/>
            </p:cNvSpPr>
            <p:nvPr/>
          </p:nvSpPr>
          <p:spPr bwMode="auto">
            <a:xfrm>
              <a:off x="336" y="3130"/>
              <a:ext cx="4707" cy="5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236538" indent="-187325" eaLnBrk="0" hangingPunct="0">
                <a:buFontTx/>
                <a:buChar char="•"/>
              </a:pPr>
              <a:r>
                <a:rPr lang="en-US" sz="1600" dirty="0">
                  <a:solidFill>
                    <a:srgbClr val="003300"/>
                  </a:solidFill>
                  <a:latin typeface="Verdana" pitchFamily="34" charset="0"/>
                </a:rPr>
                <a:t>With the Republicans split, Democrat </a:t>
              </a:r>
              <a:r>
                <a:rPr lang="en-US" sz="1600" b="1" dirty="0">
                  <a:solidFill>
                    <a:srgbClr val="003300"/>
                  </a:solidFill>
                  <a:latin typeface="Verdana" pitchFamily="34" charset="0"/>
                </a:rPr>
                <a:t>Woodrow Wilson</a:t>
              </a:r>
              <a:r>
                <a:rPr lang="en-US" sz="1600" dirty="0">
                  <a:solidFill>
                    <a:srgbClr val="003300"/>
                  </a:solidFill>
                  <a:latin typeface="Verdana" pitchFamily="34" charset="0"/>
                </a:rPr>
                <a:t> easily took the election, receiving almost 350 more electoral votes than Roosevelt and over 400 more than Taft.</a:t>
              </a:r>
              <a:endParaRPr lang="en-US" sz="1600" b="1" dirty="0">
                <a:solidFill>
                  <a:srgbClr val="FFFF99"/>
                </a:solidFill>
                <a:latin typeface="Verdana" pitchFamily="34" charset="0"/>
              </a:endParaRPr>
            </a:p>
          </p:txBody>
        </p:sp>
      </p:grpSp>
      <p:sp>
        <p:nvSpPr>
          <p:cNvPr id="19" name="Text Box 19"/>
          <p:cNvSpPr txBox="1">
            <a:spLocks noChangeArrowheads="1"/>
          </p:cNvSpPr>
          <p:nvPr/>
        </p:nvSpPr>
        <p:spPr bwMode="auto">
          <a:xfrm>
            <a:off x="500063" y="3654822"/>
            <a:ext cx="3731006" cy="1278864"/>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169863" indent="-169863">
              <a:lnSpc>
                <a:spcPct val="120000"/>
              </a:lnSpc>
              <a:spcBef>
                <a:spcPct val="50000"/>
              </a:spcBef>
              <a:buFont typeface="Times" pitchFamily="18" charset="0"/>
              <a:buChar char="•"/>
            </a:pPr>
            <a:r>
              <a:rPr lang="en-US" sz="1600" dirty="0">
                <a:solidFill>
                  <a:schemeClr val="tx1"/>
                </a:solidFill>
                <a:latin typeface="Verdana" pitchFamily="34" charset="0"/>
              </a:rPr>
              <a:t>The Republican party nominated President Taft as its candidate, outraging Progressive Republicans.  </a:t>
            </a:r>
            <a:endParaRPr lang="en-US" dirty="0">
              <a:solidFill>
                <a:schemeClr val="tx1"/>
              </a:solidFill>
              <a:latin typeface="Verdana" pitchFamily="34" charset="0"/>
            </a:endParaRPr>
          </a:p>
        </p:txBody>
      </p:sp>
      <p:sp>
        <p:nvSpPr>
          <p:cNvPr id="21" name="Rectangle 13"/>
          <p:cNvSpPr>
            <a:spLocks noChangeArrowheads="1"/>
          </p:cNvSpPr>
          <p:nvPr/>
        </p:nvSpPr>
        <p:spPr bwMode="auto">
          <a:xfrm>
            <a:off x="4465878" y="3646519"/>
            <a:ext cx="3367713" cy="1330107"/>
          </a:xfrm>
          <a:prstGeom prst="rect">
            <a:avLst/>
          </a:prstGeom>
          <a:noFill/>
          <a:ln w="9525" algn="ctr">
            <a:noFill/>
            <a:miter lim="800000"/>
            <a:headEnd/>
            <a:tailEnd/>
          </a:ln>
        </p:spPr>
        <p:txBody>
          <a:bodyPr>
            <a:spAutoFit/>
          </a:bodyPr>
          <a:lstStyle/>
          <a:p>
            <a:pPr marL="119063" indent="-119063">
              <a:spcBef>
                <a:spcPct val="50000"/>
              </a:spcBef>
              <a:buFont typeface="Times" pitchFamily="18" charset="0"/>
              <a:buChar char="•"/>
            </a:pPr>
            <a:r>
              <a:rPr lang="en-US" sz="1600" dirty="0">
                <a:latin typeface="Verdana" pitchFamily="34" charset="0"/>
              </a:rPr>
              <a:t>The Progressives split to form their own party, the New Progressive (“Bull Moose”) Party, with Roosevelt as its candidate.</a:t>
            </a:r>
            <a:endParaRPr lang="en-US" dirty="0">
              <a:latin typeface="Verdana" pitchFamily="3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6-190-map"/>
          <p:cNvPicPr>
            <a:picLocks noChangeAspect="1" noChangeArrowheads="1"/>
          </p:cNvPicPr>
          <p:nvPr/>
        </p:nvPicPr>
        <p:blipFill>
          <a:blip r:embed="rId2" cstate="print"/>
          <a:srcRect/>
          <a:stretch>
            <a:fillRect/>
          </a:stretch>
        </p:blipFill>
        <p:spPr bwMode="auto">
          <a:xfrm>
            <a:off x="609600" y="457200"/>
            <a:ext cx="7953375" cy="5622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6-196-visualsummary"/>
          <p:cNvPicPr>
            <a:picLocks noChangeAspect="1" noChangeArrowheads="1"/>
          </p:cNvPicPr>
          <p:nvPr/>
        </p:nvPicPr>
        <p:blipFill>
          <a:blip r:embed="rId2" cstate="print"/>
          <a:srcRect/>
          <a:stretch>
            <a:fillRect/>
          </a:stretch>
        </p:blipFill>
        <p:spPr bwMode="auto">
          <a:xfrm>
            <a:off x="296863" y="495300"/>
            <a:ext cx="8545512" cy="536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990600"/>
            <a:ext cx="8458200" cy="1470025"/>
          </a:xfrm>
        </p:spPr>
        <p:txBody>
          <a:bodyPr/>
          <a:lstStyle/>
          <a:p>
            <a:r>
              <a:rPr lang="en-US" dirty="0" smtClean="0"/>
              <a:t>Woodrow Wilson</a:t>
            </a:r>
            <a:endParaRPr lang="en-US" dirty="0"/>
          </a:p>
        </p:txBody>
      </p:sp>
      <p:pic>
        <p:nvPicPr>
          <p:cNvPr id="7" name="Picture 8" descr="wilson"/>
          <p:cNvPicPr>
            <a:picLocks noChangeAspect="1" noChangeArrowheads="1"/>
          </p:cNvPicPr>
          <p:nvPr/>
        </p:nvPicPr>
        <p:blipFill>
          <a:blip r:embed="rId2" cstate="print"/>
          <a:srcRect/>
          <a:stretch>
            <a:fillRect/>
          </a:stretch>
        </p:blipFill>
        <p:spPr>
          <a:xfrm>
            <a:off x="5105400" y="1981200"/>
            <a:ext cx="3240088" cy="4411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22238"/>
            <a:ext cx="7543800" cy="1401762"/>
          </a:xfrm>
        </p:spPr>
        <p:txBody>
          <a:bodyPr/>
          <a:lstStyle/>
          <a:p>
            <a:pPr eaLnBrk="1" hangingPunct="1">
              <a:defRPr/>
            </a:pPr>
            <a:r>
              <a:rPr lang="en-US" sz="4400" dirty="0" smtClean="0">
                <a:solidFill>
                  <a:srgbClr val="C00000"/>
                </a:solidFill>
              </a:rPr>
              <a:t>Woodrow</a:t>
            </a:r>
            <a:r>
              <a:rPr lang="en-US" sz="4400" dirty="0" smtClean="0"/>
              <a:t> </a:t>
            </a:r>
            <a:r>
              <a:rPr lang="en-US" sz="4400" dirty="0" smtClean="0">
                <a:solidFill>
                  <a:srgbClr val="C00000"/>
                </a:solidFill>
                <a:latin typeface="+mn-lt"/>
              </a:rPr>
              <a:t>Wilson</a:t>
            </a:r>
          </a:p>
        </p:txBody>
      </p:sp>
      <p:sp>
        <p:nvSpPr>
          <p:cNvPr id="33795" name="Rectangle 6"/>
          <p:cNvSpPr>
            <a:spLocks noGrp="1" noChangeArrowheads="1"/>
          </p:cNvSpPr>
          <p:nvPr>
            <p:ph type="body" sz="half" idx="1"/>
          </p:nvPr>
        </p:nvSpPr>
        <p:spPr>
          <a:xfrm>
            <a:off x="457200" y="1719263"/>
            <a:ext cx="4648200" cy="4605337"/>
          </a:xfrm>
        </p:spPr>
        <p:txBody>
          <a:bodyPr>
            <a:normAutofit/>
          </a:bodyPr>
          <a:lstStyle/>
          <a:p>
            <a:pPr eaLnBrk="1" hangingPunct="1">
              <a:lnSpc>
                <a:spcPct val="90000"/>
              </a:lnSpc>
            </a:pPr>
            <a:r>
              <a:rPr lang="en-US" sz="2800" b="1" dirty="0" smtClean="0"/>
              <a:t>Southerner</a:t>
            </a:r>
          </a:p>
          <a:p>
            <a:pPr eaLnBrk="1" hangingPunct="1">
              <a:lnSpc>
                <a:spcPct val="90000"/>
              </a:lnSpc>
            </a:pPr>
            <a:r>
              <a:rPr lang="en-US" sz="2800" b="1" dirty="0" smtClean="0"/>
              <a:t>New Jersey, Princeton</a:t>
            </a:r>
          </a:p>
          <a:p>
            <a:pPr eaLnBrk="1" hangingPunct="1">
              <a:lnSpc>
                <a:spcPct val="90000"/>
              </a:lnSpc>
            </a:pPr>
            <a:r>
              <a:rPr lang="en-US" sz="2800" b="1" dirty="0" smtClean="0"/>
              <a:t>Elected 1912 &amp; 1916</a:t>
            </a:r>
          </a:p>
          <a:p>
            <a:pPr eaLnBrk="1" hangingPunct="1">
              <a:lnSpc>
                <a:spcPct val="90000"/>
              </a:lnSpc>
            </a:pPr>
            <a:endParaRPr lang="en-US" sz="2800" b="1" dirty="0" smtClean="0"/>
          </a:p>
        </p:txBody>
      </p:sp>
      <p:pic>
        <p:nvPicPr>
          <p:cNvPr id="33796" name="Picture 8" descr="wilson"/>
          <p:cNvPicPr>
            <a:picLocks noGrp="1" noChangeAspect="1" noChangeArrowheads="1"/>
          </p:cNvPicPr>
          <p:nvPr>
            <p:ph sz="half" idx="2"/>
          </p:nvPr>
        </p:nvPicPr>
        <p:blipFill>
          <a:blip r:embed="rId3" cstate="print"/>
          <a:srcRect/>
          <a:stretch>
            <a:fillRect/>
          </a:stretch>
        </p:blipFill>
        <p:spPr>
          <a:xfrm>
            <a:off x="5903912" y="2057400"/>
            <a:ext cx="3240088" cy="44116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800" decel="100000"/>
                                        <p:tgtEl>
                                          <p:spTgt spid="33795">
                                            <p:txEl>
                                              <p:pRg st="0" end="0"/>
                                            </p:txEl>
                                          </p:spTgt>
                                        </p:tgtEl>
                                      </p:cBhvr>
                                    </p:animEffect>
                                    <p:anim calcmode="lin" valueType="num">
                                      <p:cBhvr>
                                        <p:cTn id="8" dur="800" decel="100000" fill="hold"/>
                                        <p:tgtEl>
                                          <p:spTgt spid="3379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379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379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79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79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 calcmode="lin" valueType="num">
                                      <p:cBhvr additive="base">
                                        <p:cTn id="17"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fade">
                                      <p:cBhvr>
                                        <p:cTn id="23" dur="2000"/>
                                        <p:tgtEl>
                                          <p:spTgt spid="33795">
                                            <p:txEl>
                                              <p:pRg st="2" end="2"/>
                                            </p:txEl>
                                          </p:spTgt>
                                        </p:tgtEl>
                                      </p:cBhvr>
                                    </p:animEffect>
                                    <p:anim calcmode="lin" valueType="num">
                                      <p:cBhvr>
                                        <p:cTn id="24" dur="2000" fill="hold"/>
                                        <p:tgtEl>
                                          <p:spTgt spid="33795">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3795">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379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0" end="0"/>
                                            </p:txEl>
                                          </p:spTgt>
                                        </p:tgtEl>
                                        <p:attrNameLst>
                                          <p:attrName>style.visibility</p:attrName>
                                        </p:attrNameLst>
                                      </p:cBhvr>
                                      <p:to>
                                        <p:strVal val="visible"/>
                                      </p:to>
                                    </p:set>
                                    <p:anim calcmode="lin" valueType="num">
                                      <p:cBhvr additive="base">
                                        <p:cTn id="31"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795">
                                            <p:txEl>
                                              <p:pRg st="1" end="1"/>
                                            </p:txEl>
                                          </p:spTgt>
                                        </p:tgtEl>
                                        <p:attrNameLst>
                                          <p:attrName>style.visibility</p:attrName>
                                        </p:attrNameLst>
                                      </p:cBhvr>
                                      <p:to>
                                        <p:strVal val="visible"/>
                                      </p:to>
                                    </p:set>
                                    <p:anim calcmode="lin" valueType="num">
                                      <p:cBhvr additive="base">
                                        <p:cTn id="37"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795">
                                            <p:txEl>
                                              <p:pRg st="2" end="2"/>
                                            </p:txEl>
                                          </p:spTgt>
                                        </p:tgtEl>
                                        <p:attrNameLst>
                                          <p:attrName>style.visibility</p:attrName>
                                        </p:attrNameLst>
                                      </p:cBhvr>
                                      <p:to>
                                        <p:strVal val="visible"/>
                                      </p:to>
                                    </p:set>
                                    <p:anim calcmode="lin" valueType="num">
                                      <p:cBhvr additive="base">
                                        <p:cTn id="43"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Woodrow Wilson &amp; Progressivism </a:t>
            </a:r>
            <a:br>
              <a:rPr lang="en-US" dirty="0" smtClean="0"/>
            </a:br>
            <a:endParaRPr lang="en-US" dirty="0"/>
          </a:p>
        </p:txBody>
      </p:sp>
      <p:sp>
        <p:nvSpPr>
          <p:cNvPr id="6" name="Content Placeholder 5"/>
          <p:cNvSpPr>
            <a:spLocks noGrp="1"/>
          </p:cNvSpPr>
          <p:nvPr>
            <p:ph sz="half" idx="1"/>
          </p:nvPr>
        </p:nvSpPr>
        <p:spPr/>
        <p:txBody>
          <a:bodyPr/>
          <a:lstStyle/>
          <a:p>
            <a:r>
              <a:rPr lang="en-US" dirty="0" smtClean="0"/>
              <a:t>Progressive ideas that differ from Roosevelt</a:t>
            </a:r>
          </a:p>
          <a:p>
            <a:endParaRPr lang="en-US" dirty="0" smtClean="0"/>
          </a:p>
          <a:p>
            <a:r>
              <a:rPr lang="en-US" dirty="0" smtClean="0"/>
              <a:t>Wilson believed that trusts should be broken up instead of regulated by the government.</a:t>
            </a:r>
          </a:p>
          <a:p>
            <a:endParaRPr lang="en-US" dirty="0"/>
          </a:p>
        </p:txBody>
      </p:sp>
      <p:sp>
        <p:nvSpPr>
          <p:cNvPr id="8" name="Rectangle 7"/>
          <p:cNvSpPr/>
          <p:nvPr/>
        </p:nvSpPr>
        <p:spPr>
          <a:xfrm>
            <a:off x="685800" y="4419600"/>
            <a:ext cx="4572000" cy="1200329"/>
          </a:xfrm>
          <a:prstGeom prst="rect">
            <a:avLst/>
          </a:prstGeom>
        </p:spPr>
        <p:txBody>
          <a:bodyPr>
            <a:spAutoFit/>
          </a:bodyPr>
          <a:lstStyle/>
          <a:p>
            <a:endParaRPr lang="en-US" dirty="0" smtClean="0"/>
          </a:p>
          <a:p>
            <a:pPr>
              <a:buFont typeface="Arial" pitchFamily="34" charset="0"/>
              <a:buChar char="•"/>
            </a:pPr>
            <a:r>
              <a:rPr lang="en-US" dirty="0" smtClean="0"/>
              <a:t>He didn’t think government should get bigger; he thought business should be made smaller</a:t>
            </a:r>
            <a:r>
              <a:rPr lang="en-US" b="1" dirty="0" smtClean="0"/>
              <a:t>. “New Freedom” </a:t>
            </a:r>
          </a:p>
        </p:txBody>
      </p:sp>
      <p:pic>
        <p:nvPicPr>
          <p:cNvPr id="104450" name="Picture 2"/>
          <p:cNvPicPr>
            <a:picLocks noChangeAspect="1" noChangeArrowheads="1"/>
          </p:cNvPicPr>
          <p:nvPr/>
        </p:nvPicPr>
        <p:blipFill>
          <a:blip r:embed="rId2" cstate="print"/>
          <a:srcRect/>
          <a:stretch>
            <a:fillRect/>
          </a:stretch>
        </p:blipFill>
        <p:spPr bwMode="auto">
          <a:xfrm>
            <a:off x="4953000" y="2438400"/>
            <a:ext cx="3446520" cy="2328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
                                            <p:txEl>
                                              <p:pRg st="0" end="0"/>
                                            </p:txEl>
                                          </p:spTgt>
                                        </p:tgtEl>
                                        <p:attrNameLst>
                                          <p:attrName>ppt_x</p:attrName>
                                        </p:attrNameLst>
                                      </p:cBhvr>
                                    </p:anim>
                                    <p:anim from="0" to="-1.0" calcmode="lin" valueType="num">
                                      <p:cBhvr>
                                        <p:cTn id="8" dur="200" decel="50000" autoRev="1" fill="hold">
                                          <p:stCondLst>
                                            <p:cond delay="600"/>
                                          </p:stCondLst>
                                        </p:cTn>
                                        <p:tgtEl>
                                          <p:spTgt spid="6">
                                            <p:txEl>
                                              <p:pRg st="0" end="0"/>
                                            </p:txEl>
                                          </p:spTgt>
                                        </p:tgtEl>
                                        <p:attrNameLst>
                                          <p:attrName>xshear</p:attrName>
                                        </p:attrNameLst>
                                      </p:cBhvr>
                                    </p:anim>
                                    <p:animScale>
                                      <p:cBhvr>
                                        <p:cTn id="9" dur="200" decel="100000" autoRev="1" fill="hold">
                                          <p:stCondLst>
                                            <p:cond delay="600"/>
                                          </p:stCondLst>
                                        </p:cTn>
                                        <p:tgtEl>
                                          <p:spTgt spid="6">
                                            <p:txEl>
                                              <p:pRg st="0" end="0"/>
                                            </p:txEl>
                                          </p:spTgt>
                                        </p:tgtEl>
                                      </p:cBhvr>
                                      <p:from x="100000" y="100000"/>
                                      <p:to x="80000" y="100000"/>
                                    </p:animScale>
                                    <p:anim by="(#ppt_h/3+#ppt_w*0.1)" calcmode="lin" valueType="num">
                                      <p:cBhvr additive="sum">
                                        <p:cTn id="10" dur="200" decel="100000" autoRev="1" fill="hold">
                                          <p:stCondLst>
                                            <p:cond delay="600"/>
                                          </p:stCondLst>
                                        </p:cTn>
                                        <p:tgtEl>
                                          <p:spTgt spid="6">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6">
                                            <p:txEl>
                                              <p:pRg st="2" end="2"/>
                                            </p:txEl>
                                          </p:spTgt>
                                        </p:tgtEl>
                                        <p:attrNameLst>
                                          <p:attrName>ppt_x</p:attrName>
                                        </p:attrNameLst>
                                      </p:cBhvr>
                                    </p:anim>
                                    <p:anim from="0" to="-1.0" calcmode="lin" valueType="num">
                                      <p:cBhvr>
                                        <p:cTn id="16" dur="200" decel="50000" autoRev="1" fill="hold">
                                          <p:stCondLst>
                                            <p:cond delay="600"/>
                                          </p:stCondLst>
                                        </p:cTn>
                                        <p:tgtEl>
                                          <p:spTgt spid="6">
                                            <p:txEl>
                                              <p:pRg st="2" end="2"/>
                                            </p:txEl>
                                          </p:spTgt>
                                        </p:tgtEl>
                                        <p:attrNameLst>
                                          <p:attrName>xshear</p:attrName>
                                        </p:attrNameLst>
                                      </p:cBhvr>
                                    </p:anim>
                                    <p:animScale>
                                      <p:cBhvr>
                                        <p:cTn id="17" dur="200" decel="100000" autoRev="1" fill="hold">
                                          <p:stCondLst>
                                            <p:cond delay="600"/>
                                          </p:stCondLst>
                                        </p:cTn>
                                        <p:tgtEl>
                                          <p:spTgt spid="6">
                                            <p:txEl>
                                              <p:pRg st="2" end="2"/>
                                            </p:txEl>
                                          </p:spTgt>
                                        </p:tgtEl>
                                      </p:cBhvr>
                                      <p:from x="100000" y="100000"/>
                                      <p:to x="80000" y="100000"/>
                                    </p:animScale>
                                    <p:anim by="(#ppt_h/3+#ppt_w*0.1)" calcmode="lin" valueType="num">
                                      <p:cBhvr additive="sum">
                                        <p:cTn id="18" dur="200" decel="100000" autoRev="1" fill="hold">
                                          <p:stCondLst>
                                            <p:cond delay="600"/>
                                          </p:stCondLst>
                                        </p:cTn>
                                        <p:tgtEl>
                                          <p:spTgt spid="6">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dirty="0" smtClean="0"/>
              <a:t/>
            </a:r>
            <a:br>
              <a:rPr lang="en-US" dirty="0" smtClean="0"/>
            </a:br>
            <a:r>
              <a:rPr lang="en-US" dirty="0" smtClean="0"/>
              <a:t/>
            </a:r>
            <a:br>
              <a:rPr lang="en-US" dirty="0" smtClean="0"/>
            </a:br>
            <a:r>
              <a:rPr lang="en-US" dirty="0" smtClean="0"/>
              <a:t>Clayton Antitrust Act of 1914 </a:t>
            </a:r>
            <a:endParaRPr lang="en-US" dirty="0"/>
          </a:p>
        </p:txBody>
      </p:sp>
      <p:sp>
        <p:nvSpPr>
          <p:cNvPr id="3" name="Content Placeholder 2"/>
          <p:cNvSpPr>
            <a:spLocks noGrp="1"/>
          </p:cNvSpPr>
          <p:nvPr>
            <p:ph sz="half" idx="1"/>
          </p:nvPr>
        </p:nvSpPr>
        <p:spPr>
          <a:xfrm>
            <a:off x="457200" y="1905000"/>
            <a:ext cx="4038600" cy="4525963"/>
          </a:xfrm>
        </p:spPr>
        <p:txBody>
          <a:bodyPr>
            <a:normAutofit/>
          </a:bodyPr>
          <a:lstStyle/>
          <a:p>
            <a:endParaRPr lang="en-US" dirty="0" smtClean="0"/>
          </a:p>
          <a:p>
            <a:endParaRPr lang="en-US" dirty="0" smtClean="0"/>
          </a:p>
          <a:p>
            <a:r>
              <a:rPr lang="en-US" dirty="0" smtClean="0"/>
              <a:t>Sought to strengthen Sherman Antitrust Act of 1890. </a:t>
            </a:r>
          </a:p>
          <a:p>
            <a:r>
              <a:rPr lang="en-US" dirty="0" smtClean="0"/>
              <a:t>Made certain business practices illegal. </a:t>
            </a:r>
          </a:p>
          <a:p>
            <a:r>
              <a:rPr lang="en-US" dirty="0" smtClean="0"/>
              <a:t>A corporation could no longer acquire the stock of another corporation if it created a monopoly. </a:t>
            </a:r>
          </a:p>
          <a:p>
            <a:r>
              <a:rPr lang="en-US" dirty="0" smtClean="0"/>
              <a:t>If a company violated the law, its officers could be prosecuted. </a:t>
            </a:r>
          </a:p>
          <a:p>
            <a:endParaRPr lang="en-US" dirty="0" smtClean="0"/>
          </a:p>
          <a:p>
            <a:endParaRPr lang="en-US" dirty="0" smtClean="0"/>
          </a:p>
          <a:p>
            <a:endParaRPr lang="en-US" dirty="0"/>
          </a:p>
        </p:txBody>
      </p:sp>
      <p:pic>
        <p:nvPicPr>
          <p:cNvPr id="105474" name="Picture 2"/>
          <p:cNvPicPr>
            <a:picLocks noChangeAspect="1" noChangeArrowheads="1"/>
          </p:cNvPicPr>
          <p:nvPr/>
        </p:nvPicPr>
        <p:blipFill>
          <a:blip r:embed="rId2" cstate="print"/>
          <a:srcRect/>
          <a:stretch>
            <a:fillRect/>
          </a:stretch>
        </p:blipFill>
        <p:spPr bwMode="auto">
          <a:xfrm>
            <a:off x="5638800" y="2362200"/>
            <a:ext cx="2362200" cy="30230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smtClean="0"/>
              <a:t/>
            </a:r>
            <a:br>
              <a:rPr lang="en-US" dirty="0" smtClean="0"/>
            </a:br>
            <a:r>
              <a:rPr lang="en-US" dirty="0" smtClean="0"/>
              <a:t/>
            </a:r>
            <a:br>
              <a:rPr lang="en-US" dirty="0" smtClean="0"/>
            </a:br>
            <a:r>
              <a:rPr lang="en-US" dirty="0" smtClean="0"/>
              <a:t>Federal Trade Act of 1914</a:t>
            </a:r>
            <a:endParaRPr lang="en-US" dirty="0"/>
          </a:p>
        </p:txBody>
      </p:sp>
      <p:sp>
        <p:nvSpPr>
          <p:cNvPr id="3" name="Content Placeholder 2"/>
          <p:cNvSpPr>
            <a:spLocks noGrp="1"/>
          </p:cNvSpPr>
          <p:nvPr>
            <p:ph sz="half" idx="1"/>
          </p:nvPr>
        </p:nvSpPr>
        <p:spPr/>
        <p:txBody>
          <a:bodyPr>
            <a:normAutofit/>
          </a:bodyPr>
          <a:lstStyle/>
          <a:p>
            <a:endParaRPr lang="en-US" dirty="0" smtClean="0"/>
          </a:p>
          <a:p>
            <a:endParaRPr lang="en-US" dirty="0" smtClean="0"/>
          </a:p>
          <a:p>
            <a:r>
              <a:rPr lang="en-US" dirty="0" smtClean="0"/>
              <a:t>Set up the Federal Trade Commission (FTC) </a:t>
            </a:r>
          </a:p>
          <a:p>
            <a:r>
              <a:rPr lang="en-US" dirty="0" smtClean="0"/>
              <a:t>Help investigate and regulate business practices </a:t>
            </a:r>
          </a:p>
          <a:p>
            <a:r>
              <a:rPr lang="en-US" dirty="0" smtClean="0"/>
              <a:t>Help to shut down unfair business competition and unfair business practices, such as inaccurate labeling. </a:t>
            </a:r>
          </a:p>
          <a:p>
            <a:r>
              <a:rPr lang="en-US" dirty="0" smtClean="0"/>
              <a:t>FTC handed down 400 cease and desist orders during Wilson’s administration. </a:t>
            </a:r>
          </a:p>
          <a:p>
            <a:endParaRPr lang="en-US" dirty="0" smtClean="0"/>
          </a:p>
          <a:p>
            <a:endParaRPr lang="en-US" dirty="0" smtClean="0"/>
          </a:p>
          <a:p>
            <a:endParaRPr lang="en-US" dirty="0"/>
          </a:p>
        </p:txBody>
      </p:sp>
      <p:pic>
        <p:nvPicPr>
          <p:cNvPr id="106498" name="Picture 2"/>
          <p:cNvPicPr>
            <a:picLocks noChangeAspect="1" noChangeArrowheads="1"/>
          </p:cNvPicPr>
          <p:nvPr/>
        </p:nvPicPr>
        <p:blipFill>
          <a:blip r:embed="rId2" cstate="print"/>
          <a:srcRect/>
          <a:stretch>
            <a:fillRect/>
          </a:stretch>
        </p:blipFill>
        <p:spPr bwMode="auto">
          <a:xfrm>
            <a:off x="5334000" y="2667000"/>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t/>
            </a:r>
            <a:br>
              <a:rPr lang="en-US" dirty="0" smtClean="0"/>
            </a:br>
            <a:r>
              <a:rPr lang="en-US" dirty="0" smtClean="0"/>
              <a:t/>
            </a:r>
            <a:br>
              <a:rPr lang="en-US" dirty="0" smtClean="0"/>
            </a:br>
            <a:r>
              <a:rPr lang="en-US" dirty="0" smtClean="0"/>
              <a:t>Tax During Wilson’s Administration </a:t>
            </a:r>
            <a:endParaRPr lang="en-US" dirty="0"/>
          </a:p>
        </p:txBody>
      </p:sp>
      <p:sp>
        <p:nvSpPr>
          <p:cNvPr id="3" name="Content Placeholder 2"/>
          <p:cNvSpPr>
            <a:spLocks noGrp="1"/>
          </p:cNvSpPr>
          <p:nvPr>
            <p:ph sz="half" idx="1"/>
          </p:nvPr>
        </p:nvSpPr>
        <p:spPr/>
        <p:txBody>
          <a:bodyPr>
            <a:normAutofit/>
          </a:bodyPr>
          <a:lstStyle/>
          <a:p>
            <a:endParaRPr lang="en-US" dirty="0" smtClean="0"/>
          </a:p>
          <a:p>
            <a:endParaRPr lang="en-US" dirty="0" smtClean="0"/>
          </a:p>
          <a:p>
            <a:r>
              <a:rPr lang="en-US" dirty="0" smtClean="0"/>
              <a:t>Wilson cut tariff rates from 40% to under 30% </a:t>
            </a:r>
          </a:p>
          <a:p>
            <a:r>
              <a:rPr lang="en-US" dirty="0" smtClean="0"/>
              <a:t>Ratified 16th Amendment, which legalized a federal income tax. </a:t>
            </a:r>
          </a:p>
          <a:p>
            <a:r>
              <a:rPr lang="en-US" dirty="0" smtClean="0"/>
              <a:t>The graduated tax ranged from 1% on incomes over 4,000 to 6% on incomes over 500,000. </a:t>
            </a:r>
          </a:p>
          <a:p>
            <a:endParaRPr lang="en-US" dirty="0"/>
          </a:p>
        </p:txBody>
      </p:sp>
      <p:sp>
        <p:nvSpPr>
          <p:cNvPr id="4" name="Content Placeholder 3"/>
          <p:cNvSpPr>
            <a:spLocks noGrp="1"/>
          </p:cNvSpPr>
          <p:nvPr>
            <p:ph sz="half" idx="2"/>
          </p:nvPr>
        </p:nvSpPr>
        <p:spPr>
          <a:xfrm>
            <a:off x="4724400" y="1676400"/>
            <a:ext cx="4038600" cy="2170176"/>
          </a:xfrm>
        </p:spPr>
        <p:txBody>
          <a:bodyPr>
            <a:normAutofit/>
          </a:bodyPr>
          <a:lstStyle/>
          <a:p>
            <a:endParaRPr lang="en-US" dirty="0" smtClean="0"/>
          </a:p>
          <a:p>
            <a:endParaRPr lang="en-US" dirty="0" smtClean="0"/>
          </a:p>
          <a:p>
            <a:r>
              <a:rPr lang="en-US" dirty="0" smtClean="0"/>
              <a:t>By 1917 the government gained more money from income tax than it had ever gained from tariffs. </a:t>
            </a:r>
          </a:p>
          <a:p>
            <a:endParaRPr lang="en-US" dirty="0"/>
          </a:p>
        </p:txBody>
      </p:sp>
      <p:pic>
        <p:nvPicPr>
          <p:cNvPr id="107522" name="Picture 2"/>
          <p:cNvPicPr>
            <a:picLocks noChangeAspect="1" noChangeArrowheads="1"/>
          </p:cNvPicPr>
          <p:nvPr/>
        </p:nvPicPr>
        <p:blipFill>
          <a:blip r:embed="rId2" cstate="print"/>
          <a:srcRect/>
          <a:stretch>
            <a:fillRect/>
          </a:stretch>
        </p:blipFill>
        <p:spPr bwMode="auto">
          <a:xfrm>
            <a:off x="5029200" y="3962400"/>
            <a:ext cx="3043237" cy="26426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800" decel="100000"/>
                                        <p:tgtEl>
                                          <p:spTgt spid="3">
                                            <p:txEl>
                                              <p:pRg st="2" end="2"/>
                                            </p:txEl>
                                          </p:spTgt>
                                        </p:tgtEl>
                                      </p:cBhvr>
                                    </p:animEffect>
                                    <p:anim calcmode="lin" valueType="num">
                                      <p:cBhvr>
                                        <p:cTn id="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800" decel="100000"/>
                                        <p:tgtEl>
                                          <p:spTgt spid="3">
                                            <p:txEl>
                                              <p:pRg st="3" end="3"/>
                                            </p:txEl>
                                          </p:spTgt>
                                        </p:tgtEl>
                                      </p:cBhvr>
                                    </p:animEffect>
                                    <p:anim calcmode="lin" valueType="num">
                                      <p:cBhvr>
                                        <p:cTn id="1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800" decel="100000"/>
                                        <p:tgtEl>
                                          <p:spTgt spid="3">
                                            <p:txEl>
                                              <p:pRg st="4" end="4"/>
                                            </p:txEl>
                                          </p:spTgt>
                                        </p:tgtEl>
                                      </p:cBhvr>
                                    </p:animEffect>
                                    <p:anim calcmode="lin" valueType="num">
                                      <p:cBhvr>
                                        <p:cTn id="2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normAutofit fontScale="90000"/>
          </a:bodyPr>
          <a:lstStyle/>
          <a:p>
            <a:r>
              <a:rPr lang="en-US" dirty="0" smtClean="0"/>
              <a:t/>
            </a:r>
            <a:br>
              <a:rPr lang="en-US" dirty="0" smtClean="0"/>
            </a:br>
            <a:r>
              <a:rPr lang="en-US" dirty="0" smtClean="0"/>
              <a:t/>
            </a:r>
            <a:br>
              <a:rPr lang="en-US" dirty="0" smtClean="0"/>
            </a:br>
            <a:r>
              <a:rPr lang="en-US" dirty="0" smtClean="0"/>
              <a:t>Federal Reserve System </a:t>
            </a:r>
            <a:endParaRPr lang="en-US" dirty="0"/>
          </a:p>
        </p:txBody>
      </p:sp>
      <p:sp>
        <p:nvSpPr>
          <p:cNvPr id="3" name="Content Placeholder 2"/>
          <p:cNvSpPr>
            <a:spLocks noGrp="1"/>
          </p:cNvSpPr>
          <p:nvPr>
            <p:ph sz="half" idx="1"/>
          </p:nvPr>
        </p:nvSpPr>
        <p:spPr/>
        <p:txBody>
          <a:bodyPr>
            <a:normAutofit lnSpcReduction="10000"/>
          </a:bodyPr>
          <a:lstStyle/>
          <a:p>
            <a:endParaRPr lang="en-US" dirty="0" smtClean="0"/>
          </a:p>
          <a:p>
            <a:endParaRPr lang="en-US" dirty="0" smtClean="0"/>
          </a:p>
          <a:p>
            <a:r>
              <a:rPr lang="en-US" dirty="0" smtClean="0"/>
              <a:t>Wilson established the Federal Reserve Banking system to regulate credit availability and money supply. </a:t>
            </a:r>
          </a:p>
          <a:p>
            <a:r>
              <a:rPr lang="en-US" dirty="0" smtClean="0"/>
              <a:t>He created 12 regional districts with federal banks where national and state banks could become members. </a:t>
            </a:r>
          </a:p>
          <a:p>
            <a:endParaRPr lang="en-US" dirty="0"/>
          </a:p>
        </p:txBody>
      </p:sp>
      <p:sp>
        <p:nvSpPr>
          <p:cNvPr id="4" name="Content Placeholder 3"/>
          <p:cNvSpPr>
            <a:spLocks noGrp="1"/>
          </p:cNvSpPr>
          <p:nvPr>
            <p:ph sz="half" idx="2"/>
          </p:nvPr>
        </p:nvSpPr>
        <p:spPr>
          <a:xfrm>
            <a:off x="4724400" y="2249425"/>
            <a:ext cx="3962400" cy="1941576"/>
          </a:xfrm>
        </p:spPr>
        <p:txBody>
          <a:bodyPr>
            <a:normAutofit lnSpcReduction="10000"/>
          </a:bodyPr>
          <a:lstStyle/>
          <a:p>
            <a:endParaRPr lang="en-US" dirty="0" smtClean="0"/>
          </a:p>
          <a:p>
            <a:endParaRPr lang="en-US" dirty="0" smtClean="0"/>
          </a:p>
          <a:p>
            <a:r>
              <a:rPr lang="en-US" dirty="0" smtClean="0"/>
              <a:t>The Federal Reserve Banks could regulate money supply and print money in emergency situations. </a:t>
            </a:r>
          </a:p>
          <a:p>
            <a:endParaRPr lang="en-US" dirty="0"/>
          </a:p>
        </p:txBody>
      </p:sp>
      <p:pic>
        <p:nvPicPr>
          <p:cNvPr id="108546" name="Picture 2"/>
          <p:cNvPicPr>
            <a:picLocks noChangeAspect="1" noChangeArrowheads="1"/>
          </p:cNvPicPr>
          <p:nvPr/>
        </p:nvPicPr>
        <p:blipFill>
          <a:blip r:embed="rId2" cstate="print"/>
          <a:srcRect/>
          <a:stretch>
            <a:fillRect/>
          </a:stretch>
        </p:blipFill>
        <p:spPr bwMode="auto">
          <a:xfrm>
            <a:off x="5486400" y="4114800"/>
            <a:ext cx="2514600" cy="19513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66800"/>
          </a:xfrm>
        </p:spPr>
        <p:txBody>
          <a:bodyPr/>
          <a:lstStyle/>
          <a:p>
            <a:r>
              <a:rPr lang="en-US" dirty="0" smtClean="0"/>
              <a:t>Social and Environmental Reform</a:t>
            </a:r>
            <a:endParaRPr lang="en-US" dirty="0"/>
          </a:p>
        </p:txBody>
      </p:sp>
      <p:sp>
        <p:nvSpPr>
          <p:cNvPr id="3" name="Content Placeholder 2"/>
          <p:cNvSpPr>
            <a:spLocks noGrp="1"/>
          </p:cNvSpPr>
          <p:nvPr>
            <p:ph sz="half" idx="1"/>
          </p:nvPr>
        </p:nvSpPr>
        <p:spPr>
          <a:xfrm>
            <a:off x="457200" y="1828800"/>
            <a:ext cx="4038600" cy="4525963"/>
          </a:xfrm>
        </p:spPr>
        <p:txBody>
          <a:bodyPr/>
          <a:lstStyle/>
          <a:p>
            <a:pPr lvl="0"/>
            <a:r>
              <a:rPr lang="en-US" b="1" dirty="0" smtClean="0"/>
              <a:t>18</a:t>
            </a:r>
            <a:r>
              <a:rPr lang="en-US" b="1" baseline="30000" dirty="0" smtClean="0"/>
              <a:t>th</a:t>
            </a:r>
            <a:r>
              <a:rPr lang="en-US" b="1" dirty="0" smtClean="0"/>
              <a:t> Amendment</a:t>
            </a:r>
            <a:r>
              <a:rPr lang="en-US" dirty="0" smtClean="0"/>
              <a:t>- illegal to sale, manufacture or buy alcohol.</a:t>
            </a:r>
          </a:p>
          <a:p>
            <a:pPr lvl="0"/>
            <a:r>
              <a:rPr lang="en-US" b="1" dirty="0" smtClean="0"/>
              <a:t>19</a:t>
            </a:r>
            <a:r>
              <a:rPr lang="en-US" b="1" baseline="30000" dirty="0" smtClean="0"/>
              <a:t>th</a:t>
            </a:r>
            <a:r>
              <a:rPr lang="en-US" b="1" dirty="0" smtClean="0"/>
              <a:t> Amendment</a:t>
            </a:r>
            <a:r>
              <a:rPr lang="en-US" dirty="0" smtClean="0"/>
              <a:t>- women granted the right to vote</a:t>
            </a:r>
          </a:p>
          <a:p>
            <a:pPr lvl="0"/>
            <a:r>
              <a:rPr lang="en-US" b="1" dirty="0" smtClean="0"/>
              <a:t>National Parks Service Act</a:t>
            </a:r>
          </a:p>
          <a:p>
            <a:endParaRPr lang="en-US" dirty="0"/>
          </a:p>
        </p:txBody>
      </p:sp>
      <p:pic>
        <p:nvPicPr>
          <p:cNvPr id="70658" name="Picture 2" descr="http://3.bp.blogspot.com/_DhwcCqGFPe4/TOs_8xxKArI/AAAAAAAAAb4/_kHhsI_VkUk/s1600/Prohibition.jpg"/>
          <p:cNvPicPr>
            <a:picLocks noChangeAspect="1" noChangeArrowheads="1"/>
          </p:cNvPicPr>
          <p:nvPr/>
        </p:nvPicPr>
        <p:blipFill>
          <a:blip r:embed="rId2" cstate="print"/>
          <a:srcRect/>
          <a:stretch>
            <a:fillRect/>
          </a:stretch>
        </p:blipFill>
        <p:spPr bwMode="auto">
          <a:xfrm>
            <a:off x="838200" y="4100701"/>
            <a:ext cx="2819400" cy="2757299"/>
          </a:xfrm>
          <a:prstGeom prst="rect">
            <a:avLst/>
          </a:prstGeom>
          <a:noFill/>
        </p:spPr>
      </p:pic>
      <p:pic>
        <p:nvPicPr>
          <p:cNvPr id="70660" name="Picture 4" descr="http://207.245.165.89/historical-docs/doc-content/images/yellowstone-park-act-photo-m.jpg"/>
          <p:cNvPicPr>
            <a:picLocks noChangeAspect="1" noChangeArrowheads="1"/>
          </p:cNvPicPr>
          <p:nvPr/>
        </p:nvPicPr>
        <p:blipFill>
          <a:blip r:embed="rId3" cstate="print"/>
          <a:srcRect/>
          <a:stretch>
            <a:fillRect/>
          </a:stretch>
        </p:blipFill>
        <p:spPr bwMode="auto">
          <a:xfrm>
            <a:off x="5715000" y="1981200"/>
            <a:ext cx="2629546" cy="38785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Critics…</a:t>
            </a:r>
            <a:endParaRPr lang="en-US" dirty="0"/>
          </a:p>
        </p:txBody>
      </p:sp>
      <p:sp>
        <p:nvSpPr>
          <p:cNvPr id="3" name="Content Placeholder 2"/>
          <p:cNvSpPr>
            <a:spLocks noGrp="1"/>
          </p:cNvSpPr>
          <p:nvPr>
            <p:ph sz="half" idx="1"/>
          </p:nvPr>
        </p:nvSpPr>
        <p:spPr/>
        <p:txBody>
          <a:bodyPr>
            <a:normAutofit/>
          </a:bodyPr>
          <a:lstStyle/>
          <a:p>
            <a:r>
              <a:rPr lang="en-US" dirty="0" smtClean="0">
                <a:solidFill>
                  <a:srgbClr val="3366FF"/>
                </a:solidFill>
              </a:rPr>
              <a:t>Conservative politicians and business leaders argued that government regulation would undermine free </a:t>
            </a:r>
            <a:r>
              <a:rPr lang="en-US" dirty="0" err="1" smtClean="0">
                <a:solidFill>
                  <a:srgbClr val="3366FF"/>
                </a:solidFill>
              </a:rPr>
              <a:t>regulation,free</a:t>
            </a:r>
            <a:r>
              <a:rPr lang="en-US" dirty="0" smtClean="0">
                <a:solidFill>
                  <a:srgbClr val="3366FF"/>
                </a:solidFill>
              </a:rPr>
              <a:t> enterprise and prosperity.</a:t>
            </a:r>
          </a:p>
          <a:p>
            <a:r>
              <a:rPr lang="en-US" dirty="0" smtClean="0">
                <a:solidFill>
                  <a:srgbClr val="3366FF"/>
                </a:solidFill>
              </a:rPr>
              <a:t> Federal courts tended to limit government power to regulate. But never a complete blockade of reform</a:t>
            </a:r>
            <a:r>
              <a:rPr lang="en-US" dirty="0" smtClean="0"/>
              <a:t>. </a:t>
            </a:r>
            <a:endParaRPr lang="en-US" dirty="0"/>
          </a:p>
        </p:txBody>
      </p:sp>
      <p:sp>
        <p:nvSpPr>
          <p:cNvPr id="4" name="Content Placeholder 3"/>
          <p:cNvSpPr>
            <a:spLocks noGrp="1"/>
          </p:cNvSpPr>
          <p:nvPr>
            <p:ph sz="half" idx="2"/>
          </p:nvPr>
        </p:nvSpPr>
        <p:spPr/>
        <p:txBody>
          <a:bodyPr>
            <a:normAutofit/>
          </a:bodyPr>
          <a:lstStyle/>
          <a:p>
            <a:r>
              <a:rPr lang="en-US" dirty="0" smtClean="0">
                <a:solidFill>
                  <a:srgbClr val="3366FF"/>
                </a:solidFill>
              </a:rPr>
              <a:t>Socialists wanted a complete change of the system, not merely reform. Even so, Socialism and Progressivism overlapped on some issues. </a:t>
            </a:r>
          </a:p>
          <a:p>
            <a:r>
              <a:rPr lang="en-US" dirty="0" smtClean="0">
                <a:solidFill>
                  <a:srgbClr val="3366FF"/>
                </a:solidFill>
              </a:rPr>
              <a:t> Socialist leader Eugene V. Debs won 400,000 votes in 1904 and nearly a million in 1912 as presidential candidate.</a:t>
            </a:r>
          </a:p>
          <a:p>
            <a:r>
              <a:rPr lang="en-US" smtClean="0">
                <a:solidFill>
                  <a:srgbClr val="3366FF"/>
                </a:solidFill>
              </a:rPr>
              <a:t>Upton </a:t>
            </a:r>
            <a:r>
              <a:rPr lang="en-US" dirty="0" smtClean="0">
                <a:solidFill>
                  <a:srgbClr val="3366FF"/>
                </a:solidFill>
              </a:rPr>
              <a:t>Sinclair, a famous muckraker, was not a Progressive but a Socialist</a:t>
            </a:r>
            <a:endParaRPr lang="en-US" dirty="0">
              <a:solidFill>
                <a:srgbClr val="33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p:cTn id="4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Progressivism and Its Champions</a:t>
            </a:r>
            <a:endParaRPr lang="en-US" dirty="0"/>
          </a:p>
        </p:txBody>
      </p:sp>
      <p:sp>
        <p:nvSpPr>
          <p:cNvPr id="5" name="Text Box 20"/>
          <p:cNvSpPr txBox="1">
            <a:spLocks noChangeArrowheads="1"/>
          </p:cNvSpPr>
          <p:nvPr/>
        </p:nvSpPr>
        <p:spPr bwMode="auto">
          <a:xfrm>
            <a:off x="533400" y="1981200"/>
            <a:ext cx="7769225" cy="1755868"/>
          </a:xfrm>
          <a:prstGeom prst="rect">
            <a:avLst/>
          </a:prstGeom>
          <a:noFill/>
          <a:ln w="9525">
            <a:noFill/>
            <a:miter lim="800000"/>
            <a:headEnd/>
            <a:tailEnd/>
          </a:ln>
        </p:spPr>
        <p:txBody>
          <a:bodyPr>
            <a:spAutoFit/>
          </a:bodyPr>
          <a:lstStyle/>
          <a:p>
            <a:pPr marL="166688" indent="-166688">
              <a:spcBef>
                <a:spcPct val="40000"/>
              </a:spcBef>
              <a:buFontTx/>
              <a:buChar char="•"/>
            </a:pPr>
            <a:r>
              <a:rPr lang="en-US" sz="1600" dirty="0">
                <a:solidFill>
                  <a:srgbClr val="003300"/>
                </a:solidFill>
                <a:latin typeface="Verdana" pitchFamily="34" charset="0"/>
              </a:rPr>
              <a:t>Industrialization helped many but also created dangerous working environments and unhealthy living conditions for the urban poor.</a:t>
            </a:r>
          </a:p>
          <a:p>
            <a:pPr marL="166688" indent="-166688">
              <a:spcBef>
                <a:spcPct val="40000"/>
              </a:spcBef>
              <a:buFontTx/>
              <a:buChar char="•"/>
            </a:pPr>
            <a:r>
              <a:rPr lang="en-US" sz="1600" b="1" dirty="0">
                <a:solidFill>
                  <a:srgbClr val="003300"/>
                </a:solidFill>
                <a:latin typeface="Verdana" pitchFamily="34" charset="0"/>
              </a:rPr>
              <a:t>Progressivism</a:t>
            </a:r>
            <a:r>
              <a:rPr lang="en-US" sz="1600" dirty="0">
                <a:solidFill>
                  <a:srgbClr val="003300"/>
                </a:solidFill>
                <a:latin typeface="Verdana" pitchFamily="34" charset="0"/>
              </a:rPr>
              <a:t>, a wide-ranging reform movement targeting these problems, began in the late 19th century.</a:t>
            </a:r>
          </a:p>
          <a:p>
            <a:pPr marL="166688" indent="-166688">
              <a:spcBef>
                <a:spcPct val="40000"/>
              </a:spcBef>
              <a:buFontTx/>
              <a:buChar char="•"/>
            </a:pPr>
            <a:r>
              <a:rPr lang="en-US" sz="1600" dirty="0">
                <a:solidFill>
                  <a:srgbClr val="003300"/>
                </a:solidFill>
                <a:latin typeface="Verdana" pitchFamily="34" charset="0"/>
              </a:rPr>
              <a:t>Journalists called </a:t>
            </a:r>
            <a:r>
              <a:rPr lang="en-US" sz="1600" b="1" dirty="0">
                <a:solidFill>
                  <a:srgbClr val="003300"/>
                </a:solidFill>
                <a:latin typeface="Verdana" pitchFamily="34" charset="0"/>
              </a:rPr>
              <a:t>muckrakers</a:t>
            </a:r>
            <a:r>
              <a:rPr lang="en-US" sz="1600" dirty="0">
                <a:solidFill>
                  <a:srgbClr val="003300"/>
                </a:solidFill>
                <a:latin typeface="Verdana" pitchFamily="34" charset="0"/>
              </a:rPr>
              <a:t> and urban photographers exposed people to the plight of the unfortunate in hopes of sparking reform.</a:t>
            </a:r>
            <a:endParaRPr lang="en-US" dirty="0">
              <a:solidFill>
                <a:srgbClr val="003300"/>
              </a:solidFill>
              <a:latin typeface="Verdana" pitchFamily="34" charset="0"/>
            </a:endParaRPr>
          </a:p>
        </p:txBody>
      </p:sp>
      <p:sp>
        <p:nvSpPr>
          <p:cNvPr id="9" name="Text Box 23"/>
          <p:cNvSpPr txBox="1">
            <a:spLocks noChangeArrowheads="1"/>
          </p:cNvSpPr>
          <p:nvPr/>
        </p:nvSpPr>
        <p:spPr bwMode="auto">
          <a:xfrm>
            <a:off x="914400" y="3810000"/>
            <a:ext cx="2556869" cy="29035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169863" indent="-169863" algn="ctr">
              <a:spcBef>
                <a:spcPct val="50000"/>
              </a:spcBef>
            </a:pPr>
            <a:r>
              <a:rPr lang="en-US" sz="1600" b="1" dirty="0">
                <a:solidFill>
                  <a:schemeClr val="bg1"/>
                </a:solidFill>
                <a:latin typeface="Verdana" pitchFamily="34" charset="0"/>
              </a:rPr>
              <a:t>Jacob Riis</a:t>
            </a:r>
          </a:p>
          <a:p>
            <a:pPr marL="169863" indent="-169863">
              <a:spcBef>
                <a:spcPct val="50000"/>
              </a:spcBef>
              <a:buFontTx/>
              <a:buChar char="•"/>
            </a:pPr>
            <a:r>
              <a:rPr lang="en-US" sz="1600" dirty="0">
                <a:solidFill>
                  <a:schemeClr val="bg1"/>
                </a:solidFill>
                <a:latin typeface="Verdana" pitchFamily="34" charset="0"/>
              </a:rPr>
              <a:t>Danish immigrant who faced New York poverty</a:t>
            </a:r>
          </a:p>
          <a:p>
            <a:pPr marL="169863" indent="-169863">
              <a:spcBef>
                <a:spcPct val="50000"/>
              </a:spcBef>
              <a:buFontTx/>
              <a:buChar char="•"/>
            </a:pPr>
            <a:r>
              <a:rPr lang="en-US" sz="1600" dirty="0">
                <a:solidFill>
                  <a:schemeClr val="bg1"/>
                </a:solidFill>
                <a:latin typeface="Verdana" pitchFamily="34" charset="0"/>
              </a:rPr>
              <a:t>Exposed the slums through magazines, photographs, and a best-selling book</a:t>
            </a:r>
          </a:p>
          <a:p>
            <a:pPr marL="169863" indent="-169863">
              <a:spcBef>
                <a:spcPct val="50000"/>
              </a:spcBef>
              <a:buFontTx/>
              <a:buChar char="•"/>
            </a:pPr>
            <a:r>
              <a:rPr lang="en-US" sz="1600" dirty="0">
                <a:solidFill>
                  <a:schemeClr val="bg1"/>
                </a:solidFill>
                <a:latin typeface="Verdana" pitchFamily="34" charset="0"/>
              </a:rPr>
              <a:t>His fame helped spark city reforms.</a:t>
            </a:r>
            <a:endParaRPr lang="en-US" dirty="0">
              <a:solidFill>
                <a:schemeClr val="bg1"/>
              </a:solidFill>
              <a:latin typeface="Verdana" pitchFamily="34" charset="0"/>
            </a:endParaRPr>
          </a:p>
        </p:txBody>
      </p:sp>
      <p:sp>
        <p:nvSpPr>
          <p:cNvPr id="10" name="Text Box 8"/>
          <p:cNvSpPr txBox="1">
            <a:spLocks noChangeArrowheads="1"/>
          </p:cNvSpPr>
          <p:nvPr/>
        </p:nvSpPr>
        <p:spPr bwMode="auto">
          <a:xfrm>
            <a:off x="4800600" y="3810000"/>
            <a:ext cx="2425085" cy="28956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66688" indent="-166688" algn="ctr">
              <a:spcBef>
                <a:spcPct val="50000"/>
              </a:spcBef>
            </a:pPr>
            <a:r>
              <a:rPr lang="en-US" sz="1600" b="1" dirty="0">
                <a:solidFill>
                  <a:schemeClr val="bg1"/>
                </a:solidFill>
                <a:latin typeface="Verdana" pitchFamily="34" charset="0"/>
              </a:rPr>
              <a:t>Ida Tarbell</a:t>
            </a:r>
          </a:p>
          <a:p>
            <a:pPr marL="166688" indent="-166688">
              <a:spcBef>
                <a:spcPct val="50000"/>
              </a:spcBef>
              <a:buFontTx/>
              <a:buChar char="•"/>
            </a:pPr>
            <a:r>
              <a:rPr lang="en-US" sz="1600" dirty="0">
                <a:solidFill>
                  <a:schemeClr val="bg1"/>
                </a:solidFill>
                <a:latin typeface="Verdana" pitchFamily="34" charset="0"/>
              </a:rPr>
              <a:t>Exposed the corrupt Standard Oil Company and its owner, John D. Rockefeller</a:t>
            </a:r>
          </a:p>
          <a:p>
            <a:pPr marL="166688" indent="-166688">
              <a:spcBef>
                <a:spcPct val="50000"/>
              </a:spcBef>
              <a:buFontTx/>
              <a:buChar char="•"/>
            </a:pPr>
            <a:r>
              <a:rPr lang="en-US" sz="1600" dirty="0">
                <a:solidFill>
                  <a:schemeClr val="bg1"/>
                </a:solidFill>
                <a:latin typeface="Verdana" pitchFamily="34" charset="0"/>
              </a:rPr>
              <a:t>Appealed to middle class scared by large business power</a:t>
            </a:r>
            <a:endParaRPr lang="en-US" sz="1600" b="1" dirty="0">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9" presetClass="entr" presetSubtype="0" accel="10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emplate>
  <TotalTime>3709</TotalTime>
  <Words>3550</Words>
  <Application>Microsoft Office PowerPoint</Application>
  <PresentationFormat>On-screen Show (4:3)</PresentationFormat>
  <Paragraphs>327</Paragraphs>
  <Slides>77</Slides>
  <Notes>5</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Urban</vt:lpstr>
      <vt:lpstr>The Progressive Era</vt:lpstr>
      <vt:lpstr>PowerPoint Presentation</vt:lpstr>
      <vt:lpstr> The Main Idea </vt:lpstr>
      <vt:lpstr>Goals of Progressives </vt:lpstr>
      <vt:lpstr>Roots of the Progressive Movement  </vt:lpstr>
      <vt:lpstr>People involved </vt:lpstr>
      <vt:lpstr>PowerPoint Presentation</vt:lpstr>
      <vt:lpstr>The Critics…</vt:lpstr>
      <vt:lpstr>Progressivism and Its Champions</vt:lpstr>
      <vt:lpstr>Public Health and Cities</vt:lpstr>
      <vt:lpstr>Activity: Jacob Riis, Photographer</vt:lpstr>
      <vt:lpstr>Bandit's Roost, 59 1/2 Mulberry Street c. 1888</vt:lpstr>
      <vt:lpstr>Five Cents Lodging, Bayard Street c. 1889</vt:lpstr>
      <vt:lpstr>Home of an Italian Ragpicker 1888</vt:lpstr>
      <vt:lpstr>Basement of a Pub in Mulberry-Bend at 3:00 am c. 1890</vt:lpstr>
      <vt:lpstr>Blind Beggar c. 1890</vt:lpstr>
      <vt:lpstr>Police Station Lodger, A Plank for a Bed c. 1890</vt:lpstr>
      <vt:lpstr>Mulberry Street Police Station Waiting for the Lodging to Open c. 1892</vt:lpstr>
      <vt:lpstr>Women's Lodging Room in the West 47th Street Station c. 1892</vt:lpstr>
      <vt:lpstr>Mulberry Bend c. 1896</vt:lpstr>
      <vt:lpstr>One of Four Peddlers Who Slept in the Cellar of 11 Ludlow Street Rear c. 1892</vt:lpstr>
      <vt:lpstr>Reforming the Workplace</vt:lpstr>
      <vt:lpstr>Child Labor</vt:lpstr>
      <vt:lpstr>Reforming the Workplace</vt:lpstr>
      <vt:lpstr>Labor Law in the Supreme Court</vt:lpstr>
      <vt:lpstr>The Unions!..The IWW</vt:lpstr>
      <vt:lpstr>Activity: Triangle Shirtwaist Fire</vt:lpstr>
      <vt:lpstr>Triangle Shirtwaist Fire</vt:lpstr>
      <vt:lpstr>PowerPoint Presentation</vt:lpstr>
      <vt:lpstr>Reform at the State and local level</vt:lpstr>
      <vt:lpstr>PowerPoint Presentation</vt:lpstr>
      <vt:lpstr>Immigration Review!</vt:lpstr>
      <vt:lpstr>Things to Know… </vt:lpstr>
      <vt:lpstr>Immigration…</vt:lpstr>
      <vt:lpstr>Europeans</vt:lpstr>
      <vt:lpstr>Chinese &amp; Japanese</vt:lpstr>
      <vt:lpstr>Life in the New Land…</vt:lpstr>
      <vt:lpstr>Ellis Island</vt:lpstr>
      <vt:lpstr>PowerPoint Presentation</vt:lpstr>
      <vt:lpstr>Angel Island</vt:lpstr>
      <vt:lpstr>PowerPoint Presentation</vt:lpstr>
      <vt:lpstr>Settled in Cities </vt:lpstr>
      <vt:lpstr>Immigration Restrictions </vt:lpstr>
      <vt:lpstr>PowerPoint Presentation</vt:lpstr>
      <vt:lpstr>Immigration Restrictions </vt:lpstr>
      <vt:lpstr>Alleviate social problems…</vt:lpstr>
      <vt:lpstr>Jane Addams…</vt:lpstr>
      <vt:lpstr>  Woman Suffrage Movement </vt:lpstr>
      <vt:lpstr>The Progressive Presidents</vt:lpstr>
      <vt:lpstr>Activity- Chapter 28 and 29 (679-685) </vt:lpstr>
      <vt:lpstr>Theodore Roosevelt</vt:lpstr>
      <vt:lpstr>Teddy Roosevelt</vt:lpstr>
      <vt:lpstr>View of the Presidency</vt:lpstr>
      <vt:lpstr>The Square Deal</vt:lpstr>
      <vt:lpstr>Dismay Over Food and Drug Practices </vt:lpstr>
      <vt:lpstr>Consumer Reform </vt:lpstr>
      <vt:lpstr>The Jungle…</vt:lpstr>
      <vt:lpstr>PowerPoint Presentation</vt:lpstr>
      <vt:lpstr>Environmental Reforms</vt:lpstr>
      <vt:lpstr>Trusts and Monopolies…</vt:lpstr>
      <vt:lpstr>Regulating Big Business</vt:lpstr>
      <vt:lpstr>The Trust Buster!</vt:lpstr>
      <vt:lpstr>William Howard Taft </vt:lpstr>
      <vt:lpstr>PowerPoint Presentation</vt:lpstr>
      <vt:lpstr>Progressivism under Taft</vt:lpstr>
      <vt:lpstr>Election Reforms</vt:lpstr>
      <vt:lpstr>Trouble in Taft’s Presidency</vt:lpstr>
      <vt:lpstr>The Republican Party Splits</vt:lpstr>
      <vt:lpstr>PowerPoint Presentation</vt:lpstr>
      <vt:lpstr>Woodrow Wilson</vt:lpstr>
      <vt:lpstr>Woodrow Wilson</vt:lpstr>
      <vt:lpstr>Woodrow Wilson &amp; Progressivism  </vt:lpstr>
      <vt:lpstr>  Clayton Antitrust Act of 1914 </vt:lpstr>
      <vt:lpstr>  Federal Trade Act of 1914</vt:lpstr>
      <vt:lpstr>  Tax During Wilson’s Administration </vt:lpstr>
      <vt:lpstr>  Federal Reserve System </vt:lpstr>
      <vt:lpstr>Social and Environmental Reform</vt:lpstr>
    </vt:vector>
  </TitlesOfParts>
  <Company>District Site License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Progressive Era</dc:title>
  <dc:creator>KrallK</dc:creator>
  <cp:lastModifiedBy>Windows User</cp:lastModifiedBy>
  <cp:revision>98</cp:revision>
  <dcterms:created xsi:type="dcterms:W3CDTF">2010-12-13T01:23:41Z</dcterms:created>
  <dcterms:modified xsi:type="dcterms:W3CDTF">2017-02-17T18:36:39Z</dcterms:modified>
</cp:coreProperties>
</file>