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3" r:id="rId3"/>
    <p:sldId id="257" r:id="rId4"/>
    <p:sldId id="258" r:id="rId5"/>
    <p:sldId id="260" r:id="rId6"/>
    <p:sldId id="266" r:id="rId7"/>
    <p:sldId id="259" r:id="rId8"/>
    <p:sldId id="261" r:id="rId9"/>
    <p:sldId id="262" r:id="rId10"/>
    <p:sldId id="264" r:id="rId11"/>
    <p:sldId id="265" r:id="rId12"/>
    <p:sldId id="268" r:id="rId13"/>
    <p:sldId id="267" r:id="rId14"/>
    <p:sldId id="269" r:id="rId15"/>
    <p:sldId id="272" r:id="rId16"/>
    <p:sldId id="270" r:id="rId17"/>
    <p:sldId id="273" r:id="rId18"/>
    <p:sldId id="271" r:id="rId19"/>
    <p:sldId id="275" r:id="rId20"/>
    <p:sldId id="274" r:id="rId21"/>
    <p:sldId id="276" r:id="rId22"/>
    <p:sldId id="277" r:id="rId23"/>
    <p:sldId id="279" r:id="rId24"/>
    <p:sldId id="280" r:id="rId25"/>
    <p:sldId id="278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E4E87-01CC-4746-83C2-6C04A2D9362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74BF2-5881-4740-9689-53F77194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2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74BF2-5881-4740-9689-53F77194B7C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63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9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7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9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8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1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3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4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6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4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9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7761B-CEF6-4122-AB7C-6A841B35108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B1158-E7F8-412E-AE18-9902E325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0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Period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1844-1877: The Civil War and Reconstruction 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Sovereignty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sz="2800" dirty="0" smtClean="0"/>
              <a:t>Was left up to territories to decide the slave issue when they wrote the state constitution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 dirty="0" smtClean="0"/>
              <a:t>Positives</a:t>
            </a:r>
            <a:r>
              <a:rPr lang="en-US" altLang="en-US" sz="2800" dirty="0"/>
              <a:t>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/>
              <a:t>Was in line with democratic tradition of self-determination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/>
              <a:t>Politicians liked it because it was a pseudo compromise between free-</a:t>
            </a:r>
            <a:r>
              <a:rPr lang="en-US" altLang="en-US" sz="2400" dirty="0" err="1"/>
              <a:t>soilers</a:t>
            </a:r>
            <a:r>
              <a:rPr lang="en-US" altLang="en-US" sz="2400" dirty="0"/>
              <a:t> demands for abolition in the territories and also the South’s plea to Congress to allow slavery.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/>
              <a:t>It put the issue of slavery in the </a:t>
            </a:r>
            <a:r>
              <a:rPr lang="en-US" altLang="en-US" sz="2400" dirty="0" smtClean="0"/>
              <a:t>hands </a:t>
            </a:r>
            <a:r>
              <a:rPr lang="en-US" altLang="en-US" sz="2400" dirty="0"/>
              <a:t>of the people and removed the government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 dirty="0"/>
              <a:t>Negatives: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/>
              <a:t>Most important issue of the day turned into a local issue and not a national issue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/>
              <a:t>Most importantly, the possibility that slavery spread and expanded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89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Fugitive Slave Law of 1850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/>
              <a:t>Known as the Bloodhound Bill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Fleeing slaves could not testify on their own behalf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Denied trail by jury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Federal commissioner who handled case got 5 dollars if runaway was freed and 10 dollars if they were not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Northerners who aided a runaway slave were subject to heavy fines and jail sentences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11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Fugitive Slave Law of 1850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dirty="0"/>
              <a:t>North was so outraged at the law that it caused many moderates to turn to the abolitionist movement. 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“We went to bed one night old-fashioned, conservative, Compromise Union Whigs and waked up stark mad abolitionists.”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Massachusetts made it a penal offence if any official tried to enforce the new fugitive slave law.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Slave law was bad overall for the South.  North became more pro-abolition and they never enforced the law.  So South did not gain anything from the compromise.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Harriet Beecher Stowe</a:t>
            </a:r>
            <a:endParaRPr 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48200" y="1969698"/>
            <a:ext cx="4038600" cy="2062103"/>
          </a:xfrm>
          <a:prstGeom prst="rect">
            <a:avLst/>
          </a:prstGeom>
          <a:noFill/>
          <a:ln>
            <a:noFill/>
          </a:ln>
          <a:effectLst>
            <a:outerShdw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smtClean="0">
                <a:latin typeface="+mn-lt"/>
              </a:rPr>
              <a:t>“So </a:t>
            </a:r>
            <a:r>
              <a:rPr lang="en-US" altLang="en-US" sz="3200" dirty="0">
                <a:latin typeface="+mn-lt"/>
              </a:rPr>
              <a:t>this is the lady who started the Civil War</a:t>
            </a:r>
            <a:r>
              <a:rPr lang="en-US" altLang="en-US" sz="3200" dirty="0" smtClean="0">
                <a:latin typeface="+mn-lt"/>
              </a:rPr>
              <a:t>.”</a:t>
            </a:r>
            <a:r>
              <a:rPr lang="en-US" altLang="en-US" sz="3200" dirty="0">
                <a:latin typeface="+mn-lt"/>
              </a:rPr>
              <a:t/>
            </a:r>
            <a:br>
              <a:rPr lang="en-US" altLang="en-US" sz="3200" dirty="0">
                <a:latin typeface="+mn-lt"/>
              </a:rPr>
            </a:br>
            <a:r>
              <a:rPr lang="en-US" altLang="en-US" sz="3200" dirty="0">
                <a:latin typeface="+mn-lt"/>
              </a:rPr>
              <a:t/>
            </a:r>
            <a:br>
              <a:rPr lang="en-US" altLang="en-US" sz="3200" dirty="0">
                <a:latin typeface="+mn-lt"/>
              </a:rPr>
            </a:br>
            <a:r>
              <a:rPr lang="en-US" altLang="en-US" sz="3200" dirty="0">
                <a:latin typeface="+mn-lt"/>
              </a:rPr>
              <a:t>       -- Abraham Lincoln</a:t>
            </a:r>
          </a:p>
        </p:txBody>
      </p:sp>
      <p:pic>
        <p:nvPicPr>
          <p:cNvPr id="6" name="Picture 7" descr="Harriet Beecher Stowe"/>
          <p:cNvPicPr>
            <a:picLocks noChangeAspect="1" noChangeArrowheads="1"/>
          </p:cNvPicPr>
          <p:nvPr/>
        </p:nvPicPr>
        <p:blipFill>
          <a:blip r:embed="rId2" cstate="print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0"/>
          <a:stretch>
            <a:fillRect/>
          </a:stretch>
        </p:blipFill>
        <p:spPr bwMode="auto">
          <a:xfrm>
            <a:off x="304800" y="1524000"/>
            <a:ext cx="4038600" cy="4970585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38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Uncle Tom’s Cabin (1852)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8006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  <a:buClr>
                <a:srgbClr val="97BAFF"/>
              </a:buClr>
            </a:pPr>
            <a:r>
              <a:rPr lang="en-US" altLang="en-US" sz="3000" dirty="0"/>
              <a:t>Sold 300,000 copies in</a:t>
            </a:r>
            <a:br>
              <a:rPr lang="en-US" altLang="en-US" sz="3000" dirty="0"/>
            </a:br>
            <a:r>
              <a:rPr lang="en-US" altLang="en-US" sz="3000" dirty="0"/>
              <a:t>the first year.</a:t>
            </a:r>
          </a:p>
          <a:p>
            <a:pPr>
              <a:spcBef>
                <a:spcPct val="50000"/>
              </a:spcBef>
              <a:buClr>
                <a:srgbClr val="97BAFF"/>
              </a:buClr>
            </a:pPr>
            <a:r>
              <a:rPr lang="en-US" altLang="en-US" sz="3000" dirty="0"/>
              <a:t>2 million in a </a:t>
            </a:r>
            <a:r>
              <a:rPr lang="en-US" altLang="en-US" sz="3000" dirty="0" smtClean="0"/>
              <a:t>decade</a:t>
            </a:r>
          </a:p>
          <a:p>
            <a:pPr>
              <a:spcBef>
                <a:spcPct val="50000"/>
              </a:spcBef>
              <a:buClr>
                <a:srgbClr val="97BAFF"/>
              </a:buClr>
            </a:pPr>
            <a:r>
              <a:rPr lang="en-US" altLang="en-US" sz="3000" dirty="0" smtClean="0"/>
              <a:t>Antislavery sentiments in North grew stronger</a:t>
            </a:r>
          </a:p>
          <a:p>
            <a:pPr>
              <a:spcBef>
                <a:spcPct val="50000"/>
              </a:spcBef>
              <a:buClr>
                <a:srgbClr val="97BAFF"/>
              </a:buClr>
            </a:pPr>
            <a:r>
              <a:rPr lang="en-US" altLang="en-US" sz="3000" dirty="0" smtClean="0"/>
              <a:t>Damning depictions of plantation life on information provided her by abolitionist friends</a:t>
            </a:r>
          </a:p>
          <a:p>
            <a:pPr>
              <a:spcBef>
                <a:spcPct val="50000"/>
              </a:spcBef>
              <a:buClr>
                <a:srgbClr val="97BAFF"/>
              </a:buClr>
            </a:pPr>
            <a:r>
              <a:rPr lang="en-US" altLang="en-US" sz="3000" dirty="0" smtClean="0"/>
              <a:t>Extremely powerful piece of propaganda- awakens people who never gave issue much thought</a:t>
            </a:r>
            <a:endParaRPr lang="en-US" altLang="en-US" sz="3000" dirty="0"/>
          </a:p>
          <a:p>
            <a:endParaRPr lang="en-US" dirty="0"/>
          </a:p>
        </p:txBody>
      </p:sp>
      <p:pic>
        <p:nvPicPr>
          <p:cNvPr id="5" name="Picture 5" descr="cwp65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00200"/>
            <a:ext cx="3910731" cy="50292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8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Averting Sectionalism</a:t>
            </a:r>
            <a:endParaRPr lang="en-US" dirty="0"/>
          </a:p>
        </p:txBody>
      </p:sp>
      <p:cxnSp>
        <p:nvCxnSpPr>
          <p:cNvPr id="4" name="Elbow Connector 3"/>
          <p:cNvCxnSpPr/>
          <p:nvPr/>
        </p:nvCxnSpPr>
        <p:spPr>
          <a:xfrm rot="5400000">
            <a:off x="2780507" y="745331"/>
            <a:ext cx="239712" cy="275272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/>
          <p:cNvCxnSpPr/>
          <p:nvPr/>
        </p:nvCxnSpPr>
        <p:spPr>
          <a:xfrm rot="16200000" flipH="1">
            <a:off x="5790407" y="488156"/>
            <a:ext cx="239712" cy="326707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524000" y="224155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81400" y="224155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543800" y="224155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266170" y="1676400"/>
            <a:ext cx="64300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 dirty="0" smtClean="0"/>
              <a:t>Compromises or Agreements to forestall Division of the Union</a:t>
            </a:r>
            <a:endParaRPr lang="en-US" altLang="en-US" sz="1800" u="sng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791200" y="224155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60198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may need more braches than are here.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66170" y="2603480"/>
            <a:ext cx="42202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3/5’s comp</a:t>
            </a:r>
          </a:p>
          <a:p>
            <a:r>
              <a:rPr lang="en-US" dirty="0" smtClean="0"/>
              <a:t>Great comp</a:t>
            </a:r>
          </a:p>
          <a:p>
            <a:r>
              <a:rPr lang="en-US" dirty="0" smtClean="0"/>
              <a:t>Ban international slave trade</a:t>
            </a:r>
          </a:p>
          <a:p>
            <a:r>
              <a:rPr lang="en-US" dirty="0" smtClean="0"/>
              <a:t>Mo comp</a:t>
            </a:r>
          </a:p>
          <a:p>
            <a:r>
              <a:rPr lang="en-US" dirty="0" smtClean="0"/>
              <a:t>Nullification</a:t>
            </a:r>
          </a:p>
          <a:p>
            <a:r>
              <a:rPr lang="en-US" dirty="0" smtClean="0"/>
              <a:t>Gag rule</a:t>
            </a:r>
          </a:p>
          <a:p>
            <a:r>
              <a:rPr lang="en-US" dirty="0" smtClean="0"/>
              <a:t>Admitting </a:t>
            </a:r>
            <a:r>
              <a:rPr lang="en-US" dirty="0"/>
              <a:t>T</a:t>
            </a:r>
            <a:r>
              <a:rPr lang="en-US" dirty="0" smtClean="0"/>
              <a:t>exas</a:t>
            </a:r>
          </a:p>
          <a:p>
            <a:r>
              <a:rPr lang="en-US" dirty="0" smtClean="0"/>
              <a:t>Comp 1850</a:t>
            </a:r>
          </a:p>
          <a:p>
            <a:r>
              <a:rPr lang="en-US" dirty="0"/>
              <a:t>Pop </a:t>
            </a:r>
            <a:r>
              <a:rPr lang="en-US" dirty="0" err="1"/>
              <a:t>sov</a:t>
            </a:r>
            <a:r>
              <a:rPr lang="en-US" dirty="0"/>
              <a:t>- K/N Act</a:t>
            </a:r>
          </a:p>
          <a:p>
            <a:r>
              <a:rPr lang="en-US" dirty="0" smtClean="0"/>
              <a:t>Dred Scott</a:t>
            </a:r>
          </a:p>
          <a:p>
            <a:r>
              <a:rPr lang="en-US" dirty="0" smtClean="0"/>
              <a:t>Critten Comp</a:t>
            </a:r>
          </a:p>
          <a:p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-2895600" y="788944"/>
            <a:ext cx="3581400" cy="3323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724400" y="2819400"/>
            <a:ext cx="297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3/5 comp</a:t>
            </a:r>
          </a:p>
          <a:p>
            <a:r>
              <a:rPr lang="en-US" dirty="0" smtClean="0"/>
              <a:t>Great Comp</a:t>
            </a:r>
          </a:p>
          <a:p>
            <a:r>
              <a:rPr lang="en-US" dirty="0" smtClean="0"/>
              <a:t>Mo. Comp</a:t>
            </a:r>
          </a:p>
          <a:p>
            <a:r>
              <a:rPr lang="en-US" dirty="0" smtClean="0"/>
              <a:t>Nullification- comp bill</a:t>
            </a:r>
          </a:p>
          <a:p>
            <a:r>
              <a:rPr lang="en-US" dirty="0" smtClean="0"/>
              <a:t>K/N Act</a:t>
            </a:r>
          </a:p>
          <a:p>
            <a:r>
              <a:rPr lang="en-US" dirty="0" smtClean="0"/>
              <a:t>Comp 1850</a:t>
            </a:r>
          </a:p>
          <a:p>
            <a:r>
              <a:rPr lang="en-US" dirty="0" smtClean="0"/>
              <a:t>Dred Scott</a:t>
            </a:r>
          </a:p>
          <a:p>
            <a:r>
              <a:rPr lang="en-US" dirty="0" smtClean="0"/>
              <a:t>Critten </a:t>
            </a:r>
            <a:r>
              <a:rPr lang="en-US" dirty="0" err="1" smtClean="0"/>
              <a:t>Adm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4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Kansas-Nebraska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Settlers entering Kansas and Nebraska territories found no established civil authority (why is this important?)</a:t>
            </a:r>
          </a:p>
          <a:p>
            <a:r>
              <a:rPr lang="en-US" dirty="0" smtClean="0"/>
              <a:t>Replaces the Missouri Compromise with the idea of popular sovereignty</a:t>
            </a:r>
          </a:p>
          <a:p>
            <a:r>
              <a:rPr lang="en-US" dirty="0" smtClean="0"/>
              <a:t>Both abolitionists and proslavery groups rushed into the territories so that they could form governments and win the future states for there sides</a:t>
            </a:r>
          </a:p>
          <a:p>
            <a:r>
              <a:rPr lang="en-US" dirty="0" smtClean="0"/>
              <a:t> Just prior to election for Kansas’s legislature, thousands of Missourians relocate to Kansas </a:t>
            </a:r>
            <a:r>
              <a:rPr lang="en-US" b="1" dirty="0" smtClean="0"/>
              <a:t>=Border Ruffians</a:t>
            </a:r>
          </a:p>
          <a:p>
            <a:r>
              <a:rPr lang="en-US" dirty="0" smtClean="0"/>
              <a:t>Gangs from both sides of slavery issue roam the territory attacking the opposition leading to more than 200 people dead. =Bleeding or Bloody Kansas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Brown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Led a raid on a proslavery camp murdering 5 and starting the violence that becomes Bloody Kansas</a:t>
            </a:r>
          </a:p>
          <a:p>
            <a:r>
              <a:rPr lang="en-US" dirty="0" smtClean="0"/>
              <a:t>Attacked </a:t>
            </a:r>
            <a:r>
              <a:rPr lang="en-US" dirty="0" err="1" smtClean="0"/>
              <a:t>Haper’s</a:t>
            </a:r>
            <a:r>
              <a:rPr lang="en-US" dirty="0" smtClean="0"/>
              <a:t> Ferry- led a slave revolt on </a:t>
            </a:r>
            <a:r>
              <a:rPr lang="en-US" dirty="0" err="1" smtClean="0"/>
              <a:t>Haper’s</a:t>
            </a:r>
            <a:r>
              <a:rPr lang="en-US" dirty="0" smtClean="0"/>
              <a:t> Ferry to attain weapons, but attack fails and Brown is </a:t>
            </a:r>
            <a:r>
              <a:rPr lang="en-US" dirty="0" err="1" smtClean="0"/>
              <a:t>excuted</a:t>
            </a:r>
            <a:r>
              <a:rPr lang="en-US" dirty="0" smtClean="0"/>
              <a:t> for his actions</a:t>
            </a:r>
          </a:p>
          <a:p>
            <a:r>
              <a:rPr lang="en-US" dirty="0" smtClean="0"/>
              <a:t>He will become loved in the North, but  hated in the South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5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Brown Martyr or Crazy?</a:t>
            </a:r>
            <a:endParaRPr lang="en-US" dirty="0"/>
          </a:p>
        </p:txBody>
      </p:sp>
      <p:pic>
        <p:nvPicPr>
          <p:cNvPr id="1026" name="Picture 2" descr="http://a1.files.biography.com/image/upload/c_fit,cs_srgb,dpr_1.0,q_80,w_620/MTMzNzQ1MzM1MDE2MTMzOT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3947612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occidentaldissent.com/wp-content/uploads/2015/06/john-brown-809x10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87260"/>
            <a:ext cx="3852862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9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Lincoln/ Douglas Debates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Over a Senate seat</a:t>
            </a:r>
          </a:p>
          <a:p>
            <a:r>
              <a:rPr lang="en-US" dirty="0" smtClean="0"/>
              <a:t>Stephen Douglas viewed as leading Democrat in US Senate</a:t>
            </a:r>
          </a:p>
          <a:p>
            <a:r>
              <a:rPr lang="en-US" dirty="0" smtClean="0"/>
              <a:t>Lincoln gained fame as a Whig opposed to the Mexican War and K/N Act</a:t>
            </a:r>
          </a:p>
          <a:p>
            <a:r>
              <a:rPr lang="en-US" dirty="0" smtClean="0"/>
              <a:t>Lincoln delivers his famous house divided speech (“this nation cannot exist permanently half slave and half free)</a:t>
            </a:r>
          </a:p>
          <a:p>
            <a:r>
              <a:rPr lang="en-US" dirty="0" smtClean="0"/>
              <a:t>Douglas destroys his political career over defending popular sovereignty (becomes known as </a:t>
            </a:r>
            <a:r>
              <a:rPr lang="en-US" b="1" dirty="0" smtClean="0"/>
              <a:t>Freeport Doctrine- </a:t>
            </a:r>
            <a:r>
              <a:rPr lang="en-US" dirty="0" smtClean="0"/>
              <a:t>slavery cannot exist where local laws did not protect it… vote of the people)</a:t>
            </a:r>
          </a:p>
          <a:p>
            <a:r>
              <a:rPr lang="en-US" dirty="0" smtClean="0"/>
              <a:t>Lincoln loses the election for the Senate seat to Douglas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51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Northern vs Southern Society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85800" y="1413294"/>
            <a:ext cx="5003321" cy="457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Compromise of 1850Compromise of 1850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429000" y="1447800"/>
            <a:ext cx="5029200" cy="449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Compromise of 1850Compromise of 1850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4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Rise of the Republicans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Kansas/Nebraska Act ends the Whig party</a:t>
            </a:r>
          </a:p>
          <a:p>
            <a:r>
              <a:rPr lang="en-US" dirty="0" err="1" smtClean="0"/>
              <a:t>Anit</a:t>
            </a:r>
            <a:r>
              <a:rPr lang="en-US" dirty="0" smtClean="0"/>
              <a:t>-slavery Whigs + Northern Democrats + Free-</a:t>
            </a:r>
            <a:r>
              <a:rPr lang="en-US" dirty="0" err="1" smtClean="0"/>
              <a:t>Soilers</a:t>
            </a:r>
            <a:r>
              <a:rPr lang="en-US" dirty="0" smtClean="0"/>
              <a:t>= Republican Party</a:t>
            </a:r>
          </a:p>
          <a:p>
            <a:r>
              <a:rPr lang="en-US" dirty="0" smtClean="0"/>
              <a:t>Republicans dedicated to keeping slavery out of the territories, development of national roads, liberal distribution of Western land, and protective tariffs</a:t>
            </a:r>
          </a:p>
          <a:p>
            <a:r>
              <a:rPr lang="en-US" dirty="0" smtClean="0"/>
              <a:t>Grew quickly in the North (Why/ Reason?)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54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of Abraham Lincoln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From humble beginnings</a:t>
            </a:r>
          </a:p>
          <a:p>
            <a:r>
              <a:rPr lang="en-US" dirty="0" smtClean="0"/>
              <a:t>Democratic party split over issue of slavery</a:t>
            </a:r>
          </a:p>
          <a:p>
            <a:pPr lvl="1"/>
            <a:r>
              <a:rPr lang="en-US" dirty="0" smtClean="0"/>
              <a:t>North voted for Douglas, South for Breckinridge</a:t>
            </a:r>
          </a:p>
          <a:p>
            <a:r>
              <a:rPr lang="en-US" dirty="0" smtClean="0"/>
              <a:t>Lincoln wins based off the split and his overwhelming support in the North</a:t>
            </a:r>
          </a:p>
          <a:p>
            <a:r>
              <a:rPr lang="en-US" dirty="0" smtClean="0"/>
              <a:t>Three months before Lincoln’s inauguration, South Carolina seceded from the Union- next few months 6 more seceded and form </a:t>
            </a:r>
            <a:r>
              <a:rPr lang="en-US" b="1" dirty="0" smtClean="0"/>
              <a:t>Confederate States of America</a:t>
            </a:r>
          </a:p>
          <a:p>
            <a:r>
              <a:rPr lang="en-US" b="1" dirty="0" smtClean="0"/>
              <a:t>Jefferson Davis</a:t>
            </a:r>
            <a:r>
              <a:rPr lang="en-US" dirty="0" smtClean="0"/>
              <a:t> becomes CSA President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136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of the Civil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Lincoln will maintain control of federal forts in the south after succession</a:t>
            </a:r>
          </a:p>
          <a:p>
            <a:r>
              <a:rPr lang="en-US" dirty="0" smtClean="0"/>
              <a:t>The Confederacy will attack </a:t>
            </a:r>
            <a:r>
              <a:rPr lang="en-US" b="1" dirty="0" smtClean="0"/>
              <a:t>Fort Sumter </a:t>
            </a:r>
            <a:r>
              <a:rPr lang="en-US" dirty="0" smtClean="0"/>
              <a:t>in April,1861 and officially start the </a:t>
            </a:r>
            <a:r>
              <a:rPr lang="en-US" b="1" dirty="0" smtClean="0"/>
              <a:t>Civil War</a:t>
            </a:r>
          </a:p>
          <a:p>
            <a:r>
              <a:rPr lang="en-US" dirty="0" smtClean="0"/>
              <a:t>Missouri, Kentucky, Maryland and Delaware were slave states that fought for and remained loyal to the Union</a:t>
            </a:r>
          </a:p>
          <a:p>
            <a:r>
              <a:rPr lang="en-US" dirty="0" smtClean="0"/>
              <a:t>Northerners fought to preserve the Union</a:t>
            </a:r>
          </a:p>
          <a:p>
            <a:r>
              <a:rPr lang="en-US" dirty="0" smtClean="0"/>
              <a:t>Southerners fought for their States’ rights to govern themselves and maintain their way of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Generals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North</a:t>
            </a:r>
          </a:p>
          <a:p>
            <a:r>
              <a:rPr lang="en-US" dirty="0" smtClean="0"/>
              <a:t>Ulysses S. Grant</a:t>
            </a:r>
          </a:p>
          <a:p>
            <a:pPr lvl="1"/>
            <a:r>
              <a:rPr lang="en-US" dirty="0" smtClean="0"/>
              <a:t>AKA The Butcher</a:t>
            </a:r>
          </a:p>
          <a:p>
            <a:pPr lvl="1"/>
            <a:r>
              <a:rPr lang="en-US" dirty="0" smtClean="0"/>
              <a:t>Wins the war at the cost of his Men</a:t>
            </a:r>
          </a:p>
          <a:p>
            <a:r>
              <a:rPr lang="en-US" dirty="0" smtClean="0"/>
              <a:t>William Sherman</a:t>
            </a:r>
          </a:p>
          <a:p>
            <a:pPr lvl="1"/>
            <a:r>
              <a:rPr lang="en-US" dirty="0" smtClean="0"/>
              <a:t>Sherman’s march to the sea, he will travel down through the south and burn towns and fields as he goes</a:t>
            </a:r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381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South</a:t>
            </a:r>
          </a:p>
          <a:p>
            <a:r>
              <a:rPr lang="en-US" dirty="0" smtClean="0"/>
              <a:t>Robert E. Lee</a:t>
            </a:r>
          </a:p>
          <a:p>
            <a:pPr lvl="1"/>
            <a:r>
              <a:rPr lang="en-US" dirty="0" smtClean="0"/>
              <a:t>Best general of the war</a:t>
            </a:r>
          </a:p>
          <a:p>
            <a:pPr lvl="1"/>
            <a:r>
              <a:rPr lang="en-US" dirty="0" smtClean="0"/>
              <a:t>Respected by both north and south</a:t>
            </a:r>
          </a:p>
          <a:p>
            <a:r>
              <a:rPr lang="en-US" dirty="0" smtClean="0"/>
              <a:t>Stonewall Jackson</a:t>
            </a:r>
          </a:p>
          <a:p>
            <a:pPr lvl="1"/>
            <a:r>
              <a:rPr lang="en-US" dirty="0" smtClean="0"/>
              <a:t>Well respected general by his men</a:t>
            </a:r>
          </a:p>
          <a:p>
            <a:pPr lvl="1"/>
            <a:r>
              <a:rPr lang="en-US" dirty="0" smtClean="0"/>
              <a:t>Killed during battle at Vicksburg, Lee will say that the southern army never got over his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Battles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Anaconda War strategy- North will try to encircle the South slowly cutting off their supplies </a:t>
            </a:r>
          </a:p>
          <a:p>
            <a:r>
              <a:rPr lang="en-US" b="1" dirty="0" smtClean="0"/>
              <a:t>Gettysburg</a:t>
            </a:r>
            <a:r>
              <a:rPr lang="en-US" dirty="0" smtClean="0"/>
              <a:t>- Turning point of the war, Northern victory and they will go on the offensive, South never gets back on Northern soil</a:t>
            </a:r>
          </a:p>
          <a:p>
            <a:r>
              <a:rPr lang="en-US" b="1" dirty="0" smtClean="0"/>
              <a:t>Antietam</a:t>
            </a:r>
            <a:r>
              <a:rPr lang="en-US" dirty="0" smtClean="0"/>
              <a:t>- Bloodiest single day of war ever for the US</a:t>
            </a:r>
          </a:p>
          <a:p>
            <a:pPr lvl="1"/>
            <a:r>
              <a:rPr lang="en-US" dirty="0" smtClean="0"/>
              <a:t>The loss of Southern troops and the strength the North showed prevented the British and French governments from helping the South</a:t>
            </a:r>
          </a:p>
          <a:p>
            <a:pPr lvl="1"/>
            <a:r>
              <a:rPr lang="en-US" dirty="0" smtClean="0"/>
              <a:t>Lincoln used the opportunity to launch the Emancipation Proclamation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33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Lincoln During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Found that the Civil War required active and prompt presidential action</a:t>
            </a:r>
          </a:p>
          <a:p>
            <a:r>
              <a:rPr lang="en-US" dirty="0" smtClean="0"/>
              <a:t>Lincoln suspended the </a:t>
            </a:r>
            <a:r>
              <a:rPr lang="en-US" b="1" dirty="0" smtClean="0"/>
              <a:t>writ of habeas corpus</a:t>
            </a:r>
          </a:p>
          <a:p>
            <a:pPr lvl="1"/>
            <a:r>
              <a:rPr lang="en-US" dirty="0" smtClean="0"/>
              <a:t>Took away protections of unlawful imprisonment</a:t>
            </a:r>
          </a:p>
          <a:p>
            <a:r>
              <a:rPr lang="en-US" dirty="0" smtClean="0"/>
              <a:t>He will issue the Emancipation Proclamation as a war necessity because constitutionality it would be questioned</a:t>
            </a:r>
          </a:p>
          <a:p>
            <a:r>
              <a:rPr lang="en-US" dirty="0" smtClean="0"/>
              <a:t>Federal officials ordered the suspension of certain newspapers and arrested editors</a:t>
            </a:r>
          </a:p>
          <a:p>
            <a:r>
              <a:rPr lang="en-US" b="1" dirty="0" smtClean="0"/>
              <a:t>WHAT DOES THIS SHOW? –Be able to answer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048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Influential African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Frederick Douglas- </a:t>
            </a:r>
            <a:r>
              <a:rPr lang="en-US" dirty="0" smtClean="0"/>
              <a:t>escaped slave, gained fame as a gifted writer, speaker and advocate of freedom and equality (published newspaper- </a:t>
            </a:r>
            <a:r>
              <a:rPr lang="en-US" i="1" dirty="0" smtClean="0"/>
              <a:t>The North Star</a:t>
            </a:r>
            <a:r>
              <a:rPr lang="en-US" dirty="0" smtClean="0"/>
              <a:t> and wrote</a:t>
            </a:r>
            <a:r>
              <a:rPr lang="en-US" i="1" dirty="0" smtClean="0"/>
              <a:t>, Narrative of the Life of Frederick Douglas</a:t>
            </a:r>
            <a:r>
              <a:rPr lang="en-US" dirty="0" smtClean="0"/>
              <a:t>= Great American autobiographies</a:t>
            </a:r>
          </a:p>
          <a:p>
            <a:r>
              <a:rPr lang="en-US" b="1" dirty="0" smtClean="0"/>
              <a:t>Harriet Tubman- </a:t>
            </a:r>
            <a:r>
              <a:rPr lang="en-US" dirty="0" smtClean="0"/>
              <a:t>escaped slave, but returned to south to help more than 300 slaves escape via the underground railroad</a:t>
            </a:r>
          </a:p>
          <a:p>
            <a:r>
              <a:rPr lang="en-US" b="1" dirty="0" smtClean="0"/>
              <a:t>Sojourner Truth- </a:t>
            </a:r>
            <a:r>
              <a:rPr lang="en-US" dirty="0" smtClean="0"/>
              <a:t>charismatic speaker who campaigned for emancipation and women’s rights</a:t>
            </a:r>
          </a:p>
          <a:p>
            <a:r>
              <a:rPr lang="en-US" dirty="0" smtClean="0"/>
              <a:t>Abolitionists determination and the South’s inflexibility pushed the issue of slavery into the political spotlight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13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Manifest Destiny </a:t>
            </a:r>
            <a:r>
              <a:rPr lang="en-US" dirty="0" err="1" smtClean="0"/>
              <a:t>Treemap</a:t>
            </a:r>
            <a:endParaRPr lang="en-US" dirty="0"/>
          </a:p>
        </p:txBody>
      </p:sp>
      <p:cxnSp>
        <p:nvCxnSpPr>
          <p:cNvPr id="4" name="Elbow Connector 3"/>
          <p:cNvCxnSpPr/>
          <p:nvPr/>
        </p:nvCxnSpPr>
        <p:spPr>
          <a:xfrm rot="5400000">
            <a:off x="2780507" y="745331"/>
            <a:ext cx="239712" cy="275272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/>
          <p:cNvCxnSpPr/>
          <p:nvPr/>
        </p:nvCxnSpPr>
        <p:spPr>
          <a:xfrm rot="16200000" flipH="1">
            <a:off x="5790407" y="488156"/>
            <a:ext cx="239712" cy="326707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524000" y="224155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81400" y="224155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543800" y="224155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76400" y="1676400"/>
            <a:ext cx="51989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 dirty="0" smtClean="0"/>
              <a:t>Examples of America Practicing Manifest Destiny</a:t>
            </a:r>
            <a:endParaRPr lang="en-US" altLang="en-US" sz="1800" u="sng" dirty="0"/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2900363" y="2579688"/>
            <a:ext cx="15825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 dirty="0" smtClean="0">
                <a:solidFill>
                  <a:srgbClr val="7030A0"/>
                </a:solidFill>
              </a:rPr>
              <a:t>Mexico/Texas</a:t>
            </a:r>
            <a:endParaRPr lang="en-US" altLang="en-US" sz="1800" u="sng" dirty="0">
              <a:solidFill>
                <a:srgbClr val="7030A0"/>
              </a:solidFill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7123093" y="2602468"/>
            <a:ext cx="954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 dirty="0" smtClean="0">
                <a:solidFill>
                  <a:srgbClr val="7030A0"/>
                </a:solidFill>
              </a:rPr>
              <a:t>Oregon</a:t>
            </a:r>
            <a:endParaRPr lang="en-US" altLang="en-US" sz="1800" u="sng" dirty="0">
              <a:solidFill>
                <a:srgbClr val="7030A0"/>
              </a:solidFill>
            </a:endParaRP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1091957" y="2590800"/>
            <a:ext cx="8130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 dirty="0" smtClean="0">
                <a:solidFill>
                  <a:srgbClr val="7030A0"/>
                </a:solidFill>
              </a:rPr>
              <a:t>Maine</a:t>
            </a:r>
            <a:endParaRPr lang="en-US" altLang="en-US" sz="1800" u="sng" dirty="0">
              <a:solidFill>
                <a:srgbClr val="7030A0"/>
              </a:solidFill>
            </a:endParaRP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5134155" y="2599816"/>
            <a:ext cx="11592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 dirty="0" smtClean="0">
                <a:solidFill>
                  <a:srgbClr val="7030A0"/>
                </a:solidFill>
              </a:rPr>
              <a:t>California</a:t>
            </a:r>
            <a:endParaRPr lang="en-US" altLang="en-US" sz="1800" u="sng" dirty="0">
              <a:solidFill>
                <a:srgbClr val="7030A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791200" y="224155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99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Wilmot Proviso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Congressional bill prohibiting the extension of slavery into any territory gained from Mexico</a:t>
            </a:r>
          </a:p>
          <a:p>
            <a:r>
              <a:rPr lang="en-US" b="1" dirty="0" smtClean="0"/>
              <a:t>Shows sectionalism- </a:t>
            </a:r>
            <a:r>
              <a:rPr lang="en-US" dirty="0" smtClean="0"/>
              <a:t>Northerners feared new states in west would become slave states</a:t>
            </a:r>
          </a:p>
          <a:p>
            <a:r>
              <a:rPr lang="en-US" dirty="0" smtClean="0"/>
              <a:t>Bill defeated in Congress by vote on sectional lines- North in favor/ South against (all but 2)</a:t>
            </a:r>
          </a:p>
          <a:p>
            <a:r>
              <a:rPr lang="en-US" dirty="0" smtClean="0"/>
              <a:t>Emergence of </a:t>
            </a:r>
            <a:r>
              <a:rPr lang="en-US" b="1" dirty="0" smtClean="0"/>
              <a:t>Free Soil Party- </a:t>
            </a:r>
            <a:r>
              <a:rPr lang="en-US" dirty="0" smtClean="0"/>
              <a:t>a regional, single issue party devoted to the goals of Wilmot Proviso- wanted to keep the western soil free for white men.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4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Soil Party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Collection of anti-slave Whigs and “</a:t>
            </a:r>
            <a:r>
              <a:rPr lang="en-US" altLang="en-US" i="1" dirty="0" smtClean="0">
                <a:ea typeface="ＭＳ Ｐゴシック" pitchFamily="34" charset="-128"/>
              </a:rPr>
              <a:t>Barnburners</a:t>
            </a:r>
            <a:r>
              <a:rPr lang="en-US" altLang="en-US" i="1" dirty="0">
                <a:ea typeface="ＭＳ Ｐゴシック" pitchFamily="34" charset="-128"/>
              </a:rPr>
              <a:t>”</a:t>
            </a:r>
            <a:r>
              <a:rPr lang="en-US" altLang="en-US" dirty="0">
                <a:ea typeface="ＭＳ Ｐゴシック" pitchFamily="34" charset="-128"/>
              </a:rPr>
              <a:t> – discontented northern </a:t>
            </a:r>
            <a:r>
              <a:rPr lang="en-US" altLang="en-US" dirty="0" smtClean="0">
                <a:ea typeface="ＭＳ Ｐゴシック" pitchFamily="34" charset="-128"/>
              </a:rPr>
              <a:t>Democrats (as opposed to “Fire-eaters”- pro-slavery Southern Democrats)</a:t>
            </a: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They </a:t>
            </a:r>
            <a:r>
              <a:rPr lang="en-US" altLang="en-US" dirty="0"/>
              <a:t>did not oppose slavery just on moral grounds.  They also said that it destroyed the chances of free white workers from rising up from wage-earning dependence to the esteemed status of self-employment. 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Only way to achieve this upward mobility was to have free soil out west for white settlers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Competing with slave labor meant lower wages for whites and the inability to have social mobility and to own property.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3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Mexico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Treaty of Guadalupe-Hidalgo </a:t>
            </a:r>
            <a:r>
              <a:rPr lang="en-US" dirty="0" smtClean="0"/>
              <a:t>ends Mexican American War</a:t>
            </a:r>
          </a:p>
          <a:p>
            <a:pPr lvl="1"/>
            <a:r>
              <a:rPr lang="en-US" dirty="0" smtClean="0"/>
              <a:t>Sets Rio Grand as boundary between US and Mexico</a:t>
            </a:r>
          </a:p>
          <a:p>
            <a:pPr lvl="1"/>
            <a:r>
              <a:rPr lang="en-US" dirty="0" smtClean="0"/>
              <a:t>US received Mexican territory from Texas to the Pacific (modern Southwest: Arizona, New Mexico, California, Nevada &amp; Utah), and the US paid Mexico $15 million for the land. =</a:t>
            </a:r>
            <a:r>
              <a:rPr lang="en-US" b="1" dirty="0" smtClean="0"/>
              <a:t>Mexican Cession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5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 of 1850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Settlers flooded California (Why?) and wanted statehood, created a state constitution that prohibited slavery</a:t>
            </a:r>
          </a:p>
          <a:p>
            <a:r>
              <a:rPr lang="en-US" dirty="0" smtClean="0"/>
              <a:t>Originally created by Stephen Douglas (not the African American) and Henry Clay</a:t>
            </a:r>
          </a:p>
          <a:p>
            <a:r>
              <a:rPr lang="en-US" dirty="0" smtClean="0"/>
              <a:t>Compromise of 1850</a:t>
            </a:r>
          </a:p>
          <a:p>
            <a:pPr lvl="1"/>
            <a:r>
              <a:rPr lang="en-US" dirty="0" smtClean="0"/>
              <a:t>Admitted California as a free state</a:t>
            </a:r>
          </a:p>
          <a:p>
            <a:pPr lvl="1"/>
            <a:r>
              <a:rPr lang="en-US" dirty="0" smtClean="0"/>
              <a:t>Stronger Fugitive Slave Law</a:t>
            </a:r>
          </a:p>
          <a:p>
            <a:pPr lvl="1"/>
            <a:r>
              <a:rPr lang="en-US" dirty="0" smtClean="0"/>
              <a:t>Utah and New Mexico would get popular sovereignty</a:t>
            </a:r>
          </a:p>
          <a:p>
            <a:pPr lvl="1"/>
            <a:r>
              <a:rPr lang="en-US" dirty="0" smtClean="0"/>
              <a:t>Abolished the slave trade in Washington DC (but not slavery itself)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 of 1850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slidego.com/res/palooza/america/1850s-RoadToSecession/9DDF001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415418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0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1435</Words>
  <Application>Microsoft Office PowerPoint</Application>
  <PresentationFormat>On-screen Show (4:3)</PresentationFormat>
  <Paragraphs>153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Period 5</vt:lpstr>
      <vt:lpstr>Northern vs Southern Society</vt:lpstr>
      <vt:lpstr>Influential African Americans</vt:lpstr>
      <vt:lpstr>Manifest Destiny Treemap</vt:lpstr>
      <vt:lpstr>Wilmot Proviso</vt:lpstr>
      <vt:lpstr>Free Soil Party</vt:lpstr>
      <vt:lpstr>Mexico Conflict</vt:lpstr>
      <vt:lpstr>Compromise of 1850</vt:lpstr>
      <vt:lpstr>Compromise of 1850</vt:lpstr>
      <vt:lpstr>Popular Sovereignty</vt:lpstr>
      <vt:lpstr>Fugitive Slave Law of 1850</vt:lpstr>
      <vt:lpstr>Fugitive Slave Law of 1850</vt:lpstr>
      <vt:lpstr>Harriet Beecher Stowe</vt:lpstr>
      <vt:lpstr>Uncle Tom’s Cabin (1852)</vt:lpstr>
      <vt:lpstr>Averting Sectionalism</vt:lpstr>
      <vt:lpstr>Kansas-Nebraska Act</vt:lpstr>
      <vt:lpstr>John Brown</vt:lpstr>
      <vt:lpstr>John Brown Martyr or Crazy?</vt:lpstr>
      <vt:lpstr>Lincoln/ Douglas Debates</vt:lpstr>
      <vt:lpstr>Rise of the Republicans</vt:lpstr>
      <vt:lpstr>Election of Abraham Lincoln</vt:lpstr>
      <vt:lpstr>Start of the Civil War</vt:lpstr>
      <vt:lpstr>Important Generals</vt:lpstr>
      <vt:lpstr>Important Battles</vt:lpstr>
      <vt:lpstr>Lincoln During the War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 5</dc:title>
  <dc:creator>Windows User</dc:creator>
  <cp:lastModifiedBy>Windows User</cp:lastModifiedBy>
  <cp:revision>34</cp:revision>
  <cp:lastPrinted>2016-12-20T14:32:28Z</cp:lastPrinted>
  <dcterms:created xsi:type="dcterms:W3CDTF">2016-12-15T13:28:08Z</dcterms:created>
  <dcterms:modified xsi:type="dcterms:W3CDTF">2017-01-18T16:12:26Z</dcterms:modified>
</cp:coreProperties>
</file>