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notesMasterIdLst>
    <p:notesMasterId r:id="rId18"/>
  </p:notesMasterIdLst>
  <p:sldIdLst>
    <p:sldId id="257" r:id="rId2"/>
    <p:sldId id="263" r:id="rId3"/>
    <p:sldId id="270" r:id="rId4"/>
    <p:sldId id="271" r:id="rId5"/>
    <p:sldId id="272" r:id="rId6"/>
    <p:sldId id="279" r:id="rId7"/>
    <p:sldId id="280" r:id="rId8"/>
    <p:sldId id="281" r:id="rId9"/>
    <p:sldId id="282" r:id="rId10"/>
    <p:sldId id="283" r:id="rId11"/>
    <p:sldId id="284" r:id="rId12"/>
    <p:sldId id="275" r:id="rId13"/>
    <p:sldId id="276" r:id="rId14"/>
    <p:sldId id="277" r:id="rId15"/>
    <p:sldId id="278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79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73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55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88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60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10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7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0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5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5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5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6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6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3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0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5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2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3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9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</a:t>
            </a:r>
            <a:r>
              <a:rPr lang="en-US" sz="5400" dirty="0" smtClean="0"/>
              <a:t>Review</a:t>
            </a:r>
            <a:r>
              <a:rPr lang="en-US" sz="5400" dirty="0"/>
              <a:t> </a:t>
            </a:r>
            <a:r>
              <a:rPr lang="en-US" sz="5400" dirty="0" smtClean="0"/>
              <a:t>Period 3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>
                <a:solidFill>
                  <a:schemeClr val="tx1"/>
                </a:solidFill>
              </a:rPr>
              <a:t>1754 </a:t>
            </a:r>
            <a:r>
              <a:rPr lang="en-US" sz="5400" dirty="0">
                <a:solidFill>
                  <a:schemeClr val="tx1"/>
                </a:solidFill>
              </a:rPr>
              <a:t>– 1800 </a:t>
            </a:r>
            <a:br>
              <a:rPr lang="en-US" sz="5400" dirty="0">
                <a:solidFill>
                  <a:schemeClr val="tx1"/>
                </a:solidFill>
              </a:rPr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Government Workings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172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/>
              <a:t>) Institutions and precedents established by Washington and Adams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2-term tradition (until the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amendment) by Washington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Creation of the cabinet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Creation of the Bank of the US (BUS) by Alexander Hamilton</a:t>
            </a:r>
            <a:endParaRPr lang="en-US" sz="2000" dirty="0"/>
          </a:p>
          <a:p>
            <a:r>
              <a:rPr lang="en-US" sz="2400" dirty="0" smtClean="0"/>
              <a:t>B) Emergence of the Federalists (Hamilton) and Democratic-Republicans (Jefferson and Madison)</a:t>
            </a:r>
            <a:endParaRPr lang="en-US" sz="2400" dirty="0"/>
          </a:p>
          <a:p>
            <a:pPr lvl="1"/>
            <a:r>
              <a:rPr lang="en-US" sz="1800" b="1" dirty="0"/>
              <a:t>Relationship between national government and states </a:t>
            </a:r>
            <a:r>
              <a:rPr lang="en-US" sz="1800" dirty="0"/>
              <a:t>– Federalists favored a stronger national government, Democratic-Republicans favored a smaller </a:t>
            </a:r>
            <a:r>
              <a:rPr lang="en-US" sz="1800" dirty="0" err="1"/>
              <a:t>gov</a:t>
            </a:r>
            <a:endParaRPr lang="en-US" sz="1800" dirty="0"/>
          </a:p>
          <a:p>
            <a:pPr lvl="2"/>
            <a:r>
              <a:rPr lang="en-US" sz="1600" dirty="0"/>
              <a:t>VA and KY Resolutions – belief that states could nullify federal laws</a:t>
            </a:r>
          </a:p>
          <a:p>
            <a:pPr lvl="1"/>
            <a:r>
              <a:rPr lang="en-US" sz="1800" b="1" dirty="0"/>
              <a:t>Economic Policy</a:t>
            </a:r>
            <a:r>
              <a:rPr lang="en-US" sz="1800" dirty="0"/>
              <a:t> – Hamilton’s Financial Plan (Federalists) would strengthen the federal government – the creation of the BUS was NOT mentioned in Constitution</a:t>
            </a:r>
          </a:p>
          <a:p>
            <a:pPr lvl="2"/>
            <a:r>
              <a:rPr lang="en-US" sz="1600" dirty="0"/>
              <a:t>Hamilton argued the Necessary and Proper, or elastic clause</a:t>
            </a:r>
          </a:p>
          <a:p>
            <a:pPr lvl="1"/>
            <a:r>
              <a:rPr lang="en-US" sz="1800" b="1" dirty="0"/>
              <a:t>Foreign Affairs</a:t>
            </a:r>
            <a:r>
              <a:rPr lang="en-US" sz="1800" dirty="0"/>
              <a:t> – Federalists favored Great Britain – trade and $, Democratic-Republicans favored France – saw French Rev. as an extension of American Rev.</a:t>
            </a:r>
            <a:endParaRPr lang="en-US" sz="1800" b="1" dirty="0"/>
          </a:p>
          <a:p>
            <a:pPr marL="800100" lvl="1" indent="-342900">
              <a:buFont typeface="Arial"/>
              <a:buChar char="•"/>
            </a:pPr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4706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Impacts on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C) Impacts of the expansion of slavery:</a:t>
            </a:r>
          </a:p>
          <a:p>
            <a:pPr lvl="1"/>
            <a:r>
              <a:rPr lang="en-US" sz="2000" dirty="0" smtClean="0"/>
              <a:t>Antislavery sentiment began to grow in the north </a:t>
            </a:r>
          </a:p>
          <a:p>
            <a:pPr lvl="1"/>
            <a:r>
              <a:rPr lang="en-US" sz="2000" dirty="0" smtClean="0"/>
              <a:t>Emergence of sectional attitudes towards slavery</a:t>
            </a:r>
          </a:p>
          <a:p>
            <a:pPr lvl="2"/>
            <a:r>
              <a:rPr lang="en-US" sz="2000" dirty="0" smtClean="0"/>
              <a:t>South’s transition from “A necessary evil” to “A positive good”</a:t>
            </a:r>
          </a:p>
          <a:p>
            <a:r>
              <a:rPr lang="en-US" sz="2400" dirty="0" smtClean="0"/>
              <a:t>D) National identity seen through:</a:t>
            </a:r>
          </a:p>
          <a:p>
            <a:pPr lvl="1"/>
            <a:r>
              <a:rPr lang="en-US" dirty="0" smtClean="0"/>
              <a:t>Art:</a:t>
            </a:r>
            <a:endParaRPr lang="en-US" dirty="0"/>
          </a:p>
          <a:p>
            <a:pPr lvl="2"/>
            <a:r>
              <a:rPr lang="en-US" dirty="0" smtClean="0"/>
              <a:t>Gilbert Stuart – painted portraits of the first 6 presidents</a:t>
            </a:r>
            <a:endParaRPr lang="en-US" dirty="0"/>
          </a:p>
          <a:p>
            <a:pPr lvl="1"/>
            <a:r>
              <a:rPr lang="en-US" dirty="0" smtClean="0"/>
              <a:t>Literature:</a:t>
            </a:r>
          </a:p>
          <a:p>
            <a:pPr lvl="2"/>
            <a:r>
              <a:rPr lang="en-US" dirty="0" smtClean="0"/>
              <a:t>Focused on freedom and defining the government</a:t>
            </a:r>
          </a:p>
          <a:p>
            <a:pPr lvl="3"/>
            <a:r>
              <a:rPr lang="en-US" dirty="0" smtClean="0"/>
              <a:t>Jefferson’s Virginia Statute for Religious Freedom</a:t>
            </a:r>
          </a:p>
          <a:p>
            <a:pPr lvl="1"/>
            <a:r>
              <a:rPr lang="en-US" dirty="0" smtClean="0"/>
              <a:t>Architecture:</a:t>
            </a:r>
          </a:p>
          <a:p>
            <a:pPr lvl="2"/>
            <a:r>
              <a:rPr lang="en-US" dirty="0" smtClean="0"/>
              <a:t>Jefferson and Monticello</a:t>
            </a:r>
          </a:p>
          <a:p>
            <a:pPr lvl="2"/>
            <a:r>
              <a:rPr lang="en-US" dirty="0" smtClean="0"/>
              <a:t>Pierre Charles L’Enfant and D.C.</a:t>
            </a:r>
            <a:endParaRPr lang="en-US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9943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New Nation Unrest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A</a:t>
            </a:r>
            <a:r>
              <a:rPr lang="en-US" sz="2200" dirty="0" smtClean="0"/>
              <a:t>) Relations with Natives post-Revolutionary War</a:t>
            </a:r>
          </a:p>
          <a:p>
            <a:pPr lvl="1"/>
            <a:r>
              <a:rPr lang="en-US" sz="2000" dirty="0"/>
              <a:t>Battle of Fallen Timbers (1794 - Ohio):</a:t>
            </a:r>
          </a:p>
          <a:p>
            <a:pPr lvl="2"/>
            <a:r>
              <a:rPr lang="en-US" sz="1800" dirty="0"/>
              <a:t>Native Americans, led by Little Turtle </a:t>
            </a:r>
            <a:r>
              <a:rPr lang="en-US" sz="1800" dirty="0" smtClean="0"/>
              <a:t>were defeated by </a:t>
            </a:r>
            <a:r>
              <a:rPr lang="en-US" sz="1800" dirty="0"/>
              <a:t>Americans – 630 Americans were killed</a:t>
            </a:r>
          </a:p>
          <a:p>
            <a:pPr lvl="2"/>
            <a:r>
              <a:rPr lang="en-US" sz="1800" dirty="0"/>
              <a:t>In 1794, the </a:t>
            </a:r>
            <a:r>
              <a:rPr lang="en-US" sz="1800" dirty="0" smtClean="0"/>
              <a:t>Indians </a:t>
            </a:r>
            <a:r>
              <a:rPr lang="en-US" sz="1800" dirty="0"/>
              <a:t>signed the Treaty of Greenville</a:t>
            </a:r>
          </a:p>
          <a:p>
            <a:pPr lvl="3"/>
            <a:r>
              <a:rPr lang="en-US" sz="1600" dirty="0"/>
              <a:t>Natives ceded a significant amount of land, were allowed to retain some land, which was later encroached </a:t>
            </a:r>
            <a:r>
              <a:rPr lang="en-US" sz="1600" dirty="0" smtClean="0"/>
              <a:t>upon</a:t>
            </a:r>
            <a:endParaRPr lang="en-US" sz="2200" dirty="0" smtClean="0"/>
          </a:p>
          <a:p>
            <a:pPr lvl="1"/>
            <a:r>
              <a:rPr lang="en-US" sz="2000" dirty="0" smtClean="0"/>
              <a:t>Britain and Natives’ relationship contributed to tensions with the US – War of 1812</a:t>
            </a:r>
          </a:p>
          <a:p>
            <a:r>
              <a:rPr lang="en-US" sz="2200" dirty="0" smtClean="0"/>
              <a:t>B) Frontier Cultures:</a:t>
            </a:r>
          </a:p>
          <a:p>
            <a:pPr marL="640080" lvl="3"/>
            <a:r>
              <a:rPr lang="en-US" dirty="0"/>
              <a:t>Scots-</a:t>
            </a:r>
            <a:r>
              <a:rPr lang="en-US" dirty="0" smtClean="0"/>
              <a:t>Irish (Paxton Boys):</a:t>
            </a:r>
            <a:endParaRPr lang="en-US" dirty="0"/>
          </a:p>
          <a:p>
            <a:pPr marL="868680" lvl="4"/>
            <a:r>
              <a:rPr lang="en-US" dirty="0"/>
              <a:t>Tended to settle on the frontier (edges of settlement)</a:t>
            </a:r>
          </a:p>
          <a:p>
            <a:pPr marL="868680" lvl="4"/>
            <a:r>
              <a:rPr lang="en-US" dirty="0"/>
              <a:t>Settled on land without regard for ownership (government, natives, etc.)</a:t>
            </a:r>
          </a:p>
          <a:p>
            <a:pPr marL="868680" lvl="4"/>
            <a:r>
              <a:rPr lang="en-US" dirty="0"/>
              <a:t>Displaced and suppressed Native Americans</a:t>
            </a:r>
          </a:p>
          <a:p>
            <a:pPr marL="640080" lvl="3"/>
            <a:r>
              <a:rPr lang="en-US" dirty="0"/>
              <a:t>Shays’ Rebellion:</a:t>
            </a:r>
          </a:p>
          <a:p>
            <a:pPr marL="868680" lvl="4"/>
            <a:r>
              <a:rPr lang="en-US" dirty="0"/>
              <a:t>Rebellion of farmers that demanded an end to foreclosures, imprisonment for debt, and paper currency</a:t>
            </a:r>
          </a:p>
          <a:p>
            <a:pPr marL="868680" lvl="4"/>
            <a:r>
              <a:rPr lang="en-US" dirty="0"/>
              <a:t>Closed courts</a:t>
            </a:r>
          </a:p>
          <a:p>
            <a:pPr marL="411480" lvl="2"/>
            <a:r>
              <a:rPr lang="en-US" dirty="0"/>
              <a:t>These illustrated tensions between poor (backcountry) and wealthy (interior)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6460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C) </a:t>
            </a:r>
            <a:r>
              <a:rPr lang="en-US" sz="2200" b="1" dirty="0" smtClean="0"/>
              <a:t>Northwest Land Ordinance </a:t>
            </a:r>
            <a:r>
              <a:rPr lang="en-US" sz="2200" dirty="0" smtClean="0"/>
              <a:t>(1787): </a:t>
            </a:r>
          </a:p>
          <a:p>
            <a:pPr lvl="1"/>
            <a:r>
              <a:rPr lang="en-US" sz="2000" b="1" dirty="0"/>
              <a:t>Created a process to admit new states </a:t>
            </a:r>
            <a:r>
              <a:rPr lang="en-US" sz="2000" dirty="0"/>
              <a:t>(once a population of 60,000 was reached)</a:t>
            </a:r>
          </a:p>
          <a:p>
            <a:pPr lvl="1"/>
            <a:r>
              <a:rPr lang="en-US" sz="2000" dirty="0"/>
              <a:t>Guaranteed freedom of religion and trial by jury (this was before the Bill of Rights)</a:t>
            </a:r>
          </a:p>
          <a:p>
            <a:pPr lvl="1"/>
            <a:r>
              <a:rPr lang="en-US" sz="2000" dirty="0"/>
              <a:t>A portion of land sales went to fund </a:t>
            </a:r>
            <a:r>
              <a:rPr lang="en-US" sz="2000" dirty="0" smtClean="0"/>
              <a:t>education (16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square mile) </a:t>
            </a:r>
            <a:endParaRPr lang="en-US" sz="2000" dirty="0"/>
          </a:p>
          <a:p>
            <a:pPr lvl="1"/>
            <a:r>
              <a:rPr lang="en-US" sz="2000" b="1" dirty="0"/>
              <a:t>Slavery was abolished in the territory</a:t>
            </a:r>
          </a:p>
          <a:p>
            <a:pPr lvl="1"/>
            <a:r>
              <a:rPr lang="en-US" sz="2000" dirty="0" smtClean="0"/>
              <a:t>Protection of private property</a:t>
            </a:r>
            <a:endParaRPr lang="en-US" sz="2000" dirty="0"/>
          </a:p>
          <a:p>
            <a:r>
              <a:rPr lang="en-US" sz="2200" dirty="0" smtClean="0"/>
              <a:t>D) Government relations with Natives:</a:t>
            </a:r>
          </a:p>
          <a:p>
            <a:pPr lvl="1"/>
            <a:r>
              <a:rPr lang="en-US" sz="2200" b="1" dirty="0" smtClean="0"/>
              <a:t>In the Constitution, there was NO mention of treatment/relation with </a:t>
            </a:r>
            <a:r>
              <a:rPr lang="en-US" sz="2200" b="1" dirty="0"/>
              <a:t>Natives; did not have representation in </a:t>
            </a:r>
            <a:r>
              <a:rPr lang="en-US" sz="2200" b="1" dirty="0" smtClean="0"/>
              <a:t>government</a:t>
            </a:r>
          </a:p>
          <a:p>
            <a:pPr lvl="1"/>
            <a:r>
              <a:rPr lang="en-US" sz="2200" dirty="0" smtClean="0"/>
              <a:t>This led to issues over land</a:t>
            </a:r>
          </a:p>
          <a:p>
            <a:pPr lvl="1"/>
            <a:r>
              <a:rPr lang="en-US" sz="2200" dirty="0" smtClean="0"/>
              <a:t>Treaty of Greenville – Discussed in 3.1, A</a:t>
            </a:r>
          </a:p>
          <a:p>
            <a:pPr marL="228600" lvl="1"/>
            <a:r>
              <a:rPr lang="en-US" sz="2200" dirty="0" smtClean="0"/>
              <a:t>E) </a:t>
            </a:r>
            <a:r>
              <a:rPr lang="en-US" sz="2200" dirty="0"/>
              <a:t>Spain expanded settlements into California (1760s):</a:t>
            </a:r>
          </a:p>
          <a:p>
            <a:pPr marL="411480" lvl="2"/>
            <a:r>
              <a:rPr lang="en-US" sz="2000" dirty="0"/>
              <a:t>Missions, or forts were created and trade expanded</a:t>
            </a:r>
          </a:p>
          <a:p>
            <a:pPr marL="411480" lvl="2"/>
            <a:r>
              <a:rPr lang="en-US" sz="2000" dirty="0"/>
              <a:t>Many natives died from disease, others were forced to convert to Christianity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5386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Early Foreign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172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</a:t>
            </a:r>
            <a:r>
              <a:rPr lang="en-US" sz="2800" dirty="0" smtClean="0"/>
              <a:t>) Diplomatic Initiatives:</a:t>
            </a:r>
          </a:p>
          <a:p>
            <a:pPr lvl="1"/>
            <a:r>
              <a:rPr lang="en-US" sz="2400" dirty="0" smtClean="0"/>
              <a:t>Jays’ Treaty (1795): </a:t>
            </a:r>
          </a:p>
          <a:p>
            <a:pPr lvl="2"/>
            <a:r>
              <a:rPr lang="en-US" sz="2400" dirty="0" smtClean="0"/>
              <a:t>Treaty </a:t>
            </a:r>
            <a:r>
              <a:rPr lang="en-US" sz="2400" dirty="0"/>
              <a:t>with Britain</a:t>
            </a:r>
          </a:p>
          <a:p>
            <a:pPr lvl="2"/>
            <a:r>
              <a:rPr lang="en-US" sz="2400" dirty="0"/>
              <a:t>US received compensation for damaged ships (upset the South)</a:t>
            </a:r>
          </a:p>
          <a:p>
            <a:pPr lvl="2"/>
            <a:r>
              <a:rPr lang="en-US" sz="2400" dirty="0"/>
              <a:t>Britain promised to leave posts (forts) </a:t>
            </a:r>
            <a:endParaRPr lang="en-US" sz="2400" dirty="0" smtClean="0"/>
          </a:p>
          <a:p>
            <a:pPr lvl="2"/>
            <a:r>
              <a:rPr lang="en-US" sz="2400" dirty="0" smtClean="0"/>
              <a:t>One cause of the development of political parties</a:t>
            </a:r>
            <a:endParaRPr lang="en-US" sz="2400" dirty="0"/>
          </a:p>
          <a:p>
            <a:pPr lvl="1"/>
            <a:r>
              <a:rPr lang="en-US" sz="2400" dirty="0"/>
              <a:t>Pinckney’s </a:t>
            </a:r>
            <a:r>
              <a:rPr lang="en-US" sz="2400" dirty="0" smtClean="0"/>
              <a:t>Treaty (1795): </a:t>
            </a:r>
            <a:endParaRPr lang="en-US" sz="2400" dirty="0"/>
          </a:p>
          <a:p>
            <a:pPr lvl="2"/>
            <a:r>
              <a:rPr lang="en-US" sz="2400" dirty="0"/>
              <a:t>Treaty with Spain</a:t>
            </a:r>
          </a:p>
          <a:p>
            <a:pPr lvl="2"/>
            <a:r>
              <a:rPr lang="en-US" sz="2400" dirty="0"/>
              <a:t>US granted navigation rights on the Mississippi River (Right of Deposit) in New </a:t>
            </a:r>
            <a:r>
              <a:rPr lang="en-US" sz="2400" dirty="0" smtClean="0"/>
              <a:t>Orleans</a:t>
            </a:r>
            <a:endParaRPr lang="en-US" sz="24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6356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American Isolationism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B) Impacts of the war between Britain and France?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Influenced </a:t>
            </a:r>
            <a:r>
              <a:rPr lang="en-US" sz="2400" dirty="0"/>
              <a:t>by American Revolution and Enlightenment ideas</a:t>
            </a:r>
          </a:p>
          <a:p>
            <a:pPr lvl="1"/>
            <a:r>
              <a:rPr lang="en-US" sz="2400" dirty="0"/>
              <a:t>US remained neutral in conflict between France and Britain</a:t>
            </a:r>
          </a:p>
          <a:p>
            <a:pPr lvl="1"/>
            <a:r>
              <a:rPr lang="en-US" sz="2400" dirty="0" smtClean="0"/>
              <a:t>France and Britain both sought to keep the US from trading with the other</a:t>
            </a:r>
          </a:p>
          <a:p>
            <a:pPr lvl="2"/>
            <a:r>
              <a:rPr lang="en-US" dirty="0" smtClean="0"/>
              <a:t>Impressment – forced taking of soldiers into the British navy (War of 1812)</a:t>
            </a:r>
          </a:p>
          <a:p>
            <a:pPr lvl="2"/>
            <a:r>
              <a:rPr lang="en-US" dirty="0" smtClean="0"/>
              <a:t>Another cause of the emergence of political parties…..</a:t>
            </a:r>
          </a:p>
          <a:p>
            <a:pPr lvl="3"/>
            <a:r>
              <a:rPr lang="en-US" dirty="0" smtClean="0"/>
              <a:t>Democratic</a:t>
            </a:r>
            <a:r>
              <a:rPr lang="en-US" dirty="0"/>
              <a:t>-Republicans (</a:t>
            </a:r>
            <a:r>
              <a:rPr lang="en-US" dirty="0" err="1"/>
              <a:t>Jeffersonians</a:t>
            </a:r>
            <a:r>
              <a:rPr lang="en-US" dirty="0"/>
              <a:t>) tended to support the French</a:t>
            </a:r>
          </a:p>
          <a:p>
            <a:pPr lvl="3"/>
            <a:r>
              <a:rPr lang="en-US" dirty="0"/>
              <a:t>Federalists (led by Hamilton) tended to support the </a:t>
            </a:r>
            <a:r>
              <a:rPr lang="en-US" dirty="0" smtClean="0"/>
              <a:t>British</a:t>
            </a:r>
            <a:endParaRPr lang="en-US" sz="2400" dirty="0" smtClean="0"/>
          </a:p>
          <a:p>
            <a:r>
              <a:rPr lang="en-US" sz="3000" dirty="0" smtClean="0"/>
              <a:t>C) Washington’s Farewell Address:</a:t>
            </a:r>
          </a:p>
          <a:p>
            <a:pPr lvl="1"/>
            <a:r>
              <a:rPr lang="en-US" sz="2400" dirty="0" smtClean="0"/>
              <a:t>Encouraged national unity</a:t>
            </a:r>
          </a:p>
          <a:p>
            <a:pPr lvl="1"/>
            <a:r>
              <a:rPr lang="en-US" sz="2400" dirty="0" smtClean="0"/>
              <a:t>Warned against:</a:t>
            </a:r>
          </a:p>
          <a:p>
            <a:pPr lvl="2"/>
            <a:r>
              <a:rPr lang="en-US" dirty="0" smtClean="0"/>
              <a:t>Political parties</a:t>
            </a:r>
          </a:p>
          <a:p>
            <a:pPr lvl="2"/>
            <a:r>
              <a:rPr lang="en-US" dirty="0" smtClean="0"/>
              <a:t>Permanent foreign alliances</a:t>
            </a:r>
          </a:p>
          <a:p>
            <a:pPr lvl="3"/>
            <a:r>
              <a:rPr lang="en-US" dirty="0" smtClean="0"/>
              <a:t>Make sure you can connect this to the failed Treaty of Versailles (1919) AND the US joining NATO after WWII</a:t>
            </a:r>
          </a:p>
          <a:p>
            <a:endParaRPr lang="en-US" sz="22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5413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81000"/>
            <a:ext cx="89916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Big Idea Questions/ Topics:</a:t>
            </a:r>
            <a:endParaRPr lang="en-US" sz="2200" dirty="0"/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Know the Political</a:t>
            </a:r>
            <a:r>
              <a:rPr lang="en-US" sz="2200" dirty="0"/>
              <a:t>, social, and economic causes of the Revolutionary </a:t>
            </a:r>
            <a:r>
              <a:rPr lang="en-US" sz="2200" dirty="0" smtClean="0"/>
              <a:t>War.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How </a:t>
            </a:r>
            <a:r>
              <a:rPr lang="en-US" sz="2200" dirty="0"/>
              <a:t>can the French And Indian War be seen as a turning point in American </a:t>
            </a:r>
            <a:r>
              <a:rPr lang="en-US" sz="2200" dirty="0" smtClean="0"/>
              <a:t>History?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How </a:t>
            </a:r>
            <a:r>
              <a:rPr lang="en-US" sz="2200" dirty="0"/>
              <a:t>did Enlightenment ideas help lead to the American </a:t>
            </a:r>
            <a:r>
              <a:rPr lang="en-US" sz="2200" dirty="0" smtClean="0"/>
              <a:t>Revolution?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How </a:t>
            </a:r>
            <a:r>
              <a:rPr lang="en-US" sz="2200" dirty="0"/>
              <a:t>was the Constitution able to pass in light of conflicting interests? (North v. South, Federalists v. </a:t>
            </a:r>
            <a:r>
              <a:rPr lang="en-US" sz="2200" dirty="0" smtClean="0"/>
              <a:t>Anti-Federalists)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How was the Revolutionary War </a:t>
            </a:r>
            <a:r>
              <a:rPr lang="en-US" sz="2200" dirty="0"/>
              <a:t>a turning point </a:t>
            </a:r>
            <a:r>
              <a:rPr lang="en-US" sz="2200" dirty="0" smtClean="0"/>
              <a:t>in American History?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Understand the causes </a:t>
            </a:r>
            <a:r>
              <a:rPr lang="en-US" sz="2200" dirty="0"/>
              <a:t>for the creation and ratification of the Constitution and its </a:t>
            </a:r>
            <a:r>
              <a:rPr lang="en-US" sz="2200" dirty="0" smtClean="0"/>
              <a:t>impacts.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Reasons </a:t>
            </a:r>
            <a:r>
              <a:rPr lang="en-US" sz="2200" dirty="0"/>
              <a:t>for supporting and opposing the Constitution (Compare and </a:t>
            </a:r>
            <a:r>
              <a:rPr lang="en-US" sz="2200" dirty="0" smtClean="0"/>
              <a:t>contrast).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Know the issues </a:t>
            </a:r>
            <a:r>
              <a:rPr lang="en-US" sz="2200" dirty="0"/>
              <a:t>that led to the creation of political </a:t>
            </a:r>
            <a:r>
              <a:rPr lang="en-US" sz="2200" dirty="0" smtClean="0"/>
              <a:t>parties.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What </a:t>
            </a:r>
            <a:r>
              <a:rPr lang="en-US" sz="2200" dirty="0"/>
              <a:t>were achievements of the Northwest Land </a:t>
            </a:r>
            <a:r>
              <a:rPr lang="en-US" sz="2200" dirty="0" smtClean="0"/>
              <a:t>Ordinance?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How </a:t>
            </a:r>
            <a:r>
              <a:rPr lang="en-US" sz="2200" dirty="0"/>
              <a:t>did foreign policy debates impact America </a:t>
            </a:r>
            <a:r>
              <a:rPr lang="en-US" sz="2200" dirty="0" smtClean="0"/>
              <a:t>domestically?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200" dirty="0" smtClean="0"/>
              <a:t>What </a:t>
            </a:r>
            <a:r>
              <a:rPr lang="en-US" sz="2200" dirty="0"/>
              <a:t>was the message of George Washington’s Farewell Address?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4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French &amp; Indian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Causes</a:t>
            </a:r>
            <a:r>
              <a:rPr lang="en-US" sz="2000" dirty="0" smtClean="0"/>
              <a:t>:</a:t>
            </a:r>
          </a:p>
          <a:p>
            <a:pPr lvl="2"/>
            <a:r>
              <a:rPr lang="en-US" sz="1700" dirty="0" smtClean="0"/>
              <a:t>Expansion of British colonists into the interior of North America (Ohio Valley)</a:t>
            </a:r>
          </a:p>
          <a:p>
            <a:pPr lvl="2"/>
            <a:r>
              <a:rPr lang="en-US" sz="1700" dirty="0"/>
              <a:t>Iroquois allied with the British </a:t>
            </a:r>
            <a:endParaRPr lang="en-US" sz="1700" dirty="0" smtClean="0"/>
          </a:p>
          <a:p>
            <a:pPr lvl="1"/>
            <a:r>
              <a:rPr lang="en-US" sz="2200" dirty="0" smtClean="0"/>
              <a:t>The </a:t>
            </a:r>
            <a:r>
              <a:rPr lang="en-US" sz="2200" dirty="0"/>
              <a:t>French were removed from North America – lost a trading partner</a:t>
            </a:r>
          </a:p>
          <a:p>
            <a:pPr lvl="1"/>
            <a:r>
              <a:rPr lang="en-US" sz="2200" dirty="0"/>
              <a:t>British colonists expanded on to native land</a:t>
            </a:r>
          </a:p>
          <a:p>
            <a:pPr lvl="2"/>
            <a:r>
              <a:rPr lang="en-US" sz="2000" dirty="0"/>
              <a:t>Pontiac’s Rebellion -&gt; Proclamation Line of </a:t>
            </a:r>
            <a:r>
              <a:rPr lang="en-US" sz="2000" dirty="0" smtClean="0"/>
              <a:t>1763</a:t>
            </a: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43576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French &amp; Indian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dirty="0" smtClean="0"/>
              <a:t>Impacts of the war? </a:t>
            </a:r>
          </a:p>
          <a:p>
            <a:pPr lvl="1"/>
            <a:r>
              <a:rPr lang="en-US" sz="2000" dirty="0" smtClean="0"/>
              <a:t>Britain gained MASSIVE amounts of land in North America – France is essentially removed</a:t>
            </a:r>
          </a:p>
          <a:p>
            <a:pPr lvl="1"/>
            <a:r>
              <a:rPr lang="en-US" sz="2000" dirty="0" smtClean="0"/>
              <a:t>Britain became in debt from the war - </a:t>
            </a:r>
            <a:r>
              <a:rPr lang="en-US" sz="2000" dirty="0"/>
              <a:t>s</a:t>
            </a:r>
            <a:r>
              <a:rPr lang="en-US" sz="2000" dirty="0" smtClean="0"/>
              <a:t>ought to raise revenue and gain more control over colonies</a:t>
            </a:r>
          </a:p>
          <a:p>
            <a:pPr lvl="2"/>
            <a:r>
              <a:rPr lang="en-US" sz="1800" dirty="0" smtClean="0"/>
              <a:t>Salutary Neglect Ends – Britain ends its “hands-off” approach</a:t>
            </a:r>
          </a:p>
          <a:p>
            <a:pPr lvl="2"/>
            <a:r>
              <a:rPr lang="en-US" sz="1800" dirty="0" smtClean="0"/>
              <a:t>Britain begins to collect taxes – Sugar Act (1764), Stamp Act (1765), etc. </a:t>
            </a:r>
          </a:p>
          <a:p>
            <a:pPr lvl="2"/>
            <a:r>
              <a:rPr lang="en-US" sz="1800" dirty="0" smtClean="0"/>
              <a:t>Tensions from the 7 Years’ War helped lead to the American Revolution</a:t>
            </a:r>
            <a:endParaRPr lang="en-US" sz="2400" dirty="0" smtClean="0"/>
          </a:p>
          <a:p>
            <a:r>
              <a:rPr lang="en-US" sz="2400" dirty="0" smtClean="0"/>
              <a:t>Post-7 </a:t>
            </a:r>
            <a:r>
              <a:rPr lang="en-US" sz="2400" dirty="0" smtClean="0"/>
              <a:t>Years’ War, Britain sought to limit expansion</a:t>
            </a:r>
          </a:p>
          <a:p>
            <a:pPr lvl="1"/>
            <a:r>
              <a:rPr lang="en-US" sz="2000" dirty="0"/>
              <a:t>Britain forbade expansion west of the Appalachian Mountains -&gt; Proclamation </a:t>
            </a:r>
            <a:r>
              <a:rPr lang="en-US" sz="2000" dirty="0" smtClean="0"/>
              <a:t>Line</a:t>
            </a:r>
            <a:endParaRPr lang="en-US" sz="1800" dirty="0" smtClean="0"/>
          </a:p>
          <a:p>
            <a:pPr lvl="1"/>
            <a:r>
              <a:rPr lang="en-US" sz="2000" dirty="0" smtClean="0"/>
              <a:t>Natives resisted encroachment of colonists</a:t>
            </a:r>
          </a:p>
          <a:p>
            <a:pPr lvl="2"/>
            <a:r>
              <a:rPr lang="en-US" sz="1700" dirty="0" smtClean="0"/>
              <a:t>Pontiac’s Rebellion (1763)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741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Turning Against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144000" cy="61722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1600" dirty="0" smtClean="0"/>
              <a:t>A) British </a:t>
            </a:r>
            <a:r>
              <a:rPr lang="en-US" sz="1600" dirty="0" smtClean="0"/>
              <a:t>taxes WITHOUT colonial representation or consent</a:t>
            </a:r>
          </a:p>
          <a:p>
            <a:pPr lvl="2"/>
            <a:r>
              <a:rPr lang="en-US" sz="1600" dirty="0" smtClean="0"/>
              <a:t>Parliament created taxes without colonial representation, stated they were “virtually” represented</a:t>
            </a:r>
          </a:p>
          <a:p>
            <a:pPr lvl="2"/>
            <a:r>
              <a:rPr lang="en-US" sz="1600" dirty="0" smtClean="0"/>
              <a:t>Colonists were ok with colonial taxes; they could vote for representation</a:t>
            </a:r>
          </a:p>
          <a:p>
            <a:pPr lvl="1"/>
            <a:r>
              <a:rPr lang="en-US" sz="1600" dirty="0" smtClean="0"/>
              <a:t>Colonists successfully boycotted taxes (Stamp, Townshend) and they developed more resolve in their cause</a:t>
            </a:r>
          </a:p>
          <a:p>
            <a:r>
              <a:rPr lang="en-US" sz="1600" dirty="0" smtClean="0"/>
              <a:t>B) How did colonists justify their resistance?</a:t>
            </a:r>
          </a:p>
          <a:p>
            <a:pPr lvl="1"/>
            <a:r>
              <a:rPr lang="en-US" sz="1600" dirty="0"/>
              <a:t>Rights of British subjects:</a:t>
            </a:r>
          </a:p>
          <a:p>
            <a:pPr lvl="2"/>
            <a:r>
              <a:rPr lang="en-US" sz="1600" dirty="0"/>
              <a:t>Rejection of “virtual representation” – idea that Parliament acted in best interest of all British subjects</a:t>
            </a:r>
          </a:p>
          <a:p>
            <a:pPr lvl="1"/>
            <a:r>
              <a:rPr lang="en-US" sz="1600" dirty="0"/>
              <a:t>Rights of individuals: </a:t>
            </a:r>
          </a:p>
          <a:p>
            <a:pPr lvl="2"/>
            <a:r>
              <a:rPr lang="en-US" sz="1600" dirty="0"/>
              <a:t>Taxation, writs of assistance, </a:t>
            </a:r>
            <a:r>
              <a:rPr lang="en-US" sz="1600" dirty="0" smtClean="0"/>
              <a:t>admiralty </a:t>
            </a:r>
            <a:r>
              <a:rPr lang="en-US" sz="1600" dirty="0"/>
              <a:t>courts</a:t>
            </a:r>
          </a:p>
          <a:p>
            <a:pPr lvl="1"/>
            <a:r>
              <a:rPr lang="en-US" sz="1600" dirty="0"/>
              <a:t>Enlightenment ideas: </a:t>
            </a:r>
          </a:p>
          <a:p>
            <a:pPr lvl="2"/>
            <a:r>
              <a:rPr lang="en-US" sz="1600" dirty="0"/>
              <a:t>Consent of the </a:t>
            </a:r>
            <a:r>
              <a:rPr lang="en-US" sz="1600" dirty="0" smtClean="0"/>
              <a:t>governed, “</a:t>
            </a:r>
            <a:r>
              <a:rPr lang="en-US" sz="1600" dirty="0"/>
              <a:t>Life, liberty, and property</a:t>
            </a:r>
            <a:r>
              <a:rPr lang="en-US" sz="1600" dirty="0" smtClean="0"/>
              <a:t>”</a:t>
            </a:r>
          </a:p>
          <a:p>
            <a:pPr lvl="1"/>
            <a:r>
              <a:rPr lang="en-US" sz="1600" dirty="0" smtClean="0"/>
              <a:t>Local Traditions of self-rule:</a:t>
            </a:r>
          </a:p>
          <a:p>
            <a:pPr lvl="2"/>
            <a:r>
              <a:rPr lang="en-US" sz="1600" dirty="0" smtClean="0"/>
              <a:t>Colonists had the ability to elect colonial representatives </a:t>
            </a:r>
            <a:endParaRPr lang="en-US" sz="1600" dirty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760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Turning Against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C) Individuals involved in the independence movement:</a:t>
            </a:r>
            <a:endParaRPr lang="en-US" sz="2000" dirty="0" smtClean="0"/>
          </a:p>
          <a:p>
            <a:pPr lvl="1"/>
            <a:r>
              <a:rPr lang="en-US" sz="2000" dirty="0" smtClean="0"/>
              <a:t>Colonial leaders:</a:t>
            </a:r>
          </a:p>
          <a:p>
            <a:pPr lvl="2"/>
            <a:r>
              <a:rPr lang="en-US" sz="1800" dirty="0"/>
              <a:t>Paul Revere and John Hancock – wealthy merchants that protested taxation</a:t>
            </a:r>
          </a:p>
          <a:p>
            <a:pPr lvl="2"/>
            <a:r>
              <a:rPr lang="en-US" sz="1800" dirty="0" smtClean="0"/>
              <a:t>Ben Franklin – argued America contributed significantly to the 7 Years’ War through colonial taxes and men; co-writer of the Declaration of Independence, and gained the support of France during the war</a:t>
            </a:r>
          </a:p>
          <a:p>
            <a:pPr lvl="1"/>
            <a:r>
              <a:rPr lang="en-US" sz="2000" dirty="0" smtClean="0"/>
              <a:t>Grassroots movements:</a:t>
            </a:r>
            <a:r>
              <a:rPr lang="en-US" sz="2000" dirty="0"/>
              <a:t> </a:t>
            </a:r>
            <a:r>
              <a:rPr lang="en-US" sz="2000" dirty="0" smtClean="0"/>
              <a:t>laborers, artisans, and women</a:t>
            </a:r>
          </a:p>
          <a:p>
            <a:pPr lvl="2"/>
            <a:r>
              <a:rPr lang="en-US" sz="1800" dirty="0" smtClean="0"/>
              <a:t>Mercy </a:t>
            </a:r>
            <a:r>
              <a:rPr lang="en-US" sz="1800" dirty="0"/>
              <a:t>Otis Warren – writer that urged independence</a:t>
            </a:r>
          </a:p>
          <a:p>
            <a:r>
              <a:rPr lang="en-US" sz="2400" dirty="0" smtClean="0"/>
              <a:t>D) Patriot Mobilization: </a:t>
            </a:r>
          </a:p>
          <a:p>
            <a:pPr lvl="1"/>
            <a:r>
              <a:rPr lang="en-US" sz="2000" dirty="0" smtClean="0"/>
              <a:t>Large numbers of men AND women contributed to the war effort</a:t>
            </a:r>
          </a:p>
          <a:p>
            <a:pPr lvl="1"/>
            <a:r>
              <a:rPr lang="en-US" sz="2000" dirty="0" smtClean="0"/>
              <a:t>Provided financial and material support</a:t>
            </a:r>
          </a:p>
          <a:p>
            <a:r>
              <a:rPr lang="en-US" sz="2400" dirty="0" smtClean="0"/>
              <a:t>E) British advantages and American advantages:</a:t>
            </a:r>
          </a:p>
          <a:p>
            <a:pPr lvl="1"/>
            <a:r>
              <a:rPr lang="en-US" sz="1800" dirty="0" smtClean="0"/>
              <a:t>British:</a:t>
            </a:r>
          </a:p>
          <a:p>
            <a:pPr lvl="2"/>
            <a:r>
              <a:rPr lang="en-US" sz="1800" dirty="0" smtClean="0"/>
              <a:t>loyalist opposition (20% and higher in some areas)</a:t>
            </a:r>
          </a:p>
          <a:p>
            <a:pPr lvl="2"/>
            <a:r>
              <a:rPr lang="en-US" sz="1800" dirty="0" smtClean="0"/>
              <a:t>Bigger military and more $</a:t>
            </a:r>
          </a:p>
          <a:p>
            <a:pPr lvl="1"/>
            <a:r>
              <a:rPr lang="en-US" sz="1800" dirty="0" smtClean="0"/>
              <a:t>American:</a:t>
            </a:r>
          </a:p>
          <a:p>
            <a:pPr lvl="2"/>
            <a:r>
              <a:rPr lang="en-US" sz="1800" dirty="0"/>
              <a:t>Familiarity with the land, military leadership </a:t>
            </a:r>
            <a:r>
              <a:rPr lang="en-US" sz="1800" dirty="0" smtClean="0"/>
              <a:t>of George Washington, </a:t>
            </a:r>
            <a:r>
              <a:rPr lang="en-US" sz="1800" dirty="0"/>
              <a:t>deep commitment to their cause, and foreign aid – most notably the French, after Saratoga</a:t>
            </a:r>
          </a:p>
          <a:p>
            <a:pPr lvl="2"/>
            <a:endParaRPr lang="en-US" sz="15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6438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Enlightenment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</a:t>
            </a:r>
            <a:r>
              <a:rPr lang="en-US" sz="2400" dirty="0" smtClean="0"/>
              <a:t>) Impact of Enlightenment on American political thinkers?</a:t>
            </a:r>
          </a:p>
          <a:p>
            <a:pPr lvl="1"/>
            <a:r>
              <a:rPr lang="en-US" sz="2000" dirty="0" smtClean="0"/>
              <a:t>Individual talent over hereditary </a:t>
            </a:r>
            <a:r>
              <a:rPr lang="en-US" sz="2000" dirty="0" smtClean="0"/>
              <a:t>privilege</a:t>
            </a:r>
            <a:endParaRPr lang="en-US" dirty="0"/>
          </a:p>
          <a:p>
            <a:pPr lvl="2"/>
            <a:r>
              <a:rPr lang="en-US" sz="2000" dirty="0" smtClean="0"/>
              <a:t>Eldest </a:t>
            </a:r>
            <a:r>
              <a:rPr lang="en-US" sz="2000" dirty="0"/>
              <a:t>son inherits most, if not all, of </a:t>
            </a:r>
            <a:r>
              <a:rPr lang="en-US" sz="2000" dirty="0" smtClean="0"/>
              <a:t>property</a:t>
            </a:r>
          </a:p>
          <a:p>
            <a:pPr lvl="1"/>
            <a:r>
              <a:rPr lang="en-US" sz="2000" dirty="0" smtClean="0"/>
              <a:t>Religion helped contribute to many Americans viewing themselves as blessed with liberty</a:t>
            </a:r>
            <a:endParaRPr lang="en-US" sz="2000" dirty="0"/>
          </a:p>
          <a:p>
            <a:r>
              <a:rPr lang="en-US" sz="2400" dirty="0" smtClean="0"/>
              <a:t>B) T-Paine and the Declaration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/>
              <a:t>Thomas Paine’s </a:t>
            </a:r>
            <a:r>
              <a:rPr lang="en-US" sz="2200" i="1" dirty="0"/>
              <a:t>Common Sense</a:t>
            </a:r>
            <a:r>
              <a:rPr lang="en-US" sz="2200" dirty="0"/>
              <a:t>:</a:t>
            </a:r>
          </a:p>
          <a:p>
            <a:pPr lvl="2"/>
            <a:r>
              <a:rPr lang="en-US" sz="2000" dirty="0"/>
              <a:t>Challenged KG3 – it was “common sense” to break away from the corrupt monarch</a:t>
            </a:r>
          </a:p>
          <a:p>
            <a:pPr lvl="2"/>
            <a:r>
              <a:rPr lang="en-US" sz="2000" dirty="0"/>
              <a:t>A little island could not rule a larger continent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/>
              <a:t>Declaration of Independence:</a:t>
            </a:r>
          </a:p>
          <a:p>
            <a:pPr lvl="2"/>
            <a:r>
              <a:rPr lang="en-US" sz="2000" dirty="0"/>
              <a:t>Inspired by Enlightenment ideas – John Locke – and Thomas Paine</a:t>
            </a:r>
          </a:p>
          <a:p>
            <a:pPr lvl="2"/>
            <a:r>
              <a:rPr lang="en-US" sz="2000" dirty="0"/>
              <a:t>All men had natural rights of “Life, liberty, and the pursuit of happiness”</a:t>
            </a:r>
          </a:p>
          <a:p>
            <a:pPr marL="800100" lvl="1" indent="-342900">
              <a:buFont typeface="Arial"/>
              <a:buChar char="•"/>
            </a:pPr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1505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Enlightenment Ideas Expanded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C) Push for equality during and after Rev. War</a:t>
            </a:r>
          </a:p>
          <a:p>
            <a:pPr lvl="2"/>
            <a:r>
              <a:rPr lang="en-US" dirty="0" smtClean="0"/>
              <a:t>Some </a:t>
            </a:r>
            <a:r>
              <a:rPr lang="en-US" dirty="0"/>
              <a:t>individuals called for the abolition of slavery</a:t>
            </a:r>
          </a:p>
          <a:p>
            <a:pPr lvl="3"/>
            <a:r>
              <a:rPr lang="en-US" dirty="0"/>
              <a:t>Pennsylvania’s Gradual Abolition Law (1780):</a:t>
            </a:r>
          </a:p>
          <a:p>
            <a:pPr lvl="4"/>
            <a:r>
              <a:rPr lang="en-US" sz="1400" dirty="0"/>
              <a:t>Prohibited importation of slaves into PA</a:t>
            </a:r>
          </a:p>
          <a:p>
            <a:pPr lvl="4"/>
            <a:r>
              <a:rPr lang="en-US" sz="1400" dirty="0"/>
              <a:t>ALL children born in PA would be free, regardless if their parents were slaves</a:t>
            </a:r>
          </a:p>
          <a:p>
            <a:pPr lvl="4"/>
            <a:r>
              <a:rPr lang="en-US" sz="1400" dirty="0"/>
              <a:t>Model for other northern states to follow</a:t>
            </a:r>
          </a:p>
          <a:p>
            <a:pPr lvl="2"/>
            <a:r>
              <a:rPr lang="en-US" dirty="0"/>
              <a:t>Increased calls for greater political democracy:</a:t>
            </a:r>
          </a:p>
          <a:p>
            <a:pPr lvl="3"/>
            <a:r>
              <a:rPr lang="en-US" dirty="0"/>
              <a:t>Abigail Adams’ “Remember the Ladies”</a:t>
            </a:r>
          </a:p>
          <a:p>
            <a:pPr lvl="3"/>
            <a:r>
              <a:rPr lang="en-US" dirty="0"/>
              <a:t>Judith Sargent Murray advocated education for </a:t>
            </a:r>
            <a:r>
              <a:rPr lang="en-US" dirty="0" smtClean="0"/>
              <a:t>females</a:t>
            </a:r>
          </a:p>
          <a:p>
            <a:r>
              <a:rPr lang="en-US" sz="2400" dirty="0" smtClean="0"/>
              <a:t>D) Republican Motherhood 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 smtClean="0"/>
              <a:t>Women were expected to instill republican values in children and families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 smtClean="0"/>
              <a:t>Increased educational opportunities for women</a:t>
            </a:r>
            <a:endParaRPr lang="en-US" sz="2600" dirty="0"/>
          </a:p>
          <a:p>
            <a:r>
              <a:rPr lang="en-US" sz="2200" dirty="0" smtClean="0"/>
              <a:t>E) </a:t>
            </a:r>
            <a:r>
              <a:rPr lang="en-US" sz="2400" dirty="0" smtClean="0"/>
              <a:t>Impact of the American Rev. and D.O.I. on the world?</a:t>
            </a:r>
          </a:p>
          <a:p>
            <a:pPr lvl="1"/>
            <a:r>
              <a:rPr lang="en-US" sz="2600" dirty="0"/>
              <a:t>Inspired revolutions across the world</a:t>
            </a:r>
          </a:p>
          <a:p>
            <a:pPr lvl="2"/>
            <a:r>
              <a:rPr lang="en-US" dirty="0"/>
              <a:t>French Revolution in 1789</a:t>
            </a:r>
          </a:p>
          <a:p>
            <a:pPr lvl="2"/>
            <a:r>
              <a:rPr lang="en-US" dirty="0"/>
              <a:t>Haiti – Toussaint </a:t>
            </a:r>
            <a:r>
              <a:rPr lang="en-US" dirty="0" err="1"/>
              <a:t>L’Ouverture</a:t>
            </a:r>
            <a:r>
              <a:rPr lang="en-US" dirty="0"/>
              <a:t> helped Haiti gain independence in 1804</a:t>
            </a:r>
          </a:p>
          <a:p>
            <a:pPr lvl="2"/>
            <a:r>
              <a:rPr lang="en-US" dirty="0"/>
              <a:t>Latin America – many Spanish colonies gained independence in the early 19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century</a:t>
            </a:r>
            <a:endParaRPr lang="en-US" sz="22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3238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Articles of Confederation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A</a:t>
            </a:r>
            <a:r>
              <a:rPr lang="en-US" sz="2400" dirty="0" smtClean="0"/>
              <a:t>) Politics of state constitutions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Feared strong centralized power </a:t>
            </a:r>
            <a:r>
              <a:rPr lang="en-US" dirty="0" smtClean="0"/>
              <a:t>(Britain)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Articles and state constitutions had strong legislative branches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Property requirements for voting and citizenship – fear of the masses</a:t>
            </a:r>
          </a:p>
          <a:p>
            <a:r>
              <a:rPr lang="en-US" sz="2400" dirty="0" smtClean="0"/>
              <a:t>B) Challenges </a:t>
            </a:r>
            <a:r>
              <a:rPr lang="en-US" sz="2400" dirty="0"/>
              <a:t>under the Articles:</a:t>
            </a:r>
          </a:p>
          <a:p>
            <a:pPr lvl="1"/>
            <a:r>
              <a:rPr lang="en-US" dirty="0"/>
              <a:t>Trade: each state could places tariffs on goods from other states – discouraged trade between states</a:t>
            </a:r>
          </a:p>
          <a:p>
            <a:pPr lvl="1"/>
            <a:r>
              <a:rPr lang="en-US" dirty="0"/>
              <a:t>Finances: each state could coin its own $ - differing values, high inflation in some states, also discouraged trade	</a:t>
            </a:r>
          </a:p>
          <a:p>
            <a:pPr lvl="2"/>
            <a:r>
              <a:rPr lang="en-US" dirty="0"/>
              <a:t>Many states had debt from Revolutionary War – increased taxes</a:t>
            </a:r>
          </a:p>
          <a:p>
            <a:pPr lvl="2"/>
            <a:r>
              <a:rPr lang="en-US" dirty="0"/>
              <a:t>Federal government could not require taxes</a:t>
            </a:r>
          </a:p>
          <a:p>
            <a:pPr lvl="1"/>
            <a:r>
              <a:rPr lang="en-US" dirty="0"/>
              <a:t>Foreign Relations:</a:t>
            </a:r>
          </a:p>
          <a:p>
            <a:pPr lvl="2"/>
            <a:r>
              <a:rPr lang="en-US" dirty="0"/>
              <a:t>Britain – refused commercial treaties with US, Congress could not control commerce (sanctions against Britain)</a:t>
            </a:r>
          </a:p>
          <a:p>
            <a:pPr lvl="2"/>
            <a:r>
              <a:rPr lang="en-US" dirty="0"/>
              <a:t>Spain – cut off access to Mississippi River</a:t>
            </a:r>
          </a:p>
          <a:p>
            <a:pPr lvl="2"/>
            <a:r>
              <a:rPr lang="en-US" dirty="0"/>
              <a:t>Both countries supplied Native Americans with weapons</a:t>
            </a:r>
          </a:p>
          <a:p>
            <a:pPr lvl="1"/>
            <a:r>
              <a:rPr lang="en-US" dirty="0"/>
              <a:t>Internal unrest:</a:t>
            </a:r>
          </a:p>
          <a:p>
            <a:pPr lvl="2"/>
            <a:r>
              <a:rPr lang="en-US" dirty="0"/>
              <a:t>Shays’ Rebellion: - MA farmers demanded debt relief, attacked court houses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These challenges helped many Americans realize a stronger central government was needed…….</a:t>
            </a:r>
            <a:r>
              <a:rPr lang="en-US" sz="2400" dirty="0" smtClean="0"/>
              <a:t>.</a:t>
            </a:r>
            <a:endParaRPr lang="en-US" sz="1600" dirty="0"/>
          </a:p>
          <a:p>
            <a:pPr marL="800100" lvl="1" indent="-342900">
              <a:buFont typeface="Arial"/>
              <a:buChar char="•"/>
            </a:pPr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2981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Constitutional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C) Constitution created a limited government that embodied federalism and separation of powers</a:t>
            </a:r>
          </a:p>
          <a:p>
            <a:pPr lvl="1"/>
            <a:r>
              <a:rPr lang="en-US" sz="1800" b="1" i="1" dirty="0"/>
              <a:t>Federalism</a:t>
            </a:r>
            <a:r>
              <a:rPr lang="en-US" sz="1800" dirty="0"/>
              <a:t> – division of power between state and federal governments</a:t>
            </a:r>
          </a:p>
          <a:p>
            <a:pPr lvl="2"/>
            <a:r>
              <a:rPr lang="en-US" sz="1600" dirty="0"/>
              <a:t>Specific powers for both the federal and state </a:t>
            </a:r>
            <a:r>
              <a:rPr lang="en-US" sz="1600" dirty="0" smtClean="0"/>
              <a:t>governments</a:t>
            </a:r>
            <a:endParaRPr lang="en-US" sz="2400" dirty="0" smtClean="0"/>
          </a:p>
          <a:p>
            <a:r>
              <a:rPr lang="en-US" sz="2400" dirty="0" smtClean="0"/>
              <a:t>D) Constitutional compromises</a:t>
            </a:r>
          </a:p>
          <a:p>
            <a:pPr lvl="1"/>
            <a:r>
              <a:rPr lang="en-US" sz="1800" dirty="0"/>
              <a:t>Great Compromise (Connecticut Compromise) – Roger Sherman</a:t>
            </a:r>
          </a:p>
          <a:p>
            <a:pPr lvl="2"/>
            <a:r>
              <a:rPr lang="en-US" sz="1600" dirty="0"/>
              <a:t>Combined VA Plan (large-states) and NJ Plan </a:t>
            </a:r>
            <a:r>
              <a:rPr lang="en-US" sz="1600" dirty="0" smtClean="0"/>
              <a:t>(small</a:t>
            </a:r>
            <a:r>
              <a:rPr lang="en-US" sz="1600" dirty="0"/>
              <a:t>-states)</a:t>
            </a:r>
          </a:p>
          <a:p>
            <a:pPr lvl="2"/>
            <a:r>
              <a:rPr lang="en-US" sz="1600" dirty="0"/>
              <a:t>Created a bicameral legislature with one house based on population (House of Reps) and one with equal representation (Senate)</a:t>
            </a:r>
          </a:p>
          <a:p>
            <a:pPr lvl="2"/>
            <a:r>
              <a:rPr lang="en-US" sz="1600" dirty="0"/>
              <a:t>A census would be taken every ten years to determine population</a:t>
            </a:r>
          </a:p>
          <a:p>
            <a:pPr lvl="1"/>
            <a:r>
              <a:rPr lang="en-US" sz="1800" dirty="0"/>
              <a:t>3/5 Compromise:</a:t>
            </a:r>
          </a:p>
          <a:p>
            <a:pPr lvl="2"/>
            <a:r>
              <a:rPr lang="en-US" sz="1600" dirty="0"/>
              <a:t>For the purpose of representation, 3/5 slaves would count as 1 person in the South</a:t>
            </a:r>
          </a:p>
          <a:p>
            <a:pPr lvl="1"/>
            <a:r>
              <a:rPr lang="en-US" sz="1800" dirty="0"/>
              <a:t>BOTH THE GREAT COMPROMISE AND 3/5 COMPROMISE SETTLED THE ISSUE OF </a:t>
            </a:r>
            <a:r>
              <a:rPr lang="en-US" sz="1800" b="1" i="1" u="sng" dirty="0"/>
              <a:t>REPRESENTATION</a:t>
            </a:r>
            <a:endParaRPr lang="en-US" sz="1800" dirty="0"/>
          </a:p>
          <a:p>
            <a:r>
              <a:rPr lang="en-US" sz="2200" dirty="0" smtClean="0"/>
              <a:t>E) Ratification of the Constitution</a:t>
            </a:r>
          </a:p>
          <a:p>
            <a:pPr lvl="1"/>
            <a:r>
              <a:rPr lang="en-US" dirty="0" smtClean="0"/>
              <a:t>Federalists (favored) vs. anti-Federalists</a:t>
            </a:r>
          </a:p>
          <a:p>
            <a:pPr lvl="1"/>
            <a:r>
              <a:rPr lang="en-US" sz="2200" dirty="0" smtClean="0"/>
              <a:t>Federalist Papers (Hamilton, Madison, and Jay) – written to advocate the ratification of the Constitution</a:t>
            </a:r>
          </a:p>
          <a:p>
            <a:pPr lvl="1"/>
            <a:r>
              <a:rPr lang="en-US" sz="2200" dirty="0" smtClean="0"/>
              <a:t>Why was it finally ratified?</a:t>
            </a:r>
          </a:p>
          <a:p>
            <a:pPr lvl="2"/>
            <a:r>
              <a:rPr lang="en-US" dirty="0" smtClean="0"/>
              <a:t>Federalists promised to add a Bill of Rights that protected individual rights and restricted powers of the federal government (no quartering troops – 3</a:t>
            </a:r>
            <a:r>
              <a:rPr lang="en-US" baseline="30000" dirty="0" smtClean="0"/>
              <a:t>rd</a:t>
            </a:r>
            <a:r>
              <a:rPr lang="en-US" dirty="0" smtClean="0"/>
              <a:t>; no search and seizure without warrant – 4</a:t>
            </a:r>
            <a:r>
              <a:rPr lang="en-US" baseline="30000" dirty="0" smtClean="0"/>
              <a:t>th</a:t>
            </a:r>
            <a:r>
              <a:rPr lang="en-US" dirty="0" smtClean="0"/>
              <a:t>) </a:t>
            </a:r>
            <a:endParaRPr lang="en-US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279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4109</TotalTime>
  <Words>1869</Words>
  <Application>Microsoft Office PowerPoint</Application>
  <PresentationFormat>On-screen Show (4:3)</PresentationFormat>
  <Paragraphs>250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APUSH Review Period 3 1754 – 1800  </vt:lpstr>
      <vt:lpstr>French &amp; Indian War</vt:lpstr>
      <vt:lpstr>French &amp; Indian War</vt:lpstr>
      <vt:lpstr>Turning Against Britain</vt:lpstr>
      <vt:lpstr>Turning Against Britain</vt:lpstr>
      <vt:lpstr>Enlightenment Ideas</vt:lpstr>
      <vt:lpstr>Enlightenment Ideas Expanded</vt:lpstr>
      <vt:lpstr>Articles of Confederation</vt:lpstr>
      <vt:lpstr>Constitutional Government</vt:lpstr>
      <vt:lpstr>Government Workings</vt:lpstr>
      <vt:lpstr>Impacts on Government</vt:lpstr>
      <vt:lpstr>New Nation Unrest</vt:lpstr>
      <vt:lpstr>Expansion</vt:lpstr>
      <vt:lpstr>Early Foreign Policy</vt:lpstr>
      <vt:lpstr>American Isolationism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Windows User</cp:lastModifiedBy>
  <cp:revision>178</cp:revision>
  <dcterms:created xsi:type="dcterms:W3CDTF">2013-11-22T00:02:11Z</dcterms:created>
  <dcterms:modified xsi:type="dcterms:W3CDTF">2016-05-02T12:08:29Z</dcterms:modified>
</cp:coreProperties>
</file>