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7" r:id="rId2"/>
    <p:sldId id="264" r:id="rId3"/>
    <p:sldId id="276" r:id="rId4"/>
    <p:sldId id="278" r:id="rId5"/>
    <p:sldId id="269" r:id="rId6"/>
    <p:sldId id="279" r:id="rId7"/>
    <p:sldId id="265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5D5B-3FCE-4D1A-8C9E-4B59984AD54A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8BAD-7221-4F9C-8726-38CD0964C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9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5D5B-3FCE-4D1A-8C9E-4B59984AD54A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8BAD-7221-4F9C-8726-38CD0964C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0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5D5B-3FCE-4D1A-8C9E-4B59984AD54A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8BAD-7221-4F9C-8726-38CD0964C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18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5D5B-3FCE-4D1A-8C9E-4B59984AD54A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8BAD-7221-4F9C-8726-38CD0964C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63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5D5B-3FCE-4D1A-8C9E-4B59984AD54A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8BAD-7221-4F9C-8726-38CD0964C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5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5D5B-3FCE-4D1A-8C9E-4B59984AD54A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8BAD-7221-4F9C-8726-38CD0964C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3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5D5B-3FCE-4D1A-8C9E-4B59984AD54A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8BAD-7221-4F9C-8726-38CD0964C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76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5D5B-3FCE-4D1A-8C9E-4B59984AD54A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8BAD-7221-4F9C-8726-38CD0964C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1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5D5B-3FCE-4D1A-8C9E-4B59984AD54A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8BAD-7221-4F9C-8726-38CD0964C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76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5D5B-3FCE-4D1A-8C9E-4B59984AD54A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8BAD-7221-4F9C-8726-38CD0964C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5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5D5B-3FCE-4D1A-8C9E-4B59984AD54A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8BAD-7221-4F9C-8726-38CD0964C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65D5B-3FCE-4D1A-8C9E-4B59984AD54A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E8BAD-7221-4F9C-8726-38CD0964C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7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00" cy="484632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1948  Pres. Truman integrates the military</a:t>
            </a:r>
          </a:p>
          <a:p>
            <a:r>
              <a:rPr lang="en-US" sz="2800" dirty="0"/>
              <a:t>1954  Brown v. Board of Education of Topeka, </a:t>
            </a:r>
            <a:r>
              <a:rPr lang="en-US" sz="2800" dirty="0" smtClean="0"/>
              <a:t>Kansas</a:t>
            </a:r>
          </a:p>
          <a:p>
            <a:pPr lvl="1"/>
            <a:r>
              <a:rPr lang="en-US" sz="2500" dirty="0" smtClean="0"/>
              <a:t>Overturns separate but equal (from…)</a:t>
            </a:r>
          </a:p>
          <a:p>
            <a:pPr lvl="1"/>
            <a:r>
              <a:rPr lang="ja-JP" altLang="en-US" sz="2800" dirty="0" smtClean="0">
                <a:latin typeface="Arial"/>
              </a:rPr>
              <a:t>“</a:t>
            </a:r>
            <a:r>
              <a:rPr lang="en-US" altLang="ja-JP" sz="2800" dirty="0" smtClean="0"/>
              <a:t>S</a:t>
            </a:r>
            <a:r>
              <a:rPr lang="en-US" sz="2800" dirty="0" smtClean="0"/>
              <a:t>eparate </a:t>
            </a:r>
            <a:r>
              <a:rPr lang="en-US" sz="2800" dirty="0"/>
              <a:t>educational facilities are inherently unequal</a:t>
            </a:r>
            <a:r>
              <a:rPr lang="ja-JP" altLang="en-US" sz="2800" dirty="0">
                <a:latin typeface="Arial"/>
              </a:rPr>
              <a:t>”</a:t>
            </a:r>
            <a:endParaRPr lang="en-US" sz="2500" dirty="0" smtClean="0"/>
          </a:p>
          <a:p>
            <a:r>
              <a:rPr lang="en-US" dirty="0"/>
              <a:t>1955   Montgomery Bus </a:t>
            </a:r>
            <a:r>
              <a:rPr lang="en-US" dirty="0" smtClean="0"/>
              <a:t>Boycott- Rosa Parks- led by MLK Jr.</a:t>
            </a:r>
          </a:p>
          <a:p>
            <a:r>
              <a:rPr lang="en-US" sz="2800" dirty="0"/>
              <a:t>1957 Central High </a:t>
            </a:r>
            <a:r>
              <a:rPr lang="en-US" sz="2800" dirty="0" smtClean="0"/>
              <a:t>School Little </a:t>
            </a:r>
            <a:r>
              <a:rPr lang="en-US" sz="2800" dirty="0"/>
              <a:t>Rock, </a:t>
            </a:r>
            <a:r>
              <a:rPr lang="en-US" sz="2800" dirty="0" smtClean="0"/>
              <a:t>Arkansas</a:t>
            </a:r>
          </a:p>
          <a:p>
            <a:pPr lvl="1"/>
            <a:r>
              <a:rPr lang="ja-JP" altLang="en-US" sz="2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“</a:t>
            </a: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Little Rock Nine</a:t>
            </a:r>
            <a:r>
              <a:rPr lang="ja-JP" altLang="en-US" sz="2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”</a:t>
            </a:r>
            <a:endParaRPr lang="en-US" altLang="ja-JP" sz="2500" dirty="0" smtClean="0">
              <a:solidFill>
                <a:schemeClr val="tx1">
                  <a:lumMod val="50000"/>
                  <a:lumOff val="50000"/>
                </a:schemeClr>
              </a:solidFill>
              <a:latin typeface="Arial"/>
            </a:endParaRP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Pres. Eisenhower sends federal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troops to escort students 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18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Struggle for Civil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924800" cy="4846320"/>
          </a:xfrm>
        </p:spPr>
        <p:txBody>
          <a:bodyPr>
            <a:normAutofit/>
          </a:bodyPr>
          <a:lstStyle/>
          <a:p>
            <a:r>
              <a:rPr lang="en-US" dirty="0" smtClean="0"/>
              <a:t>Sit-ins</a:t>
            </a:r>
          </a:p>
          <a:p>
            <a:pPr lvl="1"/>
            <a:r>
              <a:rPr lang="en-US" dirty="0"/>
              <a:t>College students in Greensboro, NC stage sit-ins at the Woolworth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lunch </a:t>
            </a:r>
            <a:r>
              <a:rPr lang="en-US" dirty="0" smtClean="0"/>
              <a:t>counter</a:t>
            </a:r>
          </a:p>
          <a:p>
            <a:r>
              <a:rPr lang="en-US" dirty="0" smtClean="0"/>
              <a:t>Freedom Rides:</a:t>
            </a:r>
          </a:p>
          <a:p>
            <a:pPr lvl="1"/>
            <a:r>
              <a:rPr lang="en-US" dirty="0" smtClean="0"/>
              <a:t>Federal government provides protection</a:t>
            </a:r>
            <a:endParaRPr lang="en-US" dirty="0"/>
          </a:p>
          <a:p>
            <a:r>
              <a:rPr lang="en-US" dirty="0" smtClean="0"/>
              <a:t>FBI wiretapped MLK Jr. </a:t>
            </a:r>
          </a:p>
          <a:p>
            <a:r>
              <a:rPr lang="en-US" dirty="0" smtClean="0"/>
              <a:t>“Ole Miss”</a:t>
            </a:r>
          </a:p>
          <a:p>
            <a:pPr lvl="1"/>
            <a:r>
              <a:rPr lang="en-US" dirty="0" smtClean="0"/>
              <a:t>Kennedy sent 400 troops to register James Meredith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2292" name="Picture 4" descr="http://www.ibiblio.org/sncc/pictures/FreedomRides_bi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4349" y="2667000"/>
            <a:ext cx="1760601" cy="17874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8991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Struggle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Birmingham, AL</a:t>
            </a:r>
          </a:p>
          <a:p>
            <a:pPr lvl="1"/>
            <a:r>
              <a:rPr lang="en-US" dirty="0" smtClean="0"/>
              <a:t>½ of population was black, but made up 15% of voters</a:t>
            </a:r>
          </a:p>
          <a:p>
            <a:pPr lvl="1"/>
            <a:r>
              <a:rPr lang="en-US" dirty="0" smtClean="0"/>
              <a:t>Letter from a Birmingham Jail</a:t>
            </a:r>
          </a:p>
          <a:p>
            <a:pPr lvl="1"/>
            <a:r>
              <a:rPr lang="en-US" dirty="0"/>
              <a:t>Martin Luther King and the </a:t>
            </a:r>
            <a:r>
              <a:rPr lang="en-US" dirty="0" smtClean="0"/>
              <a:t>Southern Christian Leadership Council (SCLC) </a:t>
            </a:r>
            <a:r>
              <a:rPr lang="en-US" dirty="0"/>
              <a:t>focus on segregation in Birmingham.  Protests there end in violence, riots, and arrests of adults and children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March on Washington</a:t>
            </a:r>
          </a:p>
          <a:p>
            <a:pPr lvl="1"/>
            <a:r>
              <a:rPr lang="en-US" dirty="0" smtClean="0"/>
              <a:t>200,000 </a:t>
            </a:r>
          </a:p>
          <a:p>
            <a:pPr lvl="1"/>
            <a:r>
              <a:rPr lang="en-US" dirty="0" smtClean="0"/>
              <a:t>“I have a dream”</a:t>
            </a:r>
          </a:p>
          <a:p>
            <a:pPr lvl="1"/>
            <a:r>
              <a:rPr lang="en-US" dirty="0"/>
              <a:t>Memphis, TN, King is shot by James Earl Ray. He was 39 years old.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views on protest</a:t>
            </a:r>
            <a:endParaRPr lang="en-US" dirty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381000" y="1600200"/>
            <a:ext cx="4038600" cy="45307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KING:  Non-violent, passive resistance </a:t>
            </a:r>
          </a:p>
          <a:p>
            <a:r>
              <a:rPr lang="en-US" dirty="0" smtClean="0"/>
              <a:t>Influenced by </a:t>
            </a:r>
            <a:r>
              <a:rPr lang="en-US" dirty="0" err="1" smtClean="0"/>
              <a:t>Ghandi</a:t>
            </a:r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4572000" y="1600200"/>
            <a:ext cx="4038600" cy="4530725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mtClean="0"/>
              <a:t>Black Power: proactive, militant, focus on black pride and African heritage.</a:t>
            </a:r>
          </a:p>
          <a:p>
            <a:r>
              <a:rPr lang="en-US" smtClean="0"/>
              <a:t>Term popularized by Stokely Carmichael of SNCC</a:t>
            </a:r>
            <a:endParaRPr lang="en-US" dirty="0"/>
          </a:p>
        </p:txBody>
      </p:sp>
      <p:pic>
        <p:nvPicPr>
          <p:cNvPr id="6" name="Picture 10" descr="ANd9GcRX88QXZM-tCkFQyMEY-3xlCEKfRC4BoBAS5PHSGspDPVLgsEq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86200"/>
            <a:ext cx="176212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2" descr="ANd9GcRu_KR4XLzJ_M4Ux3ENRHJG0msEhc08I0kIdvnMsSRx-5a9xy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124200"/>
            <a:ext cx="198437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4" descr="ANd9GcRjTyGAjiTj-qs1LSMB0Ik33BGXZcT5HlPah4FE24aCDI9MAVsJ_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72000"/>
            <a:ext cx="26289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6" descr="ANd9GcQnNjeAo5LZ8U6qPedVtD9Ud6vQ40K7YA-6DA8dxFWgCsVbh3188Q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743450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09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Detroit, LA Riots (1965):</a:t>
            </a:r>
          </a:p>
          <a:p>
            <a:pPr lvl="1"/>
            <a:r>
              <a:rPr lang="en-US" dirty="0" smtClean="0"/>
              <a:t>Changed the black struggle</a:t>
            </a:r>
          </a:p>
          <a:p>
            <a:pPr lvl="2"/>
            <a:r>
              <a:rPr lang="en-US" dirty="0" smtClean="0"/>
              <a:t>Separatism</a:t>
            </a:r>
          </a:p>
          <a:p>
            <a:pPr lvl="2"/>
            <a:r>
              <a:rPr lang="en-US" dirty="0" smtClean="0"/>
              <a:t>Militant </a:t>
            </a:r>
            <a:endParaRPr lang="en-US" dirty="0"/>
          </a:p>
          <a:p>
            <a:r>
              <a:rPr lang="en-US" dirty="0" smtClean="0"/>
              <a:t>Malcolm X:</a:t>
            </a:r>
          </a:p>
          <a:p>
            <a:pPr lvl="1"/>
            <a:r>
              <a:rPr lang="en-US" dirty="0" smtClean="0"/>
              <a:t>Nation of Islam</a:t>
            </a:r>
          </a:p>
          <a:p>
            <a:pPr lvl="1"/>
            <a:r>
              <a:rPr lang="en-US" dirty="0" smtClean="0"/>
              <a:t>Assassinated in 1965</a:t>
            </a:r>
            <a:endParaRPr lang="en-US" dirty="0"/>
          </a:p>
          <a:p>
            <a:r>
              <a:rPr lang="en-US" dirty="0" err="1" smtClean="0"/>
              <a:t>Stokely</a:t>
            </a:r>
            <a:r>
              <a:rPr lang="en-US" dirty="0" smtClean="0"/>
              <a:t> Carmichael:</a:t>
            </a:r>
          </a:p>
          <a:p>
            <a:pPr lvl="1"/>
            <a:r>
              <a:rPr lang="en-US" dirty="0" smtClean="0"/>
              <a:t>Leader of “snick,” Student Nonviolent Coordinating Committee </a:t>
            </a:r>
          </a:p>
          <a:p>
            <a:pPr lvl="1"/>
            <a:r>
              <a:rPr lang="en-US" dirty="0" smtClean="0"/>
              <a:t>Promoted Black Power</a:t>
            </a:r>
          </a:p>
          <a:p>
            <a:r>
              <a:rPr lang="en-US" dirty="0" smtClean="0"/>
              <a:t>As the 60s went on, more of a focus was on economic equality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http://www.wallbaber.com/wp-content/uploads/2012/11/Malcolm-X-wallpaper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98"/>
          <a:stretch/>
        </p:blipFill>
        <p:spPr bwMode="auto">
          <a:xfrm>
            <a:off x="6096000" y="381000"/>
            <a:ext cx="2953851" cy="296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615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Malcolm 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200" dirty="0"/>
              <a:t>Born Malcolm Little, he learned the ideas of black pride and self-reliance from his father, a follower of Marcus Garvey and member of the UNIA.  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While in prison, he converted to Islam and joined the Nation of Islam.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Upon release, he changed his name; the X represented the African heritage he would never know.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He preached the superiority of blacks and separation from whites; he scorned King</a:t>
            </a:r>
            <a:r>
              <a:rPr lang="ja-JP" altLang="en-US" sz="2200" dirty="0">
                <a:latin typeface="Arial"/>
              </a:rPr>
              <a:t>’</a:t>
            </a:r>
            <a:r>
              <a:rPr lang="en-US" sz="2200" dirty="0"/>
              <a:t>s non-violence saying black people should use any means to protect themselves</a:t>
            </a:r>
            <a:r>
              <a:rPr lang="en-US" sz="2200" dirty="0" smtClean="0"/>
              <a:t>.</a:t>
            </a:r>
          </a:p>
          <a:p>
            <a:r>
              <a:rPr lang="en-US" sz="2200" dirty="0"/>
              <a:t>In 1964, Malcolm X made a pilgrimage to Mecca.  After seeing Muslims of different races treating each other as equals, his views changed.</a:t>
            </a:r>
          </a:p>
          <a:p>
            <a:r>
              <a:rPr lang="en-US" sz="2200" dirty="0"/>
              <a:t>At a meeting in Feb. 1965, Malcolm X was assassinated by two members of the Nation of Islam, although imprisoned for their crime, proclaimed their innocence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2057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The LBJ Brand on the Presidency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Civil Rights Act of 1964:</a:t>
            </a:r>
          </a:p>
          <a:p>
            <a:pPr lvl="1"/>
            <a:r>
              <a:rPr lang="en-US" dirty="0" smtClean="0"/>
              <a:t>Banned racial discrimination in private facilities</a:t>
            </a:r>
          </a:p>
          <a:p>
            <a:pPr lvl="1"/>
            <a:r>
              <a:rPr lang="en-US" dirty="0" smtClean="0"/>
              <a:t>Empowered federal government to end segregation in schools</a:t>
            </a:r>
          </a:p>
          <a:p>
            <a:pPr lvl="1"/>
            <a:r>
              <a:rPr lang="en-US" dirty="0" smtClean="0"/>
              <a:t>Equal Employment Opportunity Commission:</a:t>
            </a:r>
          </a:p>
          <a:p>
            <a:pPr lvl="2"/>
            <a:r>
              <a:rPr lang="en-US" dirty="0" smtClean="0"/>
              <a:t>Purpose was to eliminate discrimination in hiring</a:t>
            </a:r>
          </a:p>
          <a:p>
            <a:r>
              <a:rPr lang="en-US" dirty="0" smtClean="0"/>
              <a:t>“War on Poverty”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1266" name="Picture 2" descr="http://blsciblogs.baruch.cuny.edu/his1005spring2011/files/2011/04/MLK-and-Johns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7570" y="4800599"/>
            <a:ext cx="2637830" cy="19880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5374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Battling for black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Poll taxes and literacy tests discouraged black voting</a:t>
            </a:r>
          </a:p>
          <a:p>
            <a:r>
              <a:rPr lang="en-US" dirty="0" smtClean="0"/>
              <a:t>24</a:t>
            </a:r>
            <a:r>
              <a:rPr lang="en-US" baseline="30000" dirty="0" smtClean="0"/>
              <a:t>th</a:t>
            </a:r>
            <a:r>
              <a:rPr lang="en-US" dirty="0" smtClean="0"/>
              <a:t> Amendment:</a:t>
            </a:r>
          </a:p>
          <a:p>
            <a:pPr lvl="1"/>
            <a:r>
              <a:rPr lang="en-US" dirty="0" smtClean="0"/>
              <a:t>Eliminated poll taxes</a:t>
            </a:r>
            <a:endParaRPr lang="en-US" dirty="0"/>
          </a:p>
          <a:p>
            <a:r>
              <a:rPr lang="en-US" dirty="0" smtClean="0"/>
              <a:t>“Freedom Summer:”</a:t>
            </a:r>
          </a:p>
          <a:p>
            <a:pPr lvl="1"/>
            <a:r>
              <a:rPr lang="en-US" dirty="0" smtClean="0"/>
              <a:t>Voter-registration campaign</a:t>
            </a:r>
            <a:endParaRPr lang="en-US" dirty="0"/>
          </a:p>
          <a:p>
            <a:r>
              <a:rPr lang="en-US" dirty="0" smtClean="0"/>
              <a:t>Voting Rights Act of 1965:</a:t>
            </a:r>
          </a:p>
          <a:p>
            <a:pPr lvl="1"/>
            <a:r>
              <a:rPr lang="en-US" dirty="0" smtClean="0"/>
              <a:t>Eliminated literacy tests</a:t>
            </a:r>
          </a:p>
          <a:p>
            <a:pPr lvl="1"/>
            <a:r>
              <a:rPr lang="en-US" dirty="0" smtClean="0"/>
              <a:t>Use of voter registrars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http://270c81.medialib.glogster.com/media/95/95803e4927252b1ecc4a398baf5cc5ceb4ee1403dedd70fa4144a4a0d1a06a57/pic01-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362200"/>
            <a:ext cx="2609182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63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</TotalTime>
  <Words>516</Words>
  <Application>Microsoft Office PowerPoint</Application>
  <PresentationFormat>On-screen Show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Civil Rights</vt:lpstr>
      <vt:lpstr>The Struggle for Civil Rights</vt:lpstr>
      <vt:lpstr>Struggle Continued</vt:lpstr>
      <vt:lpstr>Different views on protest</vt:lpstr>
      <vt:lpstr>Black Power</vt:lpstr>
      <vt:lpstr>Malcolm x</vt:lpstr>
      <vt:lpstr>The LBJ Brand on the Presidency</vt:lpstr>
      <vt:lpstr>Battling for black rights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38</dc:title>
  <dc:creator>Adam Norris</dc:creator>
  <cp:lastModifiedBy>Windows User</cp:lastModifiedBy>
  <cp:revision>41</cp:revision>
  <dcterms:created xsi:type="dcterms:W3CDTF">2013-04-28T19:42:10Z</dcterms:created>
  <dcterms:modified xsi:type="dcterms:W3CDTF">2016-04-22T17:13:59Z</dcterms:modified>
</cp:coreProperties>
</file>