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70" r:id="rId6"/>
    <p:sldId id="271" r:id="rId7"/>
    <p:sldId id="272" r:id="rId8"/>
    <p:sldId id="273" r:id="rId9"/>
    <p:sldId id="274" r:id="rId10"/>
    <p:sldId id="264" r:id="rId11"/>
    <p:sldId id="265" r:id="rId12"/>
    <p:sldId id="266" r:id="rId13"/>
    <p:sldId id="267" r:id="rId14"/>
    <p:sldId id="268" r:id="rId15"/>
    <p:sldId id="276" r:id="rId16"/>
    <p:sldId id="277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1pPr>
    <a:lvl2pPr marL="0" marR="0" indent="228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2pPr>
    <a:lvl3pPr marL="0" marR="0" indent="457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3pPr>
    <a:lvl4pPr marL="0" marR="0" indent="685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4pPr>
    <a:lvl5pPr marL="0" marR="0" indent="9144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5pPr>
    <a:lvl6pPr marL="0" marR="0" indent="11430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6pPr>
    <a:lvl7pPr marL="0" marR="0" indent="13716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7pPr>
    <a:lvl8pPr marL="0" marR="0" indent="16002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8pPr>
    <a:lvl9pPr marL="0" marR="0" indent="1828800" algn="l" defTabSz="584200" rtl="0" fontAlgn="auto" latinLnBrk="0" hangingPunct="0">
      <a:lnSpc>
        <a:spcPct val="100000"/>
      </a:lnSpc>
      <a:spcBef>
        <a:spcPts val="1400"/>
      </a:spcBef>
      <a:spcAft>
        <a:spcPts val="0"/>
      </a:spcAft>
      <a:buClrTx/>
      <a:buSzTx/>
      <a:buFontTx/>
      <a:buNone/>
      <a:tabLst/>
      <a:defRPr kumimoji="0" sz="2800" b="0" i="0" u="none" strike="noStrike" cap="none" spc="28" normalizeH="0" baseline="0">
        <a:ln>
          <a:noFill/>
        </a:ln>
        <a:solidFill>
          <a:srgbClr val="5C5C5C"/>
        </a:solidFill>
        <a:effectLst/>
        <a:uFillTx/>
        <a:latin typeface="Iowan Old Style Italic"/>
        <a:ea typeface="Iowan Old Style Italic"/>
        <a:cs typeface="Iowan Old Style Italic"/>
        <a:sym typeface="Iowan Old Style Italic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36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solidFill>
                <a:srgbClr val="EBEBE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-522454"/>
              <a:satOff val="1153"/>
              <a:lumOff val="13444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chemeClr val="accent2">
          <a:satOff val="-3676"/>
          <a:lumOff val="-12171"/>
        </a:schemeClr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508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808251"/>
              </a:solidFill>
              <a:prstDash val="solid"/>
              <a:miter lim="400000"/>
            </a:ln>
          </a:left>
          <a:right>
            <a:ln w="12700" cap="flat">
              <a:solidFill>
                <a:srgbClr val="808251"/>
              </a:solidFill>
              <a:prstDash val="solid"/>
              <a:miter lim="400000"/>
            </a:ln>
          </a:right>
          <a:top>
            <a:ln w="12700" cap="flat">
              <a:solidFill>
                <a:srgbClr val="808251"/>
              </a:solidFill>
              <a:prstDash val="solid"/>
              <a:miter lim="400000"/>
            </a:ln>
          </a:top>
          <a:bottom>
            <a:ln w="12700" cap="flat">
              <a:solidFill>
                <a:srgbClr val="808251"/>
              </a:solidFill>
              <a:prstDash val="solid"/>
              <a:miter lim="400000"/>
            </a:ln>
          </a:bottom>
          <a:insideH>
            <a:ln w="12700" cap="flat">
              <a:solidFill>
                <a:srgbClr val="808251"/>
              </a:solidFill>
              <a:prstDash val="solid"/>
              <a:miter lim="400000"/>
            </a:ln>
          </a:insideH>
          <a:insideV>
            <a:ln w="12700" cap="flat">
              <a:solidFill>
                <a:srgbClr val="808251"/>
              </a:solidFill>
              <a:prstDash val="solid"/>
              <a:miter lim="400000"/>
            </a:ln>
          </a:insideV>
        </a:tcBdr>
        <a:fill>
          <a:solidFill>
            <a:srgbClr val="8F9541">
              <a:alpha val="75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A861">
              <a:alpha val="27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solidFill>
                <a:srgbClr val="FFFDEF"/>
              </a:solidFill>
              <a:prstDash val="solid"/>
              <a:miter lim="400000"/>
            </a:ln>
          </a:left>
          <a:right>
            <a:ln w="12700" cap="flat">
              <a:solidFill>
                <a:srgbClr val="FFFDEF"/>
              </a:solidFill>
              <a:prstDash val="solid"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DEF"/>
              </a:solidFill>
              <a:prstDash val="solid"/>
              <a:miter lim="400000"/>
            </a:ln>
          </a:top>
          <a:bottom>
            <a:ln w="12700" cap="flat">
              <a:solidFill>
                <a:srgbClr val="FFFDEF"/>
              </a:solidFill>
              <a:prstDash val="solid"/>
              <a:miter lim="400000"/>
            </a:ln>
          </a:bottom>
          <a:insideH>
            <a:ln w="12700" cap="flat">
              <a:solidFill>
                <a:srgbClr val="FFFDE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BCBCB">
              <a:alpha val="36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bottom>
          <a:insideH>
            <a:ln w="25400" cap="flat">
              <a:solidFill>
                <a:schemeClr val="accent3">
                  <a:hueOff val="-256224"/>
                  <a:satOff val="-13732"/>
                  <a:lumOff val="-19712"/>
                  <a:alpha val="61000"/>
                </a:scheme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wholeTbl>
    <a:band2H>
      <a:tcTxStyle/>
      <a:tcStyle>
        <a:tcBdr/>
        <a:fill>
          <a:solidFill>
            <a:srgbClr val="AEAEAE">
              <a:alpha val="25000"/>
            </a:srgbClr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797B8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>
              <a:alpha val="25000"/>
            </a:srgbClr>
          </a:solidFill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1504B">
              <a:alpha val="80000"/>
            </a:srgb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Iowan Old Style Roman"/>
          <a:ea typeface="Iowan Old Style Roman"/>
          <a:cs typeface="Iowan Old Style Roman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C5C5C"/>
              </a:solidFill>
              <a:prstDash val="solid"/>
              <a:miter lim="400000"/>
            </a:ln>
          </a:right>
          <a:top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C5C5C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DIN Alternate"/>
          <a:ea typeface="DIN Alternate"/>
          <a:cs typeface="DIN Alternate"/>
        </a:font>
        <a:srgbClr val="5C5C5C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C5C5C"/>
              </a:solidFill>
              <a:prstDash val="solid"/>
              <a:miter lim="400000"/>
            </a:ln>
          </a:bottom>
          <a:insideH>
            <a:ln w="12700" cap="flat">
              <a:solidFill>
                <a:srgbClr val="5C5C5C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428" y="-72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375432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body" sz="quarter" idx="13"/>
          </p:nvPr>
        </p:nvSpPr>
        <p:spPr>
          <a:xfrm>
            <a:off x="571500" y="5588000"/>
            <a:ext cx="1187578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" name="Shape 13"/>
          <p:cNvSpPr>
            <a:spLocks noGrp="1"/>
          </p:cNvSpPr>
          <p:nvPr>
            <p:ph type="body" sz="half" idx="1"/>
          </p:nvPr>
        </p:nvSpPr>
        <p:spPr>
          <a:xfrm>
            <a:off x="571500" y="5676900"/>
            <a:ext cx="11861800" cy="32639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ctr">
              <a:lnSpc>
                <a:spcPct val="70000"/>
              </a:lnSpc>
              <a:spcBef>
                <a:spcPts val="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" name="Shape 14"/>
          <p:cNvSpPr>
            <a:spLocks noGrp="1"/>
          </p:cNvSpPr>
          <p:nvPr>
            <p:ph type="sldNum" sz="quarter" idx="2"/>
          </p:nvPr>
        </p:nvSpPr>
        <p:spPr>
          <a:xfrm>
            <a:off x="12088552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half" idx="14"/>
          </p:nvPr>
        </p:nvSpPr>
        <p:spPr>
          <a:xfrm>
            <a:off x="0" y="5422900"/>
            <a:ext cx="13004800" cy="3606800"/>
          </a:xfrm>
          <a:prstGeom prst="rect">
            <a:avLst/>
          </a:prstGeom>
          <a:solidFill>
            <a:srgbClr val="FFFFFF"/>
          </a:solidFill>
        </p:spPr>
        <p:txBody>
          <a:bodyPr anchor="ctr">
            <a:noAutofit/>
          </a:bodyPr>
          <a:lstStyle/>
          <a:p>
            <a:pPr marL="0" indent="0" algn="ctr">
              <a:spcBef>
                <a:spcPts val="0"/>
              </a:spcBef>
              <a:buSzTx/>
              <a:buFontTx/>
              <a:buNone/>
              <a:defRPr sz="2400">
                <a:latin typeface="DIN Alternate"/>
                <a:ea typeface="DIN Alternate"/>
                <a:cs typeface="DIN Alternate"/>
                <a:sym typeface="DIN Alternate"/>
              </a:defRPr>
            </a:pP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body" sz="quarter" idx="15"/>
          </p:nvPr>
        </p:nvSpPr>
        <p:spPr>
          <a:xfrm flipV="1">
            <a:off x="571500" y="7619996"/>
            <a:ext cx="11874500" cy="4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71500" y="5562600"/>
            <a:ext cx="11861800" cy="22098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11861800" cy="1231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xfrm>
            <a:off x="571500" y="571500"/>
            <a:ext cx="11861800" cy="5181600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4" name="Shape 34"/>
          <p:cNvSpPr>
            <a:spLocks noGrp="1"/>
          </p:cNvSpPr>
          <p:nvPr>
            <p:ph type="sldNum" sz="quarter" idx="2"/>
          </p:nvPr>
        </p:nvSpPr>
        <p:spPr>
          <a:xfrm>
            <a:off x="12083465" y="9189156"/>
            <a:ext cx="309365" cy="3429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pic" idx="13"/>
          </p:nvPr>
        </p:nvSpPr>
        <p:spPr>
          <a:xfrm>
            <a:off x="7531100" y="0"/>
            <a:ext cx="54737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2" name="Shape 42"/>
          <p:cNvSpPr>
            <a:spLocks noGrp="1"/>
          </p:cNvSpPr>
          <p:nvPr>
            <p:ph type="body" sz="quarter" idx="14"/>
          </p:nvPr>
        </p:nvSpPr>
        <p:spPr>
          <a:xfrm flipV="1">
            <a:off x="571500" y="7619998"/>
            <a:ext cx="6451600" cy="3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title"/>
          </p:nvPr>
        </p:nvSpPr>
        <p:spPr>
          <a:xfrm>
            <a:off x="571500" y="571500"/>
            <a:ext cx="6451600" cy="7213600"/>
          </a:xfrm>
          <a:prstGeom prst="rect">
            <a:avLst/>
          </a:prstGeom>
        </p:spPr>
        <p:txBody>
          <a:bodyPr anchor="b"/>
          <a:lstStyle>
            <a:lvl1pPr algn="r">
              <a:lnSpc>
                <a:spcPct val="80000"/>
              </a:lnSpc>
              <a:spcBef>
                <a:spcPts val="0"/>
              </a:spcBef>
              <a:defRPr sz="12100">
                <a:solidFill>
                  <a:srgbClr val="5C5C5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4" name="Shape 44"/>
          <p:cNvSpPr>
            <a:spLocks noGrp="1"/>
          </p:cNvSpPr>
          <p:nvPr>
            <p:ph type="body" sz="quarter" idx="1"/>
          </p:nvPr>
        </p:nvSpPr>
        <p:spPr>
          <a:xfrm>
            <a:off x="571500" y="7670800"/>
            <a:ext cx="6451600" cy="1358900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 algn="r">
              <a:lnSpc>
                <a:spcPct val="70000"/>
              </a:lnSpc>
              <a:spcBef>
                <a:spcPts val="600"/>
              </a:spcBef>
              <a:buSzTx/>
              <a:buFontTx/>
              <a:buNone/>
              <a:defRPr sz="4800">
                <a:solidFill>
                  <a:srgbClr val="747676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" name="Shape 45"/>
          <p:cNvSpPr>
            <a:spLocks noGrp="1"/>
          </p:cNvSpPr>
          <p:nvPr>
            <p:ph type="sldNum" sz="quarter" idx="2"/>
          </p:nvPr>
        </p:nvSpPr>
        <p:spPr>
          <a:xfrm>
            <a:off x="12092513" y="9194800"/>
            <a:ext cx="309365" cy="3429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BCBC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4" name="Shape 5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body" sz="quarter" idx="13"/>
          </p:nvPr>
        </p:nvSpPr>
        <p:spPr>
          <a:xfrm>
            <a:off x="571500" y="1574800"/>
            <a:ext cx="11861800" cy="0"/>
          </a:xfrm>
          <a:prstGeom prst="line">
            <a:avLst/>
          </a:prstGeom>
          <a:ln w="38100" cap="rnd">
            <a:solidFill>
              <a:srgbClr val="747676"/>
            </a:solidFill>
            <a:custDash>
              <a:ds d="100000" sp="200000"/>
            </a:custDash>
            <a:round/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" name="Shape 8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pic" idx="13"/>
          </p:nvPr>
        </p:nvSpPr>
        <p:spPr>
          <a:xfrm>
            <a:off x="571500" y="571500"/>
            <a:ext cx="7429500" cy="73152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pic" sz="quarter" idx="14"/>
          </p:nvPr>
        </p:nvSpPr>
        <p:spPr>
          <a:xfrm>
            <a:off x="8128000" y="5715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pic" sz="quarter" idx="15"/>
          </p:nvPr>
        </p:nvSpPr>
        <p:spPr>
          <a:xfrm>
            <a:off x="8128000" y="4292600"/>
            <a:ext cx="4305300" cy="359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571500" y="8051800"/>
            <a:ext cx="11861800" cy="13335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  <a:lvl2pPr marL="0" indent="2286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2pPr>
            <a:lvl3pPr marL="0" indent="4572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3pPr>
            <a:lvl4pPr marL="0" indent="6858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4pPr>
            <a:lvl5pPr marL="0" indent="914400">
              <a:spcBef>
                <a:spcPts val="1400"/>
              </a:spcBef>
              <a:buSzTx/>
              <a:buFontTx/>
              <a:buNone/>
              <a:defRPr sz="2800" spc="28"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508000" y="1771650"/>
            <a:ext cx="1697832" cy="317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80000"/>
              </a:lnSpc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1000" spc="0">
                <a:solidFill>
                  <a:srgbClr val="E4E4E4"/>
                </a:solidFill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r>
              <a:t>“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1943100" y="3870536"/>
            <a:ext cx="10490200" cy="9398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600"/>
              </a:spcBef>
              <a:buSzTx/>
              <a:buFontTx/>
              <a:buNone/>
              <a:defRPr sz="4800">
                <a:solidFill>
                  <a:srgbClr val="747676"/>
                </a:solidFill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sz="quarter" idx="14"/>
          </p:nvPr>
        </p:nvSpPr>
        <p:spPr>
          <a:xfrm>
            <a:off x="1943100" y="7772400"/>
            <a:ext cx="104902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70000"/>
              </a:lnSpc>
              <a:spcBef>
                <a:spcPts val="1600"/>
              </a:spcBef>
              <a:buSzTx/>
              <a:buFontTx/>
              <a:buNone/>
              <a:defRPr sz="4800">
                <a:solidFill>
                  <a:srgbClr val="6B6D6D"/>
                </a:solidFill>
                <a:latin typeface="Iowan Old Style Italic"/>
                <a:ea typeface="Iowan Old Style Italic"/>
                <a:cs typeface="Iowan Old Style Italic"/>
                <a:sym typeface="Iowan Old Style Italic"/>
              </a:defRPr>
            </a:lvl1pPr>
          </a:lstStyle>
          <a:p>
            <a:r>
              <a:t>-Johnny Appleseed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571500" y="723900"/>
            <a:ext cx="118618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571500" y="1803400"/>
            <a:ext cx="11861800" cy="72263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2081047" y="9194800"/>
            <a:ext cx="309365" cy="342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spcBef>
                <a:spcPts val="0"/>
              </a:spcBef>
              <a:defRPr sz="1600" spc="0">
                <a:solidFill>
                  <a:srgbClr val="747676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100000"/>
        </a:lnSpc>
        <a:spcBef>
          <a:spcPts val="2300"/>
        </a:spcBef>
        <a:spcAft>
          <a:spcPts val="0"/>
        </a:spcAft>
        <a:buClrTx/>
        <a:buSzTx/>
        <a:buFontTx/>
        <a:buNone/>
        <a:tabLst/>
        <a:defRPr sz="5200" b="0" i="0" u="none" strike="noStrike" cap="all" spc="0" baseline="0">
          <a:ln>
            <a:noFill/>
          </a:ln>
          <a:solidFill>
            <a:srgbClr val="747676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1pPr>
      <a:lvl2pPr marL="9398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2pPr>
      <a:lvl3pPr marL="14097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3pPr>
      <a:lvl4pPr marL="18796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4pPr>
      <a:lvl5pPr marL="23495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5pPr>
      <a:lvl6pPr marL="28194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6pPr>
      <a:lvl7pPr marL="32893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7pPr>
      <a:lvl8pPr marL="37592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8pPr>
      <a:lvl9pPr marL="4229100" marR="0" indent="-469900" algn="l" defTabSz="584200" rtl="0" latinLnBrk="0">
        <a:lnSpc>
          <a:spcPct val="100000"/>
        </a:lnSpc>
        <a:spcBef>
          <a:spcPts val="1800"/>
        </a:spcBef>
        <a:spcAft>
          <a:spcPts val="0"/>
        </a:spcAft>
        <a:buClrTx/>
        <a:buSzPct val="75000"/>
        <a:buFont typeface="Zapf Dingbats"/>
        <a:buChar char="➤"/>
        <a:tabLst/>
        <a:defRPr sz="3200" b="0" i="0" u="none" strike="noStrike" cap="none" spc="0" baseline="0">
          <a:ln>
            <a:noFill/>
          </a:ln>
          <a:solidFill>
            <a:srgbClr val="5C5C5C"/>
          </a:solidFill>
          <a:uFillTx/>
          <a:latin typeface="Iowan Old Style Roman"/>
          <a:ea typeface="Iowan Old Style Roman"/>
          <a:cs typeface="Iowan Old Style Roman"/>
          <a:sym typeface="Iowan Old Style Roman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ctrTitle"/>
          </p:nvPr>
        </p:nvSpPr>
        <p:spPr>
          <a:xfrm>
            <a:off x="558800" y="2057400"/>
            <a:ext cx="11861800" cy="20955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8000" dirty="0" smtClean="0">
                <a:solidFill>
                  <a:srgbClr val="002060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APUSH Period 9</a:t>
            </a:r>
            <a:endParaRPr sz="8000" dirty="0">
              <a:solidFill>
                <a:srgbClr val="002060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Regan Administration</a:t>
            </a:r>
            <a:endParaRPr dirty="0"/>
          </a:p>
        </p:txBody>
      </p:sp>
      <p:sp>
        <p:nvSpPr>
          <p:cNvPr id="127" name="Shape 127"/>
          <p:cNvSpPr>
            <a:spLocks noGrp="1"/>
          </p:cNvSpPr>
          <p:nvPr>
            <p:ph type="body" idx="4294967295"/>
          </p:nvPr>
        </p:nvSpPr>
        <p:spPr>
          <a:xfrm>
            <a:off x="330200" y="1447800"/>
            <a:ext cx="12056418" cy="7366000"/>
          </a:xfrm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Reagan assert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US opposition to </a:t>
            </a:r>
            <a:r>
              <a:rPr dirty="0" smtClean="0">
                <a:solidFill>
                  <a:srgbClr val="002060"/>
                </a:solidFill>
              </a:rPr>
              <a:t>communism</a:t>
            </a:r>
            <a:endParaRPr dirty="0">
              <a:solidFill>
                <a:srgbClr val="002060"/>
              </a:solidFill>
            </a:endParaRP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Speeches - “Mr. Gorbachev, tear down this wall”; “Evil Empire”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Limited military interventions - overthrow of the government in Grenada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Buildup of nuclear and conventional weapons - ICBMs, Strategic Defense Initiative - “Star Wars”</a:t>
            </a:r>
          </a:p>
        </p:txBody>
      </p:sp>
    </p:spTree>
    <p:extLst>
      <p:ext uri="{BB962C8B-B14F-4D97-AF65-F5344CB8AC3E}">
        <p14:creationId xmlns:p14="http://schemas.microsoft.com/office/powerpoint/2010/main" val="366906072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0" build="p" bldLvl="5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11200" y="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End of the Cold War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78978" y="1193799"/>
            <a:ext cx="12906624" cy="8543331"/>
          </a:xfrm>
          <a:prstGeom prst="rect">
            <a:avLst/>
          </a:prstGeom>
        </p:spPr>
        <p:txBody>
          <a:bodyPr/>
          <a:lstStyle/>
          <a:p>
            <a:pPr marL="27635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Factors ending the cold war</a:t>
            </a:r>
            <a:endParaRPr dirty="0">
              <a:solidFill>
                <a:srgbClr val="002060"/>
              </a:solidFill>
            </a:endParaRP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Increased U.S. military spending  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Buildup of ICBMs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Reagan’s diplomatic initiatives 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Relationship with Mikhail Gorbachev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Political and economic issues in Eastern Europe and Soviet Union</a:t>
            </a:r>
          </a:p>
          <a:p>
            <a:pPr marL="829055" lvl="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Gorbachev’s glasnost and perestroika </a:t>
            </a:r>
          </a:p>
          <a:p>
            <a:pPr marL="276352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Overall </a:t>
            </a:r>
            <a:r>
              <a:rPr dirty="0" smtClean="0">
                <a:solidFill>
                  <a:srgbClr val="002060"/>
                </a:solidFill>
              </a:rPr>
              <a:t>impacts </a:t>
            </a:r>
            <a:r>
              <a:rPr dirty="0">
                <a:solidFill>
                  <a:srgbClr val="002060"/>
                </a:solidFill>
              </a:rPr>
              <a:t>of the end of the Cold </a:t>
            </a:r>
            <a:r>
              <a:rPr dirty="0" smtClean="0">
                <a:solidFill>
                  <a:srgbClr val="002060"/>
                </a:solidFill>
              </a:rPr>
              <a:t>War</a:t>
            </a:r>
            <a:endParaRPr dirty="0">
              <a:solidFill>
                <a:srgbClr val="002060"/>
              </a:solidFill>
            </a:endParaRP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New diplomatic relationships - expansion of NATO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Peacekeeping interventions - Iraq in 1991, bombings in the Federal Republic of Yugoslavia</a:t>
            </a:r>
          </a:p>
          <a:p>
            <a:pPr marL="552704" lvl="1" indent="-276352" defTabSz="397256">
              <a:spcBef>
                <a:spcPts val="2800"/>
              </a:spcBef>
              <a:defRPr sz="2312">
                <a:effectLst>
                  <a:outerShdw blurRad="34544" dist="1727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Debates over America’s role in the world </a:t>
            </a:r>
            <a:r>
              <a:rPr lang="en-US" dirty="0" smtClean="0">
                <a:solidFill>
                  <a:srgbClr val="002060"/>
                </a:solidFill>
              </a:rPr>
              <a:t>–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How does it change pre and post WWII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631534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fighting terrorism post 9/11</a:t>
            </a:r>
            <a:endParaRPr dirty="0"/>
          </a:p>
        </p:txBody>
      </p:sp>
      <p:sp>
        <p:nvSpPr>
          <p:cNvPr id="137" name="Shape 137"/>
          <p:cNvSpPr>
            <a:spLocks noGrp="1"/>
          </p:cNvSpPr>
          <p:nvPr>
            <p:ph type="body" idx="4294967295"/>
          </p:nvPr>
        </p:nvSpPr>
        <p:spPr>
          <a:xfrm>
            <a:off x="254000" y="1524000"/>
            <a:ext cx="12056418" cy="7366000"/>
          </a:xfrm>
          <a:prstGeom prst="rect">
            <a:avLst/>
          </a:prstGeom>
        </p:spPr>
        <p:txBody>
          <a:bodyPr/>
          <a:lstStyle/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Attacks </a:t>
            </a:r>
            <a:r>
              <a:rPr dirty="0">
                <a:solidFill>
                  <a:srgbClr val="002060"/>
                </a:solidFill>
              </a:rPr>
              <a:t>on 9/11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Al Qaida led attack on US - World Trade Center, Pentagon, and in PA</a:t>
            </a:r>
          </a:p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Conflict in Afghanistan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Response to the Taliban holding Osama bin Laden -&gt; </a:t>
            </a:r>
            <a:r>
              <a:rPr dirty="0" smtClean="0">
                <a:solidFill>
                  <a:srgbClr val="002060"/>
                </a:solidFill>
              </a:rPr>
              <a:t>lengthy </a:t>
            </a:r>
            <a:r>
              <a:rPr dirty="0">
                <a:solidFill>
                  <a:srgbClr val="002060"/>
                </a:solidFill>
              </a:rPr>
              <a:t>conflict</a:t>
            </a:r>
          </a:p>
          <a:p>
            <a:pPr marL="333247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Conflict in Iraq</a:t>
            </a:r>
          </a:p>
          <a:p>
            <a:pPr marL="666495" lvl="1" indent="-333247" defTabSz="479044">
              <a:spcBef>
                <a:spcPts val="3400"/>
              </a:spcBef>
              <a:defRPr sz="2788">
                <a:effectLst>
                  <a:outerShdw blurRad="41656" dist="20828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US-led conflict against Saddam Hussein -&gt; suspected WMDs and connections to terrorism </a:t>
            </a:r>
          </a:p>
        </p:txBody>
      </p:sp>
    </p:spTree>
    <p:extLst>
      <p:ext uri="{BB962C8B-B14F-4D97-AF65-F5344CB8AC3E}">
        <p14:creationId xmlns:p14="http://schemas.microsoft.com/office/powerpoint/2010/main" val="423076683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" grpId="0" build="p" bldLvl="5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War on Terror Impacts</a:t>
            </a:r>
            <a:endParaRPr dirty="0"/>
          </a:p>
        </p:txBody>
      </p:sp>
      <p:sp>
        <p:nvSpPr>
          <p:cNvPr id="141" name="Shape 141"/>
          <p:cNvSpPr>
            <a:spLocks noGrp="1"/>
          </p:cNvSpPr>
          <p:nvPr>
            <p:ph type="body" idx="4294967295"/>
          </p:nvPr>
        </p:nvSpPr>
        <p:spPr>
          <a:xfrm>
            <a:off x="406400" y="1752600"/>
            <a:ext cx="12056418" cy="7366000"/>
          </a:xfrm>
          <a:prstGeom prst="rect">
            <a:avLst/>
          </a:prstGeom>
        </p:spPr>
        <p:txBody>
          <a:bodyPr/>
          <a:lstStyle/>
          <a:p>
            <a:pPr marL="398272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Impacts </a:t>
            </a:r>
            <a:r>
              <a:rPr dirty="0">
                <a:solidFill>
                  <a:srgbClr val="002060"/>
                </a:solidFill>
              </a:rPr>
              <a:t>of the war on </a:t>
            </a:r>
            <a:r>
              <a:rPr dirty="0" smtClean="0">
                <a:solidFill>
                  <a:srgbClr val="002060"/>
                </a:solidFill>
              </a:rPr>
              <a:t>terror</a:t>
            </a:r>
            <a:r>
              <a:rPr lang="en-US" dirty="0">
                <a:solidFill>
                  <a:srgbClr val="002060"/>
                </a:solidFill>
              </a:rPr>
              <a:t>-</a:t>
            </a:r>
            <a:endParaRPr dirty="0">
              <a:solidFill>
                <a:srgbClr val="002060"/>
              </a:solidFill>
            </a:endParaRP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Hoped to improve security in the US</a:t>
            </a:r>
          </a:p>
          <a:p>
            <a:pPr marL="796544" lvl="1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Raised questions about protection of civil liberties and human rights</a:t>
            </a:r>
          </a:p>
          <a:p>
            <a:pPr marL="1593088" lvl="3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Civil Liberties - Patriot Act, increases power of the federal government to wiretap without warrant </a:t>
            </a:r>
          </a:p>
          <a:p>
            <a:pPr marL="1991360" lvl="4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“Roving wiretap” - focuses on the person, not the device</a:t>
            </a:r>
          </a:p>
          <a:p>
            <a:pPr marL="1593088" lvl="3" indent="-398272" defTabSz="572516">
              <a:spcBef>
                <a:spcPts val="4100"/>
              </a:spcBef>
              <a:defRPr sz="3332">
                <a:effectLst>
                  <a:outerShdw blurRad="49784" dist="24892" dir="5400000" rotWithShape="0">
                    <a:srgbClr val="000000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Edward Snowden </a:t>
            </a:r>
          </a:p>
        </p:txBody>
      </p:sp>
    </p:spTree>
    <p:extLst>
      <p:ext uri="{BB962C8B-B14F-4D97-AF65-F5344CB8AC3E}">
        <p14:creationId xmlns:p14="http://schemas.microsoft.com/office/powerpoint/2010/main" val="2543779753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 build="p" bldLvl="5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62000" y="203200"/>
            <a:ext cx="11480800" cy="1749922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Environmental Protections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406400" y="1600200"/>
            <a:ext cx="12056418" cy="7366000"/>
          </a:xfrm>
          <a:prstGeom prst="rect">
            <a:avLst/>
          </a:prstGeom>
        </p:spPr>
        <p:txBody>
          <a:bodyPr/>
          <a:lstStyle/>
          <a:p>
            <a:r>
              <a:rPr dirty="0" smtClean="0">
                <a:solidFill>
                  <a:srgbClr val="002060"/>
                </a:solidFill>
              </a:rPr>
              <a:t>Debates </a:t>
            </a:r>
            <a:r>
              <a:rPr dirty="0">
                <a:solidFill>
                  <a:srgbClr val="002060"/>
                </a:solidFill>
              </a:rPr>
              <a:t>over fossil fuels and environmental impacts:</a:t>
            </a:r>
          </a:p>
          <a:p>
            <a:pPr lvl="1"/>
            <a:r>
              <a:rPr dirty="0">
                <a:solidFill>
                  <a:srgbClr val="002060"/>
                </a:solidFill>
              </a:rPr>
              <a:t>Caused by: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Conflict in the Middle East - 1st Gulf War - 1991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Concerns about Climate Change - An Inconvenient Truth</a:t>
            </a:r>
          </a:p>
          <a:p>
            <a:r>
              <a:rPr dirty="0" smtClean="0">
                <a:solidFill>
                  <a:srgbClr val="002060"/>
                </a:solidFill>
              </a:rPr>
              <a:t>US </a:t>
            </a:r>
            <a:r>
              <a:rPr dirty="0">
                <a:solidFill>
                  <a:srgbClr val="002060"/>
                </a:solidFill>
              </a:rPr>
              <a:t>continued as the world’s leading superpower despite economic and foreign policy challenges</a:t>
            </a:r>
          </a:p>
        </p:txBody>
      </p:sp>
    </p:spTree>
    <p:extLst>
      <p:ext uri="{BB962C8B-B14F-4D97-AF65-F5344CB8AC3E}">
        <p14:creationId xmlns:p14="http://schemas.microsoft.com/office/powerpoint/2010/main" val="1471052820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dvAuto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Period 9 Topics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11200" y="1981200"/>
            <a:ext cx="9677400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Goals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conservatives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NAFTA </a:t>
            </a:r>
            <a:r>
              <a:rPr lang="en-US" dirty="0">
                <a:solidFill>
                  <a:srgbClr val="002060"/>
                </a:solidFill>
              </a:rPr>
              <a:t>and debates over free </a:t>
            </a:r>
            <a:r>
              <a:rPr lang="en-US" dirty="0" smtClean="0">
                <a:solidFill>
                  <a:srgbClr val="002060"/>
                </a:solidFill>
              </a:rPr>
              <a:t>trade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Debates </a:t>
            </a:r>
            <a:r>
              <a:rPr lang="en-US" dirty="0">
                <a:solidFill>
                  <a:srgbClr val="002060"/>
                </a:solidFill>
              </a:rPr>
              <a:t>over scope and size of </a:t>
            </a:r>
            <a:r>
              <a:rPr lang="en-US" dirty="0" smtClean="0">
                <a:solidFill>
                  <a:srgbClr val="002060"/>
                </a:solidFill>
              </a:rPr>
              <a:t>government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Impact </a:t>
            </a:r>
            <a:r>
              <a:rPr lang="en-US" dirty="0">
                <a:solidFill>
                  <a:srgbClr val="002060"/>
                </a:solidFill>
              </a:rPr>
              <a:t>of </a:t>
            </a:r>
            <a:r>
              <a:rPr lang="en-US" dirty="0" smtClean="0">
                <a:solidFill>
                  <a:srgbClr val="002060"/>
                </a:solidFill>
              </a:rPr>
              <a:t>technology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Demographic </a:t>
            </a:r>
            <a:r>
              <a:rPr lang="en-US" dirty="0">
                <a:solidFill>
                  <a:srgbClr val="002060"/>
                </a:solidFill>
              </a:rPr>
              <a:t>changes - Sun Belt, Rust </a:t>
            </a:r>
            <a:r>
              <a:rPr lang="en-US" dirty="0" smtClean="0">
                <a:solidFill>
                  <a:srgbClr val="002060"/>
                </a:solidFill>
              </a:rPr>
              <a:t>Belt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Economy </a:t>
            </a:r>
            <a:r>
              <a:rPr lang="en-US" dirty="0">
                <a:solidFill>
                  <a:srgbClr val="002060"/>
                </a:solidFill>
              </a:rPr>
              <a:t>since </a:t>
            </a:r>
            <a:r>
              <a:rPr lang="en-US" dirty="0" smtClean="0">
                <a:solidFill>
                  <a:srgbClr val="002060"/>
                </a:solidFill>
              </a:rPr>
              <a:t>1980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US-Soviet </a:t>
            </a:r>
            <a:r>
              <a:rPr lang="en-US" dirty="0">
                <a:solidFill>
                  <a:srgbClr val="002060"/>
                </a:solidFill>
              </a:rPr>
              <a:t>Relations - especially with </a:t>
            </a:r>
            <a:r>
              <a:rPr lang="en-US" dirty="0" smtClean="0">
                <a:solidFill>
                  <a:srgbClr val="002060"/>
                </a:solidFill>
              </a:rPr>
              <a:t>Gorbachev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US </a:t>
            </a:r>
            <a:r>
              <a:rPr lang="en-US" dirty="0">
                <a:solidFill>
                  <a:srgbClr val="002060"/>
                </a:solidFill>
              </a:rPr>
              <a:t>in the post-Cold War world </a:t>
            </a:r>
          </a:p>
          <a:p>
            <a:pPr marL="457200" lvl="1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719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Questions to Know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39800" y="1981200"/>
            <a:ext cx="9753600" cy="5729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has the economy changed since </a:t>
            </a:r>
            <a:r>
              <a:rPr lang="en-US" dirty="0" smtClean="0">
                <a:solidFill>
                  <a:srgbClr val="002060"/>
                </a:solidFill>
              </a:rPr>
              <a:t>1980?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are the impacts of internal migration and immigrants on the </a:t>
            </a:r>
            <a:r>
              <a:rPr lang="en-US" dirty="0" smtClean="0">
                <a:solidFill>
                  <a:srgbClr val="002060"/>
                </a:solidFill>
              </a:rPr>
              <a:t>US?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changes occurred in the economy as a result of Reagan’s election in </a:t>
            </a:r>
            <a:r>
              <a:rPr lang="en-US" dirty="0" smtClean="0">
                <a:solidFill>
                  <a:srgbClr val="002060"/>
                </a:solidFill>
              </a:rPr>
              <a:t>1980?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Over </a:t>
            </a:r>
            <a:r>
              <a:rPr lang="en-US" dirty="0">
                <a:solidFill>
                  <a:srgbClr val="002060"/>
                </a:solidFill>
              </a:rPr>
              <a:t>what issues did conservatives and liberals </a:t>
            </a:r>
            <a:r>
              <a:rPr lang="en-US" dirty="0" smtClean="0">
                <a:solidFill>
                  <a:srgbClr val="002060"/>
                </a:solidFill>
              </a:rPr>
              <a:t>debate?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How </a:t>
            </a:r>
            <a:r>
              <a:rPr lang="en-US" dirty="0">
                <a:solidFill>
                  <a:srgbClr val="002060"/>
                </a:solidFill>
              </a:rPr>
              <a:t>did Ronald Reagan interact with the Soviet Union in the </a:t>
            </a:r>
            <a:r>
              <a:rPr lang="en-US" dirty="0" smtClean="0">
                <a:solidFill>
                  <a:srgbClr val="002060"/>
                </a:solidFill>
              </a:rPr>
              <a:t>1980s?</a:t>
            </a:r>
          </a:p>
          <a:p>
            <a:pPr marL="514350" lvl="1" indent="-514350">
              <a:buFont typeface="+mj-lt"/>
              <a:buAutoNum type="arabicPeriod"/>
              <a:defRPr i="0"/>
            </a:pPr>
            <a:r>
              <a:rPr lang="en-US" dirty="0" smtClean="0">
                <a:solidFill>
                  <a:srgbClr val="002060"/>
                </a:solidFill>
              </a:rPr>
              <a:t>What </a:t>
            </a:r>
            <a:r>
              <a:rPr lang="en-US" dirty="0">
                <a:solidFill>
                  <a:srgbClr val="002060"/>
                </a:solidFill>
              </a:rPr>
              <a:t>led to the “war on terror” and what were its impacts domestically as well as internationally?</a:t>
            </a:r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15096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Return to conservatives</a:t>
            </a:r>
            <a:endParaRPr dirty="0"/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xfrm>
            <a:off x="-96243" y="1803400"/>
            <a:ext cx="13004801" cy="7937500"/>
          </a:xfrm>
          <a:prstGeom prst="rect">
            <a:avLst/>
          </a:prstGeom>
        </p:spPr>
        <p:txBody>
          <a:bodyPr/>
          <a:lstStyle/>
          <a:p>
            <a:pPr marL="394715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“Conservative beliefs regarding the need for traditional social values and a reduced role for government advanced in U.S. politics after 1980.”</a:t>
            </a:r>
          </a:p>
          <a:p>
            <a:pPr marL="394715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Reagan’s </a:t>
            </a:r>
            <a:r>
              <a:rPr dirty="0">
                <a:solidFill>
                  <a:srgbClr val="002060"/>
                </a:solidFill>
              </a:rPr>
              <a:t>1980 election victory a milestone (watershed election</a:t>
            </a:r>
            <a:r>
              <a:rPr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-</a:t>
            </a:r>
          </a:p>
          <a:p>
            <a:pPr marL="864615" lvl="1" indent="-394715" defTabSz="490727">
              <a:spcBef>
                <a:spcPts val="1500"/>
              </a:spcBef>
              <a:defRPr sz="2688"/>
            </a:pPr>
            <a:r>
              <a:rPr lang="en-US" dirty="0" smtClean="0">
                <a:solidFill>
                  <a:srgbClr val="002060"/>
                </a:solidFill>
              </a:rPr>
              <a:t>Because of the return to conservative values = tax cuts for rich and pro-business</a:t>
            </a:r>
            <a:endParaRPr dirty="0">
              <a:solidFill>
                <a:srgbClr val="002060"/>
              </a:solidFill>
            </a:endParaRPr>
          </a:p>
          <a:p>
            <a:pPr marL="789431" lvl="1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Conservatives enacted:</a:t>
            </a:r>
          </a:p>
          <a:p>
            <a:pPr marL="1184147" lvl="2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Tax cuts:</a:t>
            </a:r>
          </a:p>
          <a:p>
            <a:pPr marL="1578863" lvl="3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“Reaganomics,” “supply-side,” or “trickle-down” economics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Tax cuts for wealthy in order to stimulate economic growth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Rates were cut in the 1980s</a:t>
            </a:r>
          </a:p>
          <a:p>
            <a:pPr marL="1973579" lvl="4" indent="-394715" defTabSz="490727">
              <a:spcBef>
                <a:spcPts val="1500"/>
              </a:spcBef>
              <a:defRPr sz="2688"/>
            </a:pPr>
            <a:r>
              <a:rPr dirty="0">
                <a:solidFill>
                  <a:srgbClr val="002060"/>
                </a:solidFill>
              </a:rPr>
              <a:t>Similar to tax policies of the 1920s under Secretary of Treasury Andrew Mellon </a:t>
            </a:r>
            <a:endParaRPr dirty="0" smtClean="0">
              <a:solidFill>
                <a:srgbClr val="002060"/>
              </a:solidFill>
            </a:endParaRPr>
          </a:p>
          <a:p>
            <a:pPr marL="1184147" lvl="2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Deregulation of many industries:</a:t>
            </a:r>
          </a:p>
          <a:p>
            <a:pPr marL="1578863" lvl="3" indent="-394715" defTabSz="490727">
              <a:spcBef>
                <a:spcPts val="1500"/>
              </a:spcBef>
              <a:defRPr sz="2688"/>
            </a:pPr>
            <a:r>
              <a:rPr dirty="0" smtClean="0">
                <a:solidFill>
                  <a:srgbClr val="002060"/>
                </a:solidFill>
              </a:rPr>
              <a:t>Reagan </a:t>
            </a:r>
            <a:r>
              <a:rPr dirty="0">
                <a:solidFill>
                  <a:srgbClr val="002060"/>
                </a:solidFill>
              </a:rPr>
              <a:t>promised in his campaign to decrease environmental regulations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1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1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1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Resistance to Conservatives</a:t>
            </a:r>
            <a:endParaRPr dirty="0"/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xfrm>
            <a:off x="0" y="2514600"/>
            <a:ext cx="12979400" cy="8184456"/>
          </a:xfrm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2060"/>
                </a:solidFill>
              </a:rPr>
              <a:t>B. Conservatives sought to limit liberal programs, but met </a:t>
            </a:r>
            <a:r>
              <a:rPr dirty="0" smtClean="0">
                <a:solidFill>
                  <a:srgbClr val="002060"/>
                </a:solidFill>
              </a:rPr>
              <a:t>liberal </a:t>
            </a:r>
            <a:r>
              <a:rPr dirty="0">
                <a:solidFill>
                  <a:srgbClr val="002060"/>
                </a:solidFill>
              </a:rPr>
              <a:t>opposition because:</a:t>
            </a:r>
          </a:p>
          <a:p>
            <a:pPr lvl="1"/>
            <a:r>
              <a:rPr dirty="0">
                <a:solidFill>
                  <a:srgbClr val="002060"/>
                </a:solidFill>
              </a:rPr>
              <a:t>Many programs remained popular with voters</a:t>
            </a:r>
          </a:p>
          <a:p>
            <a:pPr lvl="2"/>
            <a:r>
              <a:rPr dirty="0">
                <a:solidFill>
                  <a:srgbClr val="002060"/>
                </a:solidFill>
              </a:rPr>
              <a:t>Social Security, Medicare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body" idx="13"/>
          </p:nvPr>
        </p:nvSpPr>
        <p:spPr>
          <a:prstGeom prst="line">
            <a:avLst/>
          </a:prstGeom>
        </p:spPr>
        <p:txBody>
          <a:bodyPr/>
          <a:lstStyle/>
          <a:p>
            <a:pPr marL="0" indent="0" defTabSz="457200">
              <a:spcBef>
                <a:spcPts val="0"/>
              </a:spcBef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543305">
              <a:spcBef>
                <a:spcPts val="2100"/>
              </a:spcBef>
              <a:defRPr sz="4836"/>
            </a:lvl1pPr>
          </a:lstStyle>
          <a:p>
            <a:r>
              <a:rPr lang="en-US" dirty="0" smtClean="0"/>
              <a:t>Period 9 Policies</a:t>
            </a:r>
            <a:endParaRPr dirty="0"/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xfrm>
            <a:off x="12700" y="1574800"/>
            <a:ext cx="12979400" cy="8184456"/>
          </a:xfrm>
          <a:prstGeom prst="rect">
            <a:avLst/>
          </a:prstGeom>
        </p:spPr>
        <p:txBody>
          <a:bodyPr/>
          <a:lstStyle/>
          <a:p>
            <a:pPr marL="390016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C. Policy debates occurred regarding: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Free-Trade agreements:</a:t>
            </a:r>
          </a:p>
          <a:p>
            <a:pPr marL="1170050" lvl="2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North American Free Trade Agreement (NAFTA)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No tariffs on goods made/traded between America, Canada, and Mexico</a:t>
            </a:r>
          </a:p>
          <a:p>
            <a:pPr marL="1170050" lvl="2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Seattle World Trade Organization Protests (1999)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Scope of the government social safety net:</a:t>
            </a:r>
          </a:p>
          <a:p>
            <a:pPr marL="1170050" lvl="2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Welfare Reform (1996)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Some viewed the public became too dependent on government assistance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Instituted time limits on welfare assistance, increased eligibility requirements</a:t>
            </a:r>
          </a:p>
          <a:p>
            <a:pPr marL="780033" lvl="1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Calls to reform the U.S. financial system:</a:t>
            </a:r>
          </a:p>
          <a:p>
            <a:pPr marL="1560067" lvl="3" indent="-390016" defTabSz="484886">
              <a:spcBef>
                <a:spcPts val="1400"/>
              </a:spcBef>
              <a:defRPr sz="2656"/>
            </a:pPr>
            <a:r>
              <a:rPr dirty="0">
                <a:solidFill>
                  <a:srgbClr val="002060"/>
                </a:solidFill>
              </a:rPr>
              <a:t>Finance Reform - Financial Services Modernization Act - repealed parts of the Glass-Steagall Act (New Deal)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4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4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American Globalization</a:t>
            </a:r>
            <a:endParaRPr dirty="0"/>
          </a:p>
        </p:txBody>
      </p:sp>
      <p:sp>
        <p:nvSpPr>
          <p:cNvPr id="128" name="Shape 128"/>
          <p:cNvSpPr>
            <a:spLocks noGrp="1"/>
          </p:cNvSpPr>
          <p:nvPr>
            <p:ph type="body" idx="4294967295"/>
          </p:nvPr>
        </p:nvSpPr>
        <p:spPr>
          <a:xfrm>
            <a:off x="711200" y="1752600"/>
            <a:ext cx="11480800" cy="6172200"/>
          </a:xfrm>
          <a:prstGeom prst="rect">
            <a:avLst/>
          </a:prstGeom>
        </p:spPr>
        <p:txBody>
          <a:bodyPr/>
          <a:lstStyle/>
          <a:p>
            <a:pPr marL="35204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American </a:t>
            </a:r>
            <a:r>
              <a:rPr dirty="0">
                <a:solidFill>
                  <a:srgbClr val="002060"/>
                </a:solidFill>
              </a:rPr>
              <a:t>participation in worldwide economic opportunities </a:t>
            </a:r>
            <a:r>
              <a:rPr dirty="0" smtClean="0">
                <a:solidFill>
                  <a:srgbClr val="002060"/>
                </a:solidFill>
              </a:rPr>
              <a:t>increase</a:t>
            </a:r>
            <a:r>
              <a:rPr lang="en-US" dirty="0" smtClean="0">
                <a:solidFill>
                  <a:srgbClr val="002060"/>
                </a:solidFill>
              </a:rPr>
              <a:t>s</a:t>
            </a:r>
            <a:r>
              <a:rPr dirty="0" smtClean="0">
                <a:solidFill>
                  <a:srgbClr val="002060"/>
                </a:solidFill>
              </a:rPr>
              <a:t> </a:t>
            </a:r>
            <a:r>
              <a:rPr dirty="0">
                <a:solidFill>
                  <a:srgbClr val="002060"/>
                </a:solidFill>
              </a:rPr>
              <a:t>(Globalization)</a:t>
            </a:r>
          </a:p>
          <a:p>
            <a:pPr marL="704087" lvl="1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Economic productivity increased</a:t>
            </a:r>
          </a:p>
          <a:p>
            <a:pPr marL="1056131" lvl="2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Digital communications increased</a:t>
            </a:r>
          </a:p>
          <a:p>
            <a:pPr marL="1408175" lvl="3" indent="-352043" defTabSz="490727">
              <a:spcBef>
                <a:spcPts val="2300"/>
              </a:spcBef>
              <a:buBlip>
                <a:blip r:embed="rId2"/>
              </a:buBlip>
              <a:defRPr sz="3024" i="0">
                <a:effectLst>
                  <a:outerShdw blurRad="21336" dist="1066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Computers, email, phones, etc. connected the world instantly</a:t>
            </a:r>
          </a:p>
        </p:txBody>
      </p:sp>
    </p:spTree>
    <p:extLst>
      <p:ext uri="{BB962C8B-B14F-4D97-AF65-F5344CB8AC3E}">
        <p14:creationId xmlns:p14="http://schemas.microsoft.com/office/powerpoint/2010/main" val="150460578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build="p" bldLvl="5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Innovation Changes</a:t>
            </a:r>
            <a:endParaRPr dirty="0"/>
          </a:p>
        </p:txBody>
      </p:sp>
      <p:sp>
        <p:nvSpPr>
          <p:cNvPr id="132" name="Shape 132"/>
          <p:cNvSpPr>
            <a:spLocks noGrp="1"/>
          </p:cNvSpPr>
          <p:nvPr>
            <p:ph type="body" idx="4294967295"/>
          </p:nvPr>
        </p:nvSpPr>
        <p:spPr>
          <a:xfrm>
            <a:off x="787400" y="1905000"/>
            <a:ext cx="11480800" cy="6172200"/>
          </a:xfrm>
          <a:prstGeom prst="rect">
            <a:avLst/>
          </a:prstGeom>
        </p:spPr>
        <p:txBody>
          <a:bodyPr/>
          <a:lstStyle/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Impact </a:t>
            </a:r>
            <a:r>
              <a:rPr dirty="0">
                <a:solidFill>
                  <a:srgbClr val="002060"/>
                </a:solidFill>
              </a:rPr>
              <a:t>of technological innovations?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Increased access to information:</a:t>
            </a:r>
          </a:p>
          <a:p>
            <a:pPr marL="1081277" lvl="2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Many print newspapers shut down and are being replaced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New social behaviors and networks</a:t>
            </a:r>
          </a:p>
          <a:p>
            <a:pPr marL="360426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C. Increase of service sector employment, decrease in manufacturing and union membership declined</a:t>
            </a:r>
          </a:p>
          <a:p>
            <a:pPr marL="720852" lvl="1" indent="-360426" defTabSz="502412">
              <a:spcBef>
                <a:spcPts val="2400"/>
              </a:spcBef>
              <a:buBlip>
                <a:blip r:embed="rId2"/>
              </a:buBlip>
              <a:defRPr sz="3096" i="0">
                <a:effectLst>
                  <a:outerShdw blurRad="21844" dist="10922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Rust Belt - Northern cities that lost manufacturing jobs </a:t>
            </a:r>
            <a:r>
              <a:rPr dirty="0" smtClean="0">
                <a:solidFill>
                  <a:srgbClr val="002060"/>
                </a:solidFill>
              </a:rPr>
              <a:t>-</a:t>
            </a:r>
            <a:r>
              <a:rPr lang="en-US" dirty="0" smtClean="0">
                <a:solidFill>
                  <a:srgbClr val="002060"/>
                </a:solidFill>
              </a:rPr>
              <a:t>Detroit</a:t>
            </a:r>
            <a:r>
              <a:rPr dirty="0" smtClean="0">
                <a:solidFill>
                  <a:srgbClr val="002060"/>
                </a:solidFill>
              </a:rPr>
              <a:t>, Cleveland </a:t>
            </a:r>
            <a:endParaRPr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07379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0" build="p" bldLvl="5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Wages and Inequality</a:t>
            </a:r>
            <a:endParaRPr dirty="0"/>
          </a:p>
        </p:txBody>
      </p:sp>
      <p:sp>
        <p:nvSpPr>
          <p:cNvPr id="136" name="Shape 136"/>
          <p:cNvSpPr>
            <a:spLocks noGrp="1"/>
          </p:cNvSpPr>
          <p:nvPr>
            <p:ph type="body" idx="4294967295"/>
          </p:nvPr>
        </p:nvSpPr>
        <p:spPr>
          <a:xfrm>
            <a:off x="711200" y="1600200"/>
            <a:ext cx="11514667" cy="6223001"/>
          </a:xfrm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  <a:defRPr i="0"/>
            </a:pPr>
            <a:r>
              <a:rPr dirty="0"/>
              <a:t>D. Economy in post </a:t>
            </a:r>
            <a:r>
              <a:rPr dirty="0" smtClean="0"/>
              <a:t>1980:</a:t>
            </a:r>
            <a:r>
              <a:rPr lang="en-US" dirty="0" smtClean="0"/>
              <a:t> </a:t>
            </a:r>
            <a:r>
              <a:rPr dirty="0" smtClean="0"/>
              <a:t>Wages </a:t>
            </a:r>
            <a:r>
              <a:rPr dirty="0"/>
              <a:t>stagnated (</a:t>
            </a:r>
            <a:r>
              <a:rPr dirty="0" smtClean="0"/>
              <a:t>stopped)</a:t>
            </a:r>
            <a:r>
              <a:rPr lang="en-US" dirty="0" smtClean="0"/>
              <a:t> and </a:t>
            </a:r>
            <a:r>
              <a:rPr dirty="0" smtClean="0"/>
              <a:t>Increase </a:t>
            </a:r>
            <a:r>
              <a:rPr dirty="0"/>
              <a:t>in economic inequality</a:t>
            </a:r>
          </a:p>
        </p:txBody>
      </p:sp>
      <p:pic>
        <p:nvPicPr>
          <p:cNvPr id="5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25600" y="2666999"/>
            <a:ext cx="9102524" cy="682689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54486529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build="p" bldLvl="5" animBg="1" advAuto="0"/>
      <p:bldP spid="5" grpId="0" animBg="1" advAuto="0"/>
      <p:bldP spid="5" grpId="1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Population Change</a:t>
            </a:r>
            <a:endParaRPr dirty="0"/>
          </a:p>
        </p:txBody>
      </p:sp>
      <p:sp>
        <p:nvSpPr>
          <p:cNvPr id="140" name="Shape 140"/>
          <p:cNvSpPr>
            <a:spLocks noGrp="1"/>
          </p:cNvSpPr>
          <p:nvPr>
            <p:ph type="body" idx="4294967295"/>
          </p:nvPr>
        </p:nvSpPr>
        <p:spPr>
          <a:xfrm>
            <a:off x="711200" y="1828800"/>
            <a:ext cx="11480800" cy="6172200"/>
          </a:xfrm>
          <a:prstGeom prst="rect">
            <a:avLst/>
          </a:prstGeom>
        </p:spPr>
        <p:txBody>
          <a:bodyPr/>
          <a:lstStyle/>
          <a:p>
            <a:pPr marL="410718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A</a:t>
            </a:r>
            <a:r>
              <a:rPr dirty="0">
                <a:solidFill>
                  <a:srgbClr val="002060"/>
                </a:solidFill>
              </a:rPr>
              <a:t>: Population growth in the South and West post 1980 (Sunbelt</a:t>
            </a:r>
            <a:r>
              <a:rPr dirty="0" smtClean="0">
                <a:solidFill>
                  <a:srgbClr val="002060"/>
                </a:solidFill>
              </a:rPr>
              <a:t>)</a:t>
            </a:r>
            <a:r>
              <a:rPr lang="en-US" dirty="0" smtClean="0">
                <a:solidFill>
                  <a:srgbClr val="002060"/>
                </a:solidFill>
              </a:rPr>
              <a:t>… Who looses pop?</a:t>
            </a:r>
            <a:endParaRPr dirty="0">
              <a:solidFill>
                <a:srgbClr val="002060"/>
              </a:solidFill>
            </a:endParaRPr>
          </a:p>
          <a:p>
            <a:pPr marL="821436" lvl="1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Increase influence politically, economically, and culturally</a:t>
            </a:r>
          </a:p>
          <a:p>
            <a:pPr marL="821436" lvl="1" indent="-410718" defTabSz="572516">
              <a:spcBef>
                <a:spcPts val="2700"/>
              </a:spcBef>
              <a:buBlip>
                <a:blip r:embed="rId2"/>
              </a:buBlip>
              <a:defRPr sz="3528" i="0">
                <a:effectLst>
                  <a:outerShdw blurRad="24892" dist="12446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More representation in the House, more businesses</a:t>
            </a:r>
          </a:p>
        </p:txBody>
      </p:sp>
    </p:spTree>
    <p:extLst>
      <p:ext uri="{BB962C8B-B14F-4D97-AF65-F5344CB8AC3E}">
        <p14:creationId xmlns:p14="http://schemas.microsoft.com/office/powerpoint/2010/main" val="2132128502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build="p" bldLvl="5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dirty="0" smtClean="0"/>
              <a:t>Immigration &amp; Debates</a:t>
            </a:r>
            <a:endParaRPr dirty="0"/>
          </a:p>
        </p:txBody>
      </p:sp>
      <p:sp>
        <p:nvSpPr>
          <p:cNvPr id="144" name="Shape 144"/>
          <p:cNvSpPr>
            <a:spLocks noGrp="1"/>
          </p:cNvSpPr>
          <p:nvPr>
            <p:ph type="body" idx="4294967295"/>
          </p:nvPr>
        </p:nvSpPr>
        <p:spPr>
          <a:xfrm>
            <a:off x="787400" y="1981200"/>
            <a:ext cx="11480800" cy="6858000"/>
          </a:xfrm>
          <a:prstGeom prst="rect">
            <a:avLst/>
          </a:prstGeom>
        </p:spPr>
        <p:txBody>
          <a:bodyPr/>
          <a:lstStyle/>
          <a:p>
            <a:pPr marL="268223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Immigration</a:t>
            </a:r>
            <a:endParaRPr lang="en-US" dirty="0" smtClean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Latin America and Asia increased drastically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lang="en-US" dirty="0" smtClean="0">
                <a:solidFill>
                  <a:srgbClr val="002060"/>
                </a:solidFill>
              </a:rPr>
              <a:t>Traditionally </a:t>
            </a:r>
            <a:r>
              <a:rPr lang="en-US" dirty="0">
                <a:solidFill>
                  <a:srgbClr val="002060"/>
                </a:solidFill>
              </a:rPr>
              <a:t>underrepresented </a:t>
            </a:r>
            <a:r>
              <a:rPr lang="en-US" dirty="0" smtClean="0">
                <a:solidFill>
                  <a:srgbClr val="002060"/>
                </a:solidFill>
              </a:rPr>
              <a:t>groups</a:t>
            </a:r>
            <a:endParaRPr dirty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Result of 1965 Immigration Act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Helped supply the US with an important labor force</a:t>
            </a:r>
          </a:p>
          <a:p>
            <a:pPr marL="268223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 smtClean="0">
                <a:solidFill>
                  <a:srgbClr val="002060"/>
                </a:solidFill>
              </a:rPr>
              <a:t>Political </a:t>
            </a:r>
            <a:r>
              <a:rPr dirty="0">
                <a:solidFill>
                  <a:srgbClr val="002060"/>
                </a:solidFill>
              </a:rPr>
              <a:t>debates continued over immigration policy, diversity, gender roles, and family structures</a:t>
            </a:r>
            <a:r>
              <a:rPr dirty="0" smtClean="0">
                <a:solidFill>
                  <a:srgbClr val="002060"/>
                </a:solidFill>
              </a:rPr>
              <a:t>:</a:t>
            </a:r>
            <a:endParaRPr dirty="0">
              <a:solidFill>
                <a:srgbClr val="002060"/>
              </a:solidFill>
            </a:endParaRP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Immigration Reform and Control Act of 1986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Penalties for employers that hire illegal immigrants</a:t>
            </a:r>
          </a:p>
          <a:p>
            <a:pPr marL="536447" lvl="1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Don’t Ask, Don’t Tell - banned openly gay individuals from serving in the military</a:t>
            </a:r>
          </a:p>
          <a:p>
            <a:pPr marL="804671" lvl="2" indent="-268223" defTabSz="373887">
              <a:spcBef>
                <a:spcPts val="1700"/>
              </a:spcBef>
              <a:buBlip>
                <a:blip r:embed="rId2"/>
              </a:buBlip>
              <a:defRPr sz="2304" i="0">
                <a:effectLst>
                  <a:outerShdw blurRad="16256" dist="8128" dir="5400000" rotWithShape="0">
                    <a:srgbClr val="FFFFFF"/>
                  </a:outerShdw>
                </a:effectLst>
              </a:defRPr>
            </a:pPr>
            <a:r>
              <a:rPr dirty="0">
                <a:solidFill>
                  <a:srgbClr val="002060"/>
                </a:solidFill>
              </a:rPr>
              <a:t>Overturned under Obama’s Administration </a:t>
            </a:r>
          </a:p>
        </p:txBody>
      </p:sp>
    </p:spTree>
    <p:extLst>
      <p:ext uri="{BB962C8B-B14F-4D97-AF65-F5344CB8AC3E}">
        <p14:creationId xmlns:p14="http://schemas.microsoft.com/office/powerpoint/2010/main" val="2384204396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build="p" bldLvl="5" advAuto="0"/>
    </p:bldLst>
  </p:timing>
</p:sld>
</file>

<file path=ppt/theme/theme1.xml><?xml version="1.0" encoding="utf-8"?>
<a:theme xmlns:a="http://schemas.openxmlformats.org/drawingml/2006/main" name="New_Template9">
  <a:themeElements>
    <a:clrScheme name="New_Template9">
      <a:dk1>
        <a:srgbClr val="5C5C5C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9">
  <a:themeElements>
    <a:clrScheme name="New_Template9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80989C"/>
      </a:accent1>
      <a:accent2>
        <a:srgbClr val="A8AB65"/>
      </a:accent2>
      <a:accent3>
        <a:srgbClr val="CBAC69"/>
      </a:accent3>
      <a:accent4>
        <a:srgbClr val="CF7330"/>
      </a:accent4>
      <a:accent5>
        <a:srgbClr val="B44C34"/>
      </a:accent5>
      <a:accent6>
        <a:srgbClr val="8C869B"/>
      </a:accent6>
      <a:hlink>
        <a:srgbClr val="0000FF"/>
      </a:hlink>
      <a:folHlink>
        <a:srgbClr val="FF00FF"/>
      </a:folHlink>
    </a:clrScheme>
    <a:fontScheme name="New_Template9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9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hueOff val="-522454"/>
            <a:satOff val="1153"/>
            <a:lumOff val="13444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DIN Alternate"/>
            <a:ea typeface="DIN Alternate"/>
            <a:cs typeface="DIN Alternate"/>
            <a:sym typeface="DIN Alternat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747676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none" spc="28" normalizeH="0" baseline="0">
            <a:ln>
              <a:noFill/>
            </a:ln>
            <a:solidFill>
              <a:srgbClr val="5C5C5C"/>
            </a:solidFill>
            <a:effectLst/>
            <a:uFillTx/>
            <a:latin typeface="Iowan Old Style Italic"/>
            <a:ea typeface="Iowan Old Style Italic"/>
            <a:cs typeface="Iowan Old Style Italic"/>
            <a:sym typeface="Iowan Old Style Italic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881</Words>
  <Application>Microsoft Office PowerPoint</Application>
  <PresentationFormat>Custom</PresentationFormat>
  <Paragraphs>111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New_Template9</vt:lpstr>
      <vt:lpstr>APUSH Period 9</vt:lpstr>
      <vt:lpstr>Return to conservatives</vt:lpstr>
      <vt:lpstr>Resistance to Conservatives</vt:lpstr>
      <vt:lpstr>Period 9 Policies</vt:lpstr>
      <vt:lpstr>American Globalization</vt:lpstr>
      <vt:lpstr>Innovation Changes</vt:lpstr>
      <vt:lpstr>Wages and Inequality</vt:lpstr>
      <vt:lpstr>Population Change</vt:lpstr>
      <vt:lpstr>Immigration &amp; Debates</vt:lpstr>
      <vt:lpstr>Regan Administration</vt:lpstr>
      <vt:lpstr>End of the Cold War</vt:lpstr>
      <vt:lpstr>fighting terrorism post 9/11</vt:lpstr>
      <vt:lpstr>War on Terror Impacts</vt:lpstr>
      <vt:lpstr>Environmental Protections</vt:lpstr>
      <vt:lpstr>Period 9 Topics</vt:lpstr>
      <vt:lpstr>Questions to Know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Period 9</dc:title>
  <dc:creator>Nack, Jamie B</dc:creator>
  <cp:lastModifiedBy>Windows User</cp:lastModifiedBy>
  <cp:revision>6</cp:revision>
  <dcterms:modified xsi:type="dcterms:W3CDTF">2016-04-29T18:05:21Z</dcterms:modified>
</cp:coreProperties>
</file>