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4" r:id="rId1"/>
  </p:sldMasterIdLst>
  <p:notesMasterIdLst>
    <p:notesMasterId r:id="rId16"/>
  </p:notesMasterIdLst>
  <p:sldIdLst>
    <p:sldId id="257" r:id="rId2"/>
    <p:sldId id="263" r:id="rId3"/>
    <p:sldId id="268" r:id="rId4"/>
    <p:sldId id="264" r:id="rId5"/>
    <p:sldId id="270" r:id="rId6"/>
    <p:sldId id="271" r:id="rId7"/>
    <p:sldId id="265" r:id="rId8"/>
    <p:sldId id="272" r:id="rId9"/>
    <p:sldId id="273" r:id="rId10"/>
    <p:sldId id="276" r:id="rId11"/>
    <p:sldId id="277" r:id="rId12"/>
    <p:sldId id="278" r:id="rId13"/>
    <p:sldId id="279" r:id="rId14"/>
    <p:sldId id="28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7" d="100"/>
          <a:sy n="117" d="100"/>
        </p:scale>
        <p:origin x="-147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EA0CA6-8DE7-4347-8190-B847254007B5}" type="datetimeFigureOut">
              <a:rPr lang="en-US" smtClean="0"/>
              <a:t>4/26/2016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2E6764-CBA3-4FB9-BB65-97D2950C432C}" type="slidenum">
              <a:rPr lang="en-US" smtClean="0"/>
              <a:t>‹#›</a:t>
            </a:fld>
            <a:endParaRPr lang="en-US"/>
          </a:p>
        </p:txBody>
      </p:sp>
    </p:spTree>
    <p:extLst>
      <p:ext uri="{BB962C8B-B14F-4D97-AF65-F5344CB8AC3E}">
        <p14:creationId xmlns:p14="http://schemas.microsoft.com/office/powerpoint/2010/main" val="30285755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2E6764-CBA3-4FB9-BB65-97D2950C432C}" type="slidenum">
              <a:rPr lang="en-US" smtClean="0"/>
              <a:t>1</a:t>
            </a:fld>
            <a:endParaRPr lang="en-US"/>
          </a:p>
        </p:txBody>
      </p:sp>
    </p:spTree>
    <p:extLst>
      <p:ext uri="{BB962C8B-B14F-4D97-AF65-F5344CB8AC3E}">
        <p14:creationId xmlns:p14="http://schemas.microsoft.com/office/powerpoint/2010/main" val="13850250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Key Concept 2.2 “The British colonies participated in political, cultural, and economic exchanges with </a:t>
            </a:r>
            <a:r>
              <a:rPr lang="en-US" b="1" dirty="0" smtClean="0"/>
              <a:t>Great Britain that encouraged both stronger bonds with Britain and resistance to Britain’s control.”</a:t>
            </a:r>
          </a:p>
          <a:p>
            <a:endParaRPr lang="en-US" dirty="0"/>
          </a:p>
        </p:txBody>
      </p:sp>
      <p:sp>
        <p:nvSpPr>
          <p:cNvPr id="4" name="Slide Number Placeholder 3"/>
          <p:cNvSpPr>
            <a:spLocks noGrp="1"/>
          </p:cNvSpPr>
          <p:nvPr>
            <p:ph type="sldNum" sz="quarter" idx="10"/>
          </p:nvPr>
        </p:nvSpPr>
        <p:spPr/>
        <p:txBody>
          <a:bodyPr/>
          <a:lstStyle/>
          <a:p>
            <a:fld id="{B92E6764-CBA3-4FB9-BB65-97D2950C432C}" type="slidenum">
              <a:rPr lang="en-US" smtClean="0"/>
              <a:t>10</a:t>
            </a:fld>
            <a:endParaRPr lang="en-US"/>
          </a:p>
        </p:txBody>
      </p:sp>
    </p:spTree>
    <p:extLst>
      <p:ext uri="{BB962C8B-B14F-4D97-AF65-F5344CB8AC3E}">
        <p14:creationId xmlns:p14="http://schemas.microsoft.com/office/powerpoint/2010/main" val="1381483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2E6764-CBA3-4FB9-BB65-97D2950C432C}" type="slidenum">
              <a:rPr lang="en-US" smtClean="0"/>
              <a:t>2</a:t>
            </a:fld>
            <a:endParaRPr lang="en-US"/>
          </a:p>
        </p:txBody>
      </p:sp>
    </p:spTree>
    <p:extLst>
      <p:ext uri="{BB962C8B-B14F-4D97-AF65-F5344CB8AC3E}">
        <p14:creationId xmlns:p14="http://schemas.microsoft.com/office/powerpoint/2010/main" val="1011080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2E6764-CBA3-4FB9-BB65-97D2950C432C}" type="slidenum">
              <a:rPr lang="en-US" smtClean="0"/>
              <a:t>3</a:t>
            </a:fld>
            <a:endParaRPr lang="en-US"/>
          </a:p>
        </p:txBody>
      </p:sp>
    </p:spTree>
    <p:extLst>
      <p:ext uri="{BB962C8B-B14F-4D97-AF65-F5344CB8AC3E}">
        <p14:creationId xmlns:p14="http://schemas.microsoft.com/office/powerpoint/2010/main" val="29211003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2E6764-CBA3-4FB9-BB65-97D2950C432C}" type="slidenum">
              <a:rPr lang="en-US" smtClean="0"/>
              <a:t>4</a:t>
            </a:fld>
            <a:endParaRPr lang="en-US"/>
          </a:p>
        </p:txBody>
      </p:sp>
    </p:spTree>
    <p:extLst>
      <p:ext uri="{BB962C8B-B14F-4D97-AF65-F5344CB8AC3E}">
        <p14:creationId xmlns:p14="http://schemas.microsoft.com/office/powerpoint/2010/main" val="37513093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2E6764-CBA3-4FB9-BB65-97D2950C432C}" type="slidenum">
              <a:rPr lang="en-US" smtClean="0"/>
              <a:t>5</a:t>
            </a:fld>
            <a:endParaRPr lang="en-US"/>
          </a:p>
        </p:txBody>
      </p:sp>
    </p:spTree>
    <p:extLst>
      <p:ext uri="{BB962C8B-B14F-4D97-AF65-F5344CB8AC3E}">
        <p14:creationId xmlns:p14="http://schemas.microsoft.com/office/powerpoint/2010/main" val="21506084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2E6764-CBA3-4FB9-BB65-97D2950C432C}" type="slidenum">
              <a:rPr lang="en-US" smtClean="0"/>
              <a:t>6</a:t>
            </a:fld>
            <a:endParaRPr lang="en-US"/>
          </a:p>
        </p:txBody>
      </p:sp>
    </p:spTree>
    <p:extLst>
      <p:ext uri="{BB962C8B-B14F-4D97-AF65-F5344CB8AC3E}">
        <p14:creationId xmlns:p14="http://schemas.microsoft.com/office/powerpoint/2010/main" val="23575937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2E6764-CBA3-4FB9-BB65-97D2950C432C}" type="slidenum">
              <a:rPr lang="en-US" smtClean="0"/>
              <a:t>7</a:t>
            </a:fld>
            <a:endParaRPr lang="en-US"/>
          </a:p>
        </p:txBody>
      </p:sp>
    </p:spTree>
    <p:extLst>
      <p:ext uri="{BB962C8B-B14F-4D97-AF65-F5344CB8AC3E}">
        <p14:creationId xmlns:p14="http://schemas.microsoft.com/office/powerpoint/2010/main" val="12234535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2E6764-CBA3-4FB9-BB65-97D2950C432C}" type="slidenum">
              <a:rPr lang="en-US" smtClean="0"/>
              <a:t>8</a:t>
            </a:fld>
            <a:endParaRPr lang="en-US"/>
          </a:p>
        </p:txBody>
      </p:sp>
    </p:spTree>
    <p:extLst>
      <p:ext uri="{BB962C8B-B14F-4D97-AF65-F5344CB8AC3E}">
        <p14:creationId xmlns:p14="http://schemas.microsoft.com/office/powerpoint/2010/main" val="36884331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2E6764-CBA3-4FB9-BB65-97D2950C432C}" type="slidenum">
              <a:rPr lang="en-US" smtClean="0"/>
              <a:t>9</a:t>
            </a:fld>
            <a:endParaRPr lang="en-US"/>
          </a:p>
        </p:txBody>
      </p:sp>
    </p:spTree>
    <p:extLst>
      <p:ext uri="{BB962C8B-B14F-4D97-AF65-F5344CB8AC3E}">
        <p14:creationId xmlns:p14="http://schemas.microsoft.com/office/powerpoint/2010/main" val="27921355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77" indent="0" algn="ctr">
              <a:buNone/>
              <a:defRPr>
                <a:solidFill>
                  <a:schemeClr val="tx1">
                    <a:tint val="75000"/>
                  </a:schemeClr>
                </a:solidFill>
              </a:defRPr>
            </a:lvl2pPr>
            <a:lvl3pPr marL="914353" indent="0" algn="ctr">
              <a:buNone/>
              <a:defRPr>
                <a:solidFill>
                  <a:schemeClr val="tx1">
                    <a:tint val="75000"/>
                  </a:schemeClr>
                </a:solidFill>
              </a:defRPr>
            </a:lvl3pPr>
            <a:lvl4pPr marL="1371530" indent="0" algn="ctr">
              <a:buNone/>
              <a:defRPr>
                <a:solidFill>
                  <a:schemeClr val="tx1">
                    <a:tint val="75000"/>
                  </a:schemeClr>
                </a:solidFill>
              </a:defRPr>
            </a:lvl4pPr>
            <a:lvl5pPr marL="1828706" indent="0" algn="ctr">
              <a:buNone/>
              <a:defRPr>
                <a:solidFill>
                  <a:schemeClr val="tx1">
                    <a:tint val="75000"/>
                  </a:schemeClr>
                </a:solidFill>
              </a:defRPr>
            </a:lvl5pPr>
            <a:lvl6pPr marL="2285883" indent="0" algn="ctr">
              <a:buNone/>
              <a:defRPr>
                <a:solidFill>
                  <a:schemeClr val="tx1">
                    <a:tint val="75000"/>
                  </a:schemeClr>
                </a:solidFill>
              </a:defRPr>
            </a:lvl6pPr>
            <a:lvl7pPr marL="2743060" indent="0" algn="ctr">
              <a:buNone/>
              <a:defRPr>
                <a:solidFill>
                  <a:schemeClr val="tx1">
                    <a:tint val="75000"/>
                  </a:schemeClr>
                </a:solidFill>
              </a:defRPr>
            </a:lvl7pPr>
            <a:lvl8pPr marL="3200236" indent="0" algn="ctr">
              <a:buNone/>
              <a:defRPr>
                <a:solidFill>
                  <a:schemeClr val="tx1">
                    <a:tint val="75000"/>
                  </a:schemeClr>
                </a:solidFill>
              </a:defRPr>
            </a:lvl8pPr>
            <a:lvl9pPr marL="3657413"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CE85ECF-9851-4026-B03A-BBA29FF78CD3}" type="datetimeFigureOut">
              <a:rPr lang="en-US" smtClean="0"/>
              <a:t>4/26/2016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44767-E251-4230-A169-9459BFC01010}" type="slidenum">
              <a:rPr lang="en-US" smtClean="0"/>
              <a:t>‹#›</a:t>
            </a:fld>
            <a:endParaRPr lang="en-US"/>
          </a:p>
        </p:txBody>
      </p:sp>
    </p:spTree>
    <p:extLst>
      <p:ext uri="{BB962C8B-B14F-4D97-AF65-F5344CB8AC3E}">
        <p14:creationId xmlns:p14="http://schemas.microsoft.com/office/powerpoint/2010/main" val="233685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E85ECF-9851-4026-B03A-BBA29FF78CD3}" type="datetimeFigureOut">
              <a:rPr lang="en-US" smtClean="0"/>
              <a:t>4/26/2016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44767-E251-4230-A169-9459BFC01010}" type="slidenum">
              <a:rPr lang="en-US" smtClean="0"/>
              <a:t>‹#›</a:t>
            </a:fld>
            <a:endParaRPr lang="en-US"/>
          </a:p>
        </p:txBody>
      </p:sp>
    </p:spTree>
    <p:extLst>
      <p:ext uri="{BB962C8B-B14F-4D97-AF65-F5344CB8AC3E}">
        <p14:creationId xmlns:p14="http://schemas.microsoft.com/office/powerpoint/2010/main" val="10789347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E85ECF-9851-4026-B03A-BBA29FF78CD3}" type="datetimeFigureOut">
              <a:rPr lang="en-US" smtClean="0"/>
              <a:t>4/26/2016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44767-E251-4230-A169-9459BFC01010}" type="slidenum">
              <a:rPr lang="en-US" smtClean="0"/>
              <a:t>‹#›</a:t>
            </a:fld>
            <a:endParaRPr lang="en-US"/>
          </a:p>
        </p:txBody>
      </p:sp>
    </p:spTree>
    <p:extLst>
      <p:ext uri="{BB962C8B-B14F-4D97-AF65-F5344CB8AC3E}">
        <p14:creationId xmlns:p14="http://schemas.microsoft.com/office/powerpoint/2010/main" val="3725422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E85ECF-9851-4026-B03A-BBA29FF78CD3}" type="datetimeFigureOut">
              <a:rPr lang="en-US" smtClean="0"/>
              <a:t>4/26/2016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44767-E251-4230-A169-9459BFC01010}" type="slidenum">
              <a:rPr lang="en-US" smtClean="0"/>
              <a:t>‹#›</a:t>
            </a:fld>
            <a:endParaRPr lang="en-US"/>
          </a:p>
        </p:txBody>
      </p:sp>
    </p:spTree>
    <p:extLst>
      <p:ext uri="{BB962C8B-B14F-4D97-AF65-F5344CB8AC3E}">
        <p14:creationId xmlns:p14="http://schemas.microsoft.com/office/powerpoint/2010/main" val="2068492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177" indent="0">
              <a:buNone/>
              <a:defRPr sz="1800">
                <a:solidFill>
                  <a:schemeClr val="tx1">
                    <a:tint val="75000"/>
                  </a:schemeClr>
                </a:solidFill>
              </a:defRPr>
            </a:lvl2pPr>
            <a:lvl3pPr marL="914353" indent="0">
              <a:buNone/>
              <a:defRPr sz="1600">
                <a:solidFill>
                  <a:schemeClr val="tx1">
                    <a:tint val="75000"/>
                  </a:schemeClr>
                </a:solidFill>
              </a:defRPr>
            </a:lvl3pPr>
            <a:lvl4pPr marL="1371530" indent="0">
              <a:buNone/>
              <a:defRPr sz="1400">
                <a:solidFill>
                  <a:schemeClr val="tx1">
                    <a:tint val="75000"/>
                  </a:schemeClr>
                </a:solidFill>
              </a:defRPr>
            </a:lvl4pPr>
            <a:lvl5pPr marL="1828706" indent="0">
              <a:buNone/>
              <a:defRPr sz="1400">
                <a:solidFill>
                  <a:schemeClr val="tx1">
                    <a:tint val="75000"/>
                  </a:schemeClr>
                </a:solidFill>
              </a:defRPr>
            </a:lvl5pPr>
            <a:lvl6pPr marL="2285883" indent="0">
              <a:buNone/>
              <a:defRPr sz="1400">
                <a:solidFill>
                  <a:schemeClr val="tx1">
                    <a:tint val="75000"/>
                  </a:schemeClr>
                </a:solidFill>
              </a:defRPr>
            </a:lvl6pPr>
            <a:lvl7pPr marL="2743060" indent="0">
              <a:buNone/>
              <a:defRPr sz="1400">
                <a:solidFill>
                  <a:schemeClr val="tx1">
                    <a:tint val="75000"/>
                  </a:schemeClr>
                </a:solidFill>
              </a:defRPr>
            </a:lvl7pPr>
            <a:lvl8pPr marL="3200236" indent="0">
              <a:buNone/>
              <a:defRPr sz="1400">
                <a:solidFill>
                  <a:schemeClr val="tx1">
                    <a:tint val="75000"/>
                  </a:schemeClr>
                </a:solidFill>
              </a:defRPr>
            </a:lvl8pPr>
            <a:lvl9pPr marL="3657413"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E85ECF-9851-4026-B03A-BBA29FF78CD3}" type="datetimeFigureOut">
              <a:rPr lang="en-US" smtClean="0"/>
              <a:t>4/26/2016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44767-E251-4230-A169-9459BFC01010}" type="slidenum">
              <a:rPr lang="en-US" smtClean="0"/>
              <a:t>‹#›</a:t>
            </a:fld>
            <a:endParaRPr lang="en-US"/>
          </a:p>
        </p:txBody>
      </p:sp>
    </p:spTree>
    <p:extLst>
      <p:ext uri="{BB962C8B-B14F-4D97-AF65-F5344CB8AC3E}">
        <p14:creationId xmlns:p14="http://schemas.microsoft.com/office/powerpoint/2010/main" val="900740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CE85ECF-9851-4026-B03A-BBA29FF78CD3}" type="datetimeFigureOut">
              <a:rPr lang="en-US" smtClean="0"/>
              <a:t>4/26/2016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744767-E251-4230-A169-9459BFC01010}" type="slidenum">
              <a:rPr lang="en-US" smtClean="0"/>
              <a:t>‹#›</a:t>
            </a:fld>
            <a:endParaRPr lang="en-US"/>
          </a:p>
        </p:txBody>
      </p:sp>
    </p:spTree>
    <p:extLst>
      <p:ext uri="{BB962C8B-B14F-4D97-AF65-F5344CB8AC3E}">
        <p14:creationId xmlns:p14="http://schemas.microsoft.com/office/powerpoint/2010/main" val="4186484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177" indent="0">
              <a:buNone/>
              <a:defRPr sz="2000" b="1"/>
            </a:lvl2pPr>
            <a:lvl3pPr marL="914353" indent="0">
              <a:buNone/>
              <a:defRPr sz="1800" b="1"/>
            </a:lvl3pPr>
            <a:lvl4pPr marL="1371530" indent="0">
              <a:buNone/>
              <a:defRPr sz="1600" b="1"/>
            </a:lvl4pPr>
            <a:lvl5pPr marL="1828706" indent="0">
              <a:buNone/>
              <a:defRPr sz="1600" b="1"/>
            </a:lvl5pPr>
            <a:lvl6pPr marL="2285883" indent="0">
              <a:buNone/>
              <a:defRPr sz="1600" b="1"/>
            </a:lvl6pPr>
            <a:lvl7pPr marL="2743060" indent="0">
              <a:buNone/>
              <a:defRPr sz="1600" b="1"/>
            </a:lvl7pPr>
            <a:lvl8pPr marL="3200236" indent="0">
              <a:buNone/>
              <a:defRPr sz="1600" b="1"/>
            </a:lvl8pPr>
            <a:lvl9pPr marL="3657413"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177" indent="0">
              <a:buNone/>
              <a:defRPr sz="2000" b="1"/>
            </a:lvl2pPr>
            <a:lvl3pPr marL="914353" indent="0">
              <a:buNone/>
              <a:defRPr sz="1800" b="1"/>
            </a:lvl3pPr>
            <a:lvl4pPr marL="1371530" indent="0">
              <a:buNone/>
              <a:defRPr sz="1600" b="1"/>
            </a:lvl4pPr>
            <a:lvl5pPr marL="1828706" indent="0">
              <a:buNone/>
              <a:defRPr sz="1600" b="1"/>
            </a:lvl5pPr>
            <a:lvl6pPr marL="2285883" indent="0">
              <a:buNone/>
              <a:defRPr sz="1600" b="1"/>
            </a:lvl6pPr>
            <a:lvl7pPr marL="2743060" indent="0">
              <a:buNone/>
              <a:defRPr sz="1600" b="1"/>
            </a:lvl7pPr>
            <a:lvl8pPr marL="3200236" indent="0">
              <a:buNone/>
              <a:defRPr sz="1600" b="1"/>
            </a:lvl8pPr>
            <a:lvl9pPr marL="3657413"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CE85ECF-9851-4026-B03A-BBA29FF78CD3}" type="datetimeFigureOut">
              <a:rPr lang="en-US" smtClean="0"/>
              <a:t>4/26/2016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744767-E251-4230-A169-9459BFC01010}" type="slidenum">
              <a:rPr lang="en-US" smtClean="0"/>
              <a:t>‹#›</a:t>
            </a:fld>
            <a:endParaRPr lang="en-US"/>
          </a:p>
        </p:txBody>
      </p:sp>
    </p:spTree>
    <p:extLst>
      <p:ext uri="{BB962C8B-B14F-4D97-AF65-F5344CB8AC3E}">
        <p14:creationId xmlns:p14="http://schemas.microsoft.com/office/powerpoint/2010/main" val="4089544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CE85ECF-9851-4026-B03A-BBA29FF78CD3}" type="datetimeFigureOut">
              <a:rPr lang="en-US" smtClean="0"/>
              <a:t>4/26/2016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744767-E251-4230-A169-9459BFC01010}" type="slidenum">
              <a:rPr lang="en-US" smtClean="0"/>
              <a:t>‹#›</a:t>
            </a:fld>
            <a:endParaRPr lang="en-US"/>
          </a:p>
        </p:txBody>
      </p:sp>
    </p:spTree>
    <p:extLst>
      <p:ext uri="{BB962C8B-B14F-4D97-AF65-F5344CB8AC3E}">
        <p14:creationId xmlns:p14="http://schemas.microsoft.com/office/powerpoint/2010/main" val="1488687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E85ECF-9851-4026-B03A-BBA29FF78CD3}" type="datetimeFigureOut">
              <a:rPr lang="en-US" smtClean="0"/>
              <a:t>4/26/2016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744767-E251-4230-A169-9459BFC01010}" type="slidenum">
              <a:rPr lang="en-US" smtClean="0"/>
              <a:t>‹#›</a:t>
            </a:fld>
            <a:endParaRPr lang="en-US"/>
          </a:p>
        </p:txBody>
      </p:sp>
    </p:spTree>
    <p:extLst>
      <p:ext uri="{BB962C8B-B14F-4D97-AF65-F5344CB8AC3E}">
        <p14:creationId xmlns:p14="http://schemas.microsoft.com/office/powerpoint/2010/main" val="3714889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177" indent="0">
              <a:buNone/>
              <a:defRPr sz="1200"/>
            </a:lvl2pPr>
            <a:lvl3pPr marL="914353" indent="0">
              <a:buNone/>
              <a:defRPr sz="1000"/>
            </a:lvl3pPr>
            <a:lvl4pPr marL="1371530" indent="0">
              <a:buNone/>
              <a:defRPr sz="900"/>
            </a:lvl4pPr>
            <a:lvl5pPr marL="1828706" indent="0">
              <a:buNone/>
              <a:defRPr sz="900"/>
            </a:lvl5pPr>
            <a:lvl6pPr marL="2285883" indent="0">
              <a:buNone/>
              <a:defRPr sz="900"/>
            </a:lvl6pPr>
            <a:lvl7pPr marL="2743060" indent="0">
              <a:buNone/>
              <a:defRPr sz="900"/>
            </a:lvl7pPr>
            <a:lvl8pPr marL="3200236" indent="0">
              <a:buNone/>
              <a:defRPr sz="900"/>
            </a:lvl8pPr>
            <a:lvl9pPr marL="3657413"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E85ECF-9851-4026-B03A-BBA29FF78CD3}" type="datetimeFigureOut">
              <a:rPr lang="en-US" smtClean="0"/>
              <a:t>4/26/2016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744767-E251-4230-A169-9459BFC01010}" type="slidenum">
              <a:rPr lang="en-US" smtClean="0"/>
              <a:t>‹#›</a:t>
            </a:fld>
            <a:endParaRPr lang="en-US"/>
          </a:p>
        </p:txBody>
      </p:sp>
    </p:spTree>
    <p:extLst>
      <p:ext uri="{BB962C8B-B14F-4D97-AF65-F5344CB8AC3E}">
        <p14:creationId xmlns:p14="http://schemas.microsoft.com/office/powerpoint/2010/main" val="1747951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77" indent="0">
              <a:buNone/>
              <a:defRPr sz="2800"/>
            </a:lvl2pPr>
            <a:lvl3pPr marL="914353" indent="0">
              <a:buNone/>
              <a:defRPr sz="2400"/>
            </a:lvl3pPr>
            <a:lvl4pPr marL="1371530" indent="0">
              <a:buNone/>
              <a:defRPr sz="2000"/>
            </a:lvl4pPr>
            <a:lvl5pPr marL="1828706" indent="0">
              <a:buNone/>
              <a:defRPr sz="2000"/>
            </a:lvl5pPr>
            <a:lvl6pPr marL="2285883" indent="0">
              <a:buNone/>
              <a:defRPr sz="2000"/>
            </a:lvl6pPr>
            <a:lvl7pPr marL="2743060" indent="0">
              <a:buNone/>
              <a:defRPr sz="2000"/>
            </a:lvl7pPr>
            <a:lvl8pPr marL="3200236" indent="0">
              <a:buNone/>
              <a:defRPr sz="2000"/>
            </a:lvl8pPr>
            <a:lvl9pPr marL="3657413"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77" indent="0">
              <a:buNone/>
              <a:defRPr sz="1200"/>
            </a:lvl2pPr>
            <a:lvl3pPr marL="914353" indent="0">
              <a:buNone/>
              <a:defRPr sz="1000"/>
            </a:lvl3pPr>
            <a:lvl4pPr marL="1371530" indent="0">
              <a:buNone/>
              <a:defRPr sz="900"/>
            </a:lvl4pPr>
            <a:lvl5pPr marL="1828706" indent="0">
              <a:buNone/>
              <a:defRPr sz="900"/>
            </a:lvl5pPr>
            <a:lvl6pPr marL="2285883" indent="0">
              <a:buNone/>
              <a:defRPr sz="900"/>
            </a:lvl6pPr>
            <a:lvl7pPr marL="2743060" indent="0">
              <a:buNone/>
              <a:defRPr sz="900"/>
            </a:lvl7pPr>
            <a:lvl8pPr marL="3200236" indent="0">
              <a:buNone/>
              <a:defRPr sz="900"/>
            </a:lvl8pPr>
            <a:lvl9pPr marL="3657413"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E85ECF-9851-4026-B03A-BBA29FF78CD3}" type="datetimeFigureOut">
              <a:rPr lang="en-US" smtClean="0"/>
              <a:t>4/26/2016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744767-E251-4230-A169-9459BFC01010}" type="slidenum">
              <a:rPr lang="en-US" smtClean="0"/>
              <a:t>‹#›</a:t>
            </a:fld>
            <a:endParaRPr lang="en-US"/>
          </a:p>
        </p:txBody>
      </p:sp>
    </p:spTree>
    <p:extLst>
      <p:ext uri="{BB962C8B-B14F-4D97-AF65-F5344CB8AC3E}">
        <p14:creationId xmlns:p14="http://schemas.microsoft.com/office/powerpoint/2010/main" val="4126921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35" tIns="45718" rIns="91435" bIns="45718"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35" tIns="45718" rIns="91435" bIns="4571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35" tIns="45718" rIns="91435" bIns="45718" rtlCol="0" anchor="ctr"/>
          <a:lstStyle>
            <a:lvl1pPr algn="l">
              <a:defRPr sz="1200">
                <a:solidFill>
                  <a:schemeClr val="tx1">
                    <a:tint val="75000"/>
                  </a:schemeClr>
                </a:solidFill>
              </a:defRPr>
            </a:lvl1pPr>
          </a:lstStyle>
          <a:p>
            <a:fld id="{ACE85ECF-9851-4026-B03A-BBA29FF78CD3}" type="datetimeFigureOut">
              <a:rPr lang="en-US" smtClean="0"/>
              <a:t>4/26/2016</a:t>
            </a:fld>
            <a:endParaRPr lang="en-US"/>
          </a:p>
        </p:txBody>
      </p:sp>
      <p:sp>
        <p:nvSpPr>
          <p:cNvPr id="5" name="Footer Placeholder 4"/>
          <p:cNvSpPr>
            <a:spLocks noGrp="1"/>
          </p:cNvSpPr>
          <p:nvPr>
            <p:ph type="ftr" sz="quarter" idx="3"/>
          </p:nvPr>
        </p:nvSpPr>
        <p:spPr>
          <a:xfrm>
            <a:off x="3124201" y="6356351"/>
            <a:ext cx="2895600" cy="365125"/>
          </a:xfrm>
          <a:prstGeom prst="rect">
            <a:avLst/>
          </a:prstGeom>
        </p:spPr>
        <p:txBody>
          <a:bodyPr vert="horz" lIns="91435" tIns="45718" rIns="91435" bIns="45718"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35" tIns="45718" rIns="91435" bIns="45718" rtlCol="0" anchor="ctr"/>
          <a:lstStyle>
            <a:lvl1pPr algn="r">
              <a:defRPr sz="1200">
                <a:solidFill>
                  <a:schemeClr val="tx1">
                    <a:tint val="75000"/>
                  </a:schemeClr>
                </a:solidFill>
              </a:defRPr>
            </a:lvl1pPr>
          </a:lstStyle>
          <a:p>
            <a:fld id="{EB744767-E251-4230-A169-9459BFC01010}" type="slidenum">
              <a:rPr lang="en-US" smtClean="0"/>
              <a:t>‹#›</a:t>
            </a:fld>
            <a:endParaRPr lang="en-US"/>
          </a:p>
        </p:txBody>
      </p:sp>
    </p:spTree>
    <p:extLst>
      <p:ext uri="{BB962C8B-B14F-4D97-AF65-F5344CB8AC3E}">
        <p14:creationId xmlns:p14="http://schemas.microsoft.com/office/powerpoint/2010/main" val="1924146819"/>
      </p:ext>
    </p:extLst>
  </p:cSld>
  <p:clrMap bg1="lt1" tx1="dk1" bg2="lt2" tx2="dk2" accent1="accent1" accent2="accent2" accent3="accent3" accent4="accent4" accent5="accent5" accent6="accent6" hlink="hlink" folHlink="folHlink"/>
  <p:sldLayoutIdLst>
    <p:sldLayoutId id="2147483905" r:id="rId1"/>
    <p:sldLayoutId id="2147483906" r:id="rId2"/>
    <p:sldLayoutId id="2147483907" r:id="rId3"/>
    <p:sldLayoutId id="2147483908" r:id="rId4"/>
    <p:sldLayoutId id="2147483909" r:id="rId5"/>
    <p:sldLayoutId id="2147483910" r:id="rId6"/>
    <p:sldLayoutId id="2147483911" r:id="rId7"/>
    <p:sldLayoutId id="2147483912" r:id="rId8"/>
    <p:sldLayoutId id="2147483913" r:id="rId9"/>
    <p:sldLayoutId id="2147483914" r:id="rId10"/>
    <p:sldLayoutId id="2147483915" r:id="rId11"/>
  </p:sldLayoutIdLst>
  <p:txStyles>
    <p:titleStyle>
      <a:lvl1pPr algn="ctr" defTabSz="914353" rtl="0" eaLnBrk="1" latinLnBrk="0" hangingPunct="1">
        <a:spcBef>
          <a:spcPct val="0"/>
        </a:spcBef>
        <a:buNone/>
        <a:defRPr sz="4400" kern="1200">
          <a:solidFill>
            <a:schemeClr val="tx1"/>
          </a:solidFill>
          <a:latin typeface="+mj-lt"/>
          <a:ea typeface="+mj-ea"/>
          <a:cs typeface="+mj-cs"/>
        </a:defRPr>
      </a:lvl1pPr>
    </p:titleStyle>
    <p:bodyStyle>
      <a:lvl1pPr marL="342882" indent="-342882" algn="l" defTabSz="914353"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12" indent="-285736" algn="l" defTabSz="914353"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942" indent="-228588" algn="l" defTabSz="914353"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118" indent="-228588" algn="l" defTabSz="91435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295" indent="-228588" algn="l" defTabSz="91435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471" indent="-228588" algn="l" defTabSz="91435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648" indent="-228588" algn="l" defTabSz="91435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825" indent="-228588" algn="l" defTabSz="91435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001" indent="-228588" algn="l" defTabSz="914353"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53" rtl="0" eaLnBrk="1" latinLnBrk="0" hangingPunct="1">
        <a:defRPr sz="1800" kern="1200">
          <a:solidFill>
            <a:schemeClr val="tx1"/>
          </a:solidFill>
          <a:latin typeface="+mn-lt"/>
          <a:ea typeface="+mn-ea"/>
          <a:cs typeface="+mn-cs"/>
        </a:defRPr>
      </a:lvl1pPr>
      <a:lvl2pPr marL="457177" algn="l" defTabSz="914353" rtl="0" eaLnBrk="1" latinLnBrk="0" hangingPunct="1">
        <a:defRPr sz="1800" kern="1200">
          <a:solidFill>
            <a:schemeClr val="tx1"/>
          </a:solidFill>
          <a:latin typeface="+mn-lt"/>
          <a:ea typeface="+mn-ea"/>
          <a:cs typeface="+mn-cs"/>
        </a:defRPr>
      </a:lvl2pPr>
      <a:lvl3pPr marL="914353" algn="l" defTabSz="914353" rtl="0" eaLnBrk="1" latinLnBrk="0" hangingPunct="1">
        <a:defRPr sz="1800" kern="1200">
          <a:solidFill>
            <a:schemeClr val="tx1"/>
          </a:solidFill>
          <a:latin typeface="+mn-lt"/>
          <a:ea typeface="+mn-ea"/>
          <a:cs typeface="+mn-cs"/>
        </a:defRPr>
      </a:lvl3pPr>
      <a:lvl4pPr marL="1371530" algn="l" defTabSz="914353" rtl="0" eaLnBrk="1" latinLnBrk="0" hangingPunct="1">
        <a:defRPr sz="1800" kern="1200">
          <a:solidFill>
            <a:schemeClr val="tx1"/>
          </a:solidFill>
          <a:latin typeface="+mn-lt"/>
          <a:ea typeface="+mn-ea"/>
          <a:cs typeface="+mn-cs"/>
        </a:defRPr>
      </a:lvl4pPr>
      <a:lvl5pPr marL="1828706" algn="l" defTabSz="914353" rtl="0" eaLnBrk="1" latinLnBrk="0" hangingPunct="1">
        <a:defRPr sz="1800" kern="1200">
          <a:solidFill>
            <a:schemeClr val="tx1"/>
          </a:solidFill>
          <a:latin typeface="+mn-lt"/>
          <a:ea typeface="+mn-ea"/>
          <a:cs typeface="+mn-cs"/>
        </a:defRPr>
      </a:lvl5pPr>
      <a:lvl6pPr marL="2285883" algn="l" defTabSz="914353" rtl="0" eaLnBrk="1" latinLnBrk="0" hangingPunct="1">
        <a:defRPr sz="1800" kern="1200">
          <a:solidFill>
            <a:schemeClr val="tx1"/>
          </a:solidFill>
          <a:latin typeface="+mn-lt"/>
          <a:ea typeface="+mn-ea"/>
          <a:cs typeface="+mn-cs"/>
        </a:defRPr>
      </a:lvl6pPr>
      <a:lvl7pPr marL="2743060" algn="l" defTabSz="914353" rtl="0" eaLnBrk="1" latinLnBrk="0" hangingPunct="1">
        <a:defRPr sz="1800" kern="1200">
          <a:solidFill>
            <a:schemeClr val="tx1"/>
          </a:solidFill>
          <a:latin typeface="+mn-lt"/>
          <a:ea typeface="+mn-ea"/>
          <a:cs typeface="+mn-cs"/>
        </a:defRPr>
      </a:lvl7pPr>
      <a:lvl8pPr marL="3200236" algn="l" defTabSz="914353" rtl="0" eaLnBrk="1" latinLnBrk="0" hangingPunct="1">
        <a:defRPr sz="1800" kern="1200">
          <a:solidFill>
            <a:schemeClr val="tx1"/>
          </a:solidFill>
          <a:latin typeface="+mn-lt"/>
          <a:ea typeface="+mn-ea"/>
          <a:cs typeface="+mn-cs"/>
        </a:defRPr>
      </a:lvl8pPr>
      <a:lvl9pPr marL="3657413" algn="l" defTabSz="91435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0"/>
            <a:ext cx="8610600" cy="2595025"/>
          </a:xfrm>
        </p:spPr>
        <p:txBody>
          <a:bodyPr>
            <a:noAutofit/>
          </a:bodyPr>
          <a:lstStyle/>
          <a:p>
            <a:r>
              <a:rPr lang="en-US" sz="5400" dirty="0" smtClean="0"/>
              <a:t>APUSH </a:t>
            </a:r>
            <a:r>
              <a:rPr lang="en-US" sz="5400" dirty="0" smtClean="0"/>
              <a:t>Period 2 Review</a:t>
            </a:r>
            <a:r>
              <a:rPr lang="en-US" sz="5400" dirty="0"/>
              <a:t/>
            </a:r>
            <a:br>
              <a:rPr lang="en-US" sz="5400" dirty="0"/>
            </a:br>
            <a:r>
              <a:rPr lang="en-US" sz="5400" dirty="0">
                <a:solidFill>
                  <a:schemeClr val="tx2">
                    <a:lumMod val="90000"/>
                    <a:lumOff val="10000"/>
                  </a:schemeClr>
                </a:solidFill>
              </a:rPr>
              <a:t>1607 - 1754</a:t>
            </a:r>
            <a:r>
              <a:rPr lang="en-US" sz="5400" dirty="0">
                <a:solidFill>
                  <a:srgbClr val="00B050"/>
                </a:solidFill>
              </a:rPr>
              <a:t/>
            </a:r>
            <a:br>
              <a:rPr lang="en-US" sz="5400" dirty="0">
                <a:solidFill>
                  <a:srgbClr val="00B050"/>
                </a:solidFill>
              </a:rPr>
            </a:br>
            <a:r>
              <a:rPr lang="en-US" sz="5400" dirty="0"/>
              <a:t/>
            </a:r>
            <a:br>
              <a:rPr lang="en-US" sz="5400" dirty="0"/>
            </a:br>
            <a:endParaRPr lang="en-US" sz="5400" dirty="0"/>
          </a:p>
        </p:txBody>
      </p:sp>
    </p:spTree>
    <p:extLst>
      <p:ext uri="{BB962C8B-B14F-4D97-AF65-F5344CB8AC3E}">
        <p14:creationId xmlns:p14="http://schemas.microsoft.com/office/powerpoint/2010/main" val="36305980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pPr algn="ctr"/>
            <a:r>
              <a:rPr lang="en-US" dirty="0" smtClean="0"/>
              <a:t>Religion</a:t>
            </a:r>
            <a:endParaRPr lang="en-US" dirty="0"/>
          </a:p>
        </p:txBody>
      </p:sp>
      <p:sp>
        <p:nvSpPr>
          <p:cNvPr id="3" name="Content Placeholder 2"/>
          <p:cNvSpPr>
            <a:spLocks noGrp="1"/>
          </p:cNvSpPr>
          <p:nvPr>
            <p:ph idx="1"/>
          </p:nvPr>
        </p:nvSpPr>
        <p:spPr>
          <a:xfrm>
            <a:off x="0" y="685800"/>
            <a:ext cx="9144000" cy="6172200"/>
          </a:xfrm>
        </p:spPr>
        <p:txBody>
          <a:bodyPr>
            <a:normAutofit lnSpcReduction="10000"/>
          </a:bodyPr>
          <a:lstStyle/>
          <a:p>
            <a:r>
              <a:rPr lang="en-US" sz="2000" dirty="0" smtClean="0"/>
              <a:t>“</a:t>
            </a:r>
            <a:r>
              <a:rPr lang="en-US" dirty="0" smtClean="0"/>
              <a:t>Transatlantic commercial, religious, philosophical, and political exchanges led residents of the British colonies to evolve in their political and cultural attitudes as they became increasingly tied to Britain and one another.” </a:t>
            </a:r>
            <a:r>
              <a:rPr lang="en-US" sz="2000" dirty="0" smtClean="0"/>
              <a:t>- Page 33of </a:t>
            </a:r>
            <a:r>
              <a:rPr lang="en-US" sz="2000" dirty="0"/>
              <a:t>the Curriculum Framework</a:t>
            </a:r>
          </a:p>
          <a:p>
            <a:r>
              <a:rPr lang="en-US" dirty="0" smtClean="0"/>
              <a:t>A) Diverse religious and ethnic groups (Catholics, Quakers, Puritans, etc.) led to….</a:t>
            </a:r>
          </a:p>
          <a:p>
            <a:pPr lvl="1"/>
            <a:r>
              <a:rPr lang="en-US" dirty="0" smtClean="0"/>
              <a:t>Pluralism – multiple groups existing together</a:t>
            </a:r>
          </a:p>
          <a:p>
            <a:pPr lvl="1"/>
            <a:r>
              <a:rPr lang="en-US" dirty="0" smtClean="0"/>
              <a:t>Intellectual exchange from different European groups</a:t>
            </a:r>
          </a:p>
          <a:p>
            <a:r>
              <a:rPr lang="en-US" dirty="0" smtClean="0"/>
              <a:t>Which were strengthened by:</a:t>
            </a:r>
          </a:p>
          <a:p>
            <a:pPr lvl="1"/>
            <a:r>
              <a:rPr lang="en-US" sz="2000" dirty="0" smtClean="0"/>
              <a:t>1</a:t>
            </a:r>
            <a:r>
              <a:rPr lang="en-US" sz="2000" baseline="30000" dirty="0" smtClean="0"/>
              <a:t>st</a:t>
            </a:r>
            <a:r>
              <a:rPr lang="en-US" sz="2000" dirty="0" smtClean="0"/>
              <a:t> Great Awakening – (Edwards and Whitefield – led to increase in conversions, new branches of Christianity)</a:t>
            </a:r>
          </a:p>
          <a:p>
            <a:pPr lvl="1"/>
            <a:r>
              <a:rPr lang="en-US" sz="2000" dirty="0" smtClean="0"/>
              <a:t>Enlightenment – questioning of government (Locke – natural rights, Montesquieu – separation of powers)</a:t>
            </a:r>
          </a:p>
        </p:txBody>
      </p:sp>
    </p:spTree>
    <p:extLst>
      <p:ext uri="{BB962C8B-B14F-4D97-AF65-F5344CB8AC3E}">
        <p14:creationId xmlns:p14="http://schemas.microsoft.com/office/powerpoint/2010/main" val="1011801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pPr algn="ctr"/>
            <a:r>
              <a:rPr lang="en-US" dirty="0" smtClean="0"/>
              <a:t>Britain Expansion</a:t>
            </a:r>
            <a:endParaRPr lang="en-US" dirty="0"/>
          </a:p>
        </p:txBody>
      </p:sp>
      <p:sp>
        <p:nvSpPr>
          <p:cNvPr id="3" name="Content Placeholder 2"/>
          <p:cNvSpPr>
            <a:spLocks noGrp="1"/>
          </p:cNvSpPr>
          <p:nvPr>
            <p:ph idx="1"/>
          </p:nvPr>
        </p:nvSpPr>
        <p:spPr>
          <a:xfrm>
            <a:off x="0" y="685800"/>
            <a:ext cx="9144000" cy="6172200"/>
          </a:xfrm>
        </p:spPr>
        <p:txBody>
          <a:bodyPr>
            <a:normAutofit fontScale="92500" lnSpcReduction="20000"/>
          </a:bodyPr>
          <a:lstStyle/>
          <a:p>
            <a:r>
              <a:rPr lang="en-US" dirty="0" smtClean="0"/>
              <a:t>B) How did the British colonies experience </a:t>
            </a:r>
            <a:r>
              <a:rPr lang="en-US" b="1" dirty="0" smtClean="0"/>
              <a:t>Anglicization</a:t>
            </a:r>
            <a:r>
              <a:rPr lang="en-US" dirty="0"/>
              <a:t> (using more English norms and customs</a:t>
            </a:r>
            <a:r>
              <a:rPr lang="en-US" dirty="0" smtClean="0"/>
              <a:t>) over time? </a:t>
            </a:r>
            <a:endParaRPr lang="en-US" sz="2000" dirty="0" smtClean="0"/>
          </a:p>
          <a:p>
            <a:pPr lvl="1"/>
            <a:r>
              <a:rPr lang="en-US" sz="2000" dirty="0" smtClean="0"/>
              <a:t>Colonial governments were based on English models</a:t>
            </a:r>
          </a:p>
          <a:p>
            <a:pPr lvl="1"/>
            <a:r>
              <a:rPr lang="en-US" sz="2000" dirty="0" smtClean="0"/>
              <a:t>Frequent contact with Britain via trans-Atlantic print culture – spread of ideas, and goods via trade and newspapers</a:t>
            </a:r>
          </a:p>
          <a:p>
            <a:pPr lvl="1"/>
            <a:r>
              <a:rPr lang="en-US" sz="2000" dirty="0" smtClean="0"/>
              <a:t>Spread of Protestant Evangelicalism – George Whitefield, from England, and others traveled across the colonies to spread his message </a:t>
            </a:r>
            <a:endParaRPr lang="en-US" sz="2000" dirty="0"/>
          </a:p>
          <a:p>
            <a:r>
              <a:rPr lang="en-US" dirty="0" smtClean="0"/>
              <a:t>C) The British sought to increase control of its colonies through its pursuit of </a:t>
            </a:r>
            <a:r>
              <a:rPr lang="en-US" b="1" dirty="0" smtClean="0"/>
              <a:t>mercantilism </a:t>
            </a:r>
          </a:p>
          <a:p>
            <a:pPr lvl="1"/>
            <a:r>
              <a:rPr lang="en-US" sz="2000" dirty="0" smtClean="0"/>
              <a:t>Conflicts with colonists and Natives led to erratic (inconsistent) enforcement</a:t>
            </a:r>
          </a:p>
          <a:p>
            <a:pPr lvl="2"/>
            <a:r>
              <a:rPr lang="en-US" sz="1800" dirty="0" smtClean="0"/>
              <a:t>Britain sought to limit colonial expansion to limit conflict with Natives (especially post 7 Years’ War – 1763)</a:t>
            </a:r>
          </a:p>
          <a:p>
            <a:pPr lvl="1"/>
            <a:r>
              <a:rPr lang="en-US" sz="2000" dirty="0"/>
              <a:t>Navigation Acts – required colonists to export specific goods only to England or English colonies – tobacco</a:t>
            </a:r>
          </a:p>
          <a:p>
            <a:pPr lvl="2"/>
            <a:r>
              <a:rPr lang="en-US" dirty="0"/>
              <a:t>Led to widespread smuggling from colonial merchants</a:t>
            </a:r>
          </a:p>
          <a:p>
            <a:pPr lvl="1"/>
            <a:r>
              <a:rPr lang="en-US" sz="2000" dirty="0"/>
              <a:t>Dominion of New England – combined Massachusetts with the rest of New England, and later New Jersey and New York</a:t>
            </a:r>
          </a:p>
          <a:p>
            <a:pPr lvl="2"/>
            <a:r>
              <a:rPr lang="en-US" dirty="0"/>
              <a:t>Assemblies were eliminated and a new governor was appointed – Sir Edmund Andros who was very </a:t>
            </a:r>
            <a:r>
              <a:rPr lang="en-US" dirty="0" smtClean="0"/>
              <a:t>unpopular</a:t>
            </a:r>
            <a:endParaRPr lang="en-US" dirty="0"/>
          </a:p>
        </p:txBody>
      </p:sp>
    </p:spTree>
    <p:extLst>
      <p:ext uri="{BB962C8B-B14F-4D97-AF65-F5344CB8AC3E}">
        <p14:creationId xmlns:p14="http://schemas.microsoft.com/office/powerpoint/2010/main" val="2188485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pPr algn="ctr"/>
            <a:r>
              <a:rPr lang="en-US" dirty="0" smtClean="0"/>
              <a:t>Resistance to British</a:t>
            </a:r>
            <a:endParaRPr lang="en-US" dirty="0"/>
          </a:p>
        </p:txBody>
      </p:sp>
      <p:sp>
        <p:nvSpPr>
          <p:cNvPr id="3" name="Content Placeholder 2"/>
          <p:cNvSpPr>
            <a:spLocks noGrp="1"/>
          </p:cNvSpPr>
          <p:nvPr>
            <p:ph idx="1"/>
          </p:nvPr>
        </p:nvSpPr>
        <p:spPr>
          <a:xfrm>
            <a:off x="0" y="685800"/>
            <a:ext cx="9144000" cy="6172200"/>
          </a:xfrm>
        </p:spPr>
        <p:txBody>
          <a:bodyPr>
            <a:normAutofit lnSpcReduction="10000"/>
          </a:bodyPr>
          <a:lstStyle/>
          <a:p>
            <a:r>
              <a:rPr lang="en-US" sz="2800" dirty="0" smtClean="0"/>
              <a:t>D) Colonial resistance to the British stemmed from:</a:t>
            </a:r>
          </a:p>
          <a:p>
            <a:pPr lvl="1"/>
            <a:r>
              <a:rPr lang="en-US" sz="2400" dirty="0" smtClean="0"/>
              <a:t>Colonial self-government – Colonists (white, land-owning men in most cases) were able to vote for colonial representatives; had no say in Parliament</a:t>
            </a:r>
          </a:p>
          <a:p>
            <a:pPr lvl="1"/>
            <a:r>
              <a:rPr lang="en-US" sz="2400" dirty="0" smtClean="0"/>
              <a:t>Ideas of liberty – Colonists saw themselves as British and wanted the same rights</a:t>
            </a:r>
          </a:p>
          <a:p>
            <a:pPr lvl="1"/>
            <a:r>
              <a:rPr lang="en-US" sz="2400" dirty="0" smtClean="0"/>
              <a:t>Enlightenment – Challenged traditional ideas of government, encouraged limiting the power of government</a:t>
            </a:r>
          </a:p>
          <a:p>
            <a:pPr lvl="1"/>
            <a:r>
              <a:rPr lang="en-US" sz="2400" dirty="0" smtClean="0"/>
              <a:t>Religious independence and diversity – 1</a:t>
            </a:r>
            <a:r>
              <a:rPr lang="en-US" sz="2400" baseline="30000" dirty="0" smtClean="0"/>
              <a:t>st</a:t>
            </a:r>
            <a:r>
              <a:rPr lang="en-US" sz="2400" dirty="0" smtClean="0"/>
              <a:t> Great Awakening challenged traditional church authority; led to challenging authority in other areas (government(</a:t>
            </a:r>
          </a:p>
          <a:p>
            <a:pPr lvl="1"/>
            <a:r>
              <a:rPr lang="en-US" sz="2400" dirty="0" smtClean="0"/>
              <a:t>Perceived corruption in the imperial system </a:t>
            </a:r>
          </a:p>
          <a:p>
            <a:pPr lvl="2"/>
            <a:r>
              <a:rPr lang="en-US" dirty="0" smtClean="0"/>
              <a:t>Corrupt rulers like Sir Edmond Andros of the Dominion of New England; he eliminated colonial assemblies </a:t>
            </a:r>
          </a:p>
          <a:p>
            <a:pPr marL="457200" lvl="1" indent="0">
              <a:buNone/>
            </a:pPr>
            <a:r>
              <a:rPr lang="en-US" dirty="0" smtClean="0"/>
              <a:t> </a:t>
            </a:r>
            <a:endParaRPr lang="en-US" dirty="0"/>
          </a:p>
        </p:txBody>
      </p:sp>
    </p:spTree>
    <p:extLst>
      <p:ext uri="{BB962C8B-B14F-4D97-AF65-F5344CB8AC3E}">
        <p14:creationId xmlns:p14="http://schemas.microsoft.com/office/powerpoint/2010/main" val="3889893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pPr algn="ctr"/>
            <a:r>
              <a:rPr lang="en-US" dirty="0" smtClean="0"/>
              <a:t>Slave Trade</a:t>
            </a:r>
            <a:endParaRPr lang="en-US" dirty="0"/>
          </a:p>
        </p:txBody>
      </p:sp>
      <p:sp>
        <p:nvSpPr>
          <p:cNvPr id="3" name="Content Placeholder 2"/>
          <p:cNvSpPr>
            <a:spLocks noGrp="1"/>
          </p:cNvSpPr>
          <p:nvPr>
            <p:ph idx="1"/>
          </p:nvPr>
        </p:nvSpPr>
        <p:spPr>
          <a:xfrm>
            <a:off x="0" y="685800"/>
            <a:ext cx="9144000" cy="6172200"/>
          </a:xfrm>
        </p:spPr>
        <p:txBody>
          <a:bodyPr>
            <a:normAutofit fontScale="92500" lnSpcReduction="10000"/>
          </a:bodyPr>
          <a:lstStyle/>
          <a:p>
            <a:r>
              <a:rPr lang="en-US" sz="2000" dirty="0" smtClean="0"/>
              <a:t>“</a:t>
            </a:r>
            <a:r>
              <a:rPr lang="en-US" dirty="0" smtClean="0"/>
              <a:t>Like other European empires in the Americas that participated in the Atlantic slave trade, the English colonies developed a system of slavery that reflected the specific economic, demographic, and geographic characteristics of those colonies.” </a:t>
            </a:r>
            <a:r>
              <a:rPr lang="en-US" sz="2000" dirty="0" smtClean="0"/>
              <a:t>- Page 34 of </a:t>
            </a:r>
            <a:r>
              <a:rPr lang="en-US" sz="2000" dirty="0"/>
              <a:t>the Curriculum Framework</a:t>
            </a:r>
          </a:p>
          <a:p>
            <a:r>
              <a:rPr lang="en-US" dirty="0" smtClean="0"/>
              <a:t>A) Why did all the British colonies participate in the slave trade to some degree?</a:t>
            </a:r>
          </a:p>
          <a:p>
            <a:pPr lvl="1"/>
            <a:r>
              <a:rPr lang="en-US" sz="2000" dirty="0" smtClean="0"/>
              <a:t>Large amounts of land</a:t>
            </a:r>
          </a:p>
          <a:p>
            <a:pPr lvl="1"/>
            <a:r>
              <a:rPr lang="en-US" sz="2000" dirty="0" smtClean="0"/>
              <a:t>High demand in Europe for colonial goods, particularly tobacco</a:t>
            </a:r>
          </a:p>
          <a:p>
            <a:pPr lvl="1"/>
            <a:r>
              <a:rPr lang="en-US" sz="2000" dirty="0" smtClean="0"/>
              <a:t>Shortage of indentured servants, especially post-Bacon’s Rebellion</a:t>
            </a:r>
          </a:p>
          <a:p>
            <a:r>
              <a:rPr lang="en-US" dirty="0" smtClean="0"/>
              <a:t>Where was slavery found in the British colonies?</a:t>
            </a:r>
          </a:p>
          <a:p>
            <a:pPr lvl="1"/>
            <a:r>
              <a:rPr lang="en-US" sz="2000" dirty="0" smtClean="0"/>
              <a:t>Small farms in New England had some slaves</a:t>
            </a:r>
          </a:p>
          <a:p>
            <a:pPr lvl="1"/>
            <a:r>
              <a:rPr lang="en-US" sz="2000" dirty="0" smtClean="0"/>
              <a:t>Port cities in the north and south</a:t>
            </a:r>
          </a:p>
          <a:p>
            <a:pPr lvl="1"/>
            <a:r>
              <a:rPr lang="en-US" sz="2000" dirty="0" smtClean="0"/>
              <a:t>Plantations in the Chesapeake (MD and VA) and the South (NC, SC, GA)</a:t>
            </a:r>
          </a:p>
          <a:p>
            <a:pPr lvl="1"/>
            <a:r>
              <a:rPr lang="en-US" sz="2000" dirty="0" smtClean="0"/>
              <a:t>Most African slaves were sent to the Caribbean</a:t>
            </a:r>
          </a:p>
        </p:txBody>
      </p:sp>
    </p:spTree>
    <p:extLst>
      <p:ext uri="{BB962C8B-B14F-4D97-AF65-F5344CB8AC3E}">
        <p14:creationId xmlns:p14="http://schemas.microsoft.com/office/powerpoint/2010/main" val="3062833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pPr algn="ctr"/>
            <a:r>
              <a:rPr lang="en-US" dirty="0" smtClean="0"/>
              <a:t>Impact of Slavery</a:t>
            </a:r>
            <a:endParaRPr lang="en-US" dirty="0"/>
          </a:p>
        </p:txBody>
      </p:sp>
      <p:sp>
        <p:nvSpPr>
          <p:cNvPr id="3" name="Content Placeholder 2"/>
          <p:cNvSpPr>
            <a:spLocks noGrp="1"/>
          </p:cNvSpPr>
          <p:nvPr>
            <p:ph idx="1"/>
          </p:nvPr>
        </p:nvSpPr>
        <p:spPr>
          <a:xfrm>
            <a:off x="0" y="685800"/>
            <a:ext cx="9144000" cy="6172200"/>
          </a:xfrm>
        </p:spPr>
        <p:txBody>
          <a:bodyPr>
            <a:normAutofit/>
          </a:bodyPr>
          <a:lstStyle/>
          <a:p>
            <a:r>
              <a:rPr lang="en-US" dirty="0" smtClean="0"/>
              <a:t>B) Impact of slavery in the south?</a:t>
            </a:r>
          </a:p>
          <a:p>
            <a:pPr lvl="1"/>
            <a:r>
              <a:rPr lang="en-US" sz="2000" dirty="0" smtClean="0"/>
              <a:t>Emergence of a strict, racial system</a:t>
            </a:r>
          </a:p>
          <a:p>
            <a:pPr lvl="1"/>
            <a:r>
              <a:rPr lang="en-US" sz="2000" dirty="0" smtClean="0"/>
              <a:t>Prohibition of interracial relationships (again, contrast with Spanish colonies)</a:t>
            </a:r>
          </a:p>
          <a:p>
            <a:pPr lvl="1"/>
            <a:r>
              <a:rPr lang="en-US" sz="2000" dirty="0" smtClean="0"/>
              <a:t>Children of mothers that were slaves were enslaved (didn’t matter who the father was)</a:t>
            </a:r>
          </a:p>
          <a:p>
            <a:r>
              <a:rPr lang="en-US" dirty="0" smtClean="0"/>
              <a:t>C) Africans resisted slavery and sought to maintain some levels of autonomy (family, culture, religion) </a:t>
            </a:r>
            <a:r>
              <a:rPr lang="en-US" sz="2000" dirty="0" smtClean="0"/>
              <a:t>How did Africans resist slavery?</a:t>
            </a:r>
          </a:p>
          <a:p>
            <a:pPr lvl="2"/>
            <a:r>
              <a:rPr lang="en-US" sz="1800" dirty="0" smtClean="0"/>
              <a:t>Overtly – through rebellion (</a:t>
            </a:r>
            <a:r>
              <a:rPr lang="en-US" sz="1800" dirty="0" err="1" smtClean="0"/>
              <a:t>Stono</a:t>
            </a:r>
            <a:r>
              <a:rPr lang="en-US" sz="1800" dirty="0" smtClean="0"/>
              <a:t> Rebellion, 1739)</a:t>
            </a:r>
          </a:p>
          <a:p>
            <a:pPr lvl="2"/>
            <a:r>
              <a:rPr lang="en-US" sz="1800" dirty="0" smtClean="0"/>
              <a:t>Covertly – breaking tools, running away, working slowly</a:t>
            </a:r>
          </a:p>
          <a:p>
            <a:pPr lvl="1"/>
            <a:r>
              <a:rPr lang="en-US" sz="2000" dirty="0" smtClean="0"/>
              <a:t>How did Africans maintain some levels of autonomy?</a:t>
            </a:r>
          </a:p>
          <a:p>
            <a:pPr lvl="2"/>
            <a:r>
              <a:rPr lang="en-US" sz="1800" dirty="0" smtClean="0"/>
              <a:t>Family – surrogate families for slaves that were sold</a:t>
            </a:r>
          </a:p>
          <a:p>
            <a:pPr lvl="2"/>
            <a:r>
              <a:rPr lang="en-US" sz="1800" dirty="0" smtClean="0"/>
              <a:t>Culture – language and music</a:t>
            </a:r>
          </a:p>
          <a:p>
            <a:pPr lvl="2"/>
            <a:r>
              <a:rPr lang="en-US" sz="1800" dirty="0" smtClean="0"/>
              <a:t>Religion – Combined elements of African religions with Christianity</a:t>
            </a:r>
          </a:p>
        </p:txBody>
      </p:sp>
    </p:spTree>
    <p:extLst>
      <p:ext uri="{BB962C8B-B14F-4D97-AF65-F5344CB8AC3E}">
        <p14:creationId xmlns:p14="http://schemas.microsoft.com/office/powerpoint/2010/main" val="2986715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pPr algn="ctr"/>
            <a:r>
              <a:rPr lang="en-US" dirty="0" smtClean="0"/>
              <a:t>Spain, French, &amp; Dutch</a:t>
            </a:r>
            <a:endParaRPr lang="en-US" dirty="0"/>
          </a:p>
        </p:txBody>
      </p:sp>
      <p:sp>
        <p:nvSpPr>
          <p:cNvPr id="3" name="Content Placeholder 2"/>
          <p:cNvSpPr>
            <a:spLocks noGrp="1"/>
          </p:cNvSpPr>
          <p:nvPr>
            <p:ph idx="1"/>
          </p:nvPr>
        </p:nvSpPr>
        <p:spPr>
          <a:xfrm>
            <a:off x="0" y="685800"/>
            <a:ext cx="9144000" cy="6172200"/>
          </a:xfrm>
        </p:spPr>
        <p:txBody>
          <a:bodyPr>
            <a:normAutofit fontScale="70000" lnSpcReduction="20000"/>
          </a:bodyPr>
          <a:lstStyle/>
          <a:p>
            <a:r>
              <a:rPr lang="en-US" sz="2000" dirty="0" smtClean="0"/>
              <a:t>“</a:t>
            </a:r>
            <a:r>
              <a:rPr lang="en-US" dirty="0" smtClean="0"/>
              <a:t>Spanish, French, Dutch, and British colonizers had different economic and imperial goals involving land and labor that shaped the social and political development of their colonies as well as their relationships with native populations.” </a:t>
            </a:r>
            <a:r>
              <a:rPr lang="en-US" sz="2000" dirty="0" smtClean="0"/>
              <a:t>- Page </a:t>
            </a:r>
            <a:r>
              <a:rPr lang="en-US" sz="2000" dirty="0" smtClean="0"/>
              <a:t>30 of </a:t>
            </a:r>
            <a:r>
              <a:rPr lang="en-US" sz="2000" dirty="0"/>
              <a:t>the Curriculum Framework</a:t>
            </a:r>
          </a:p>
          <a:p>
            <a:r>
              <a:rPr lang="en-US" sz="3400" dirty="0" smtClean="0"/>
              <a:t>A) Spain established strict control over colonization and converted and exploited many natives</a:t>
            </a:r>
          </a:p>
          <a:p>
            <a:pPr lvl="1"/>
            <a:r>
              <a:rPr lang="en-US" sz="2900" dirty="0" smtClean="0"/>
              <a:t>A major goal of Spain was to make $</a:t>
            </a:r>
          </a:p>
          <a:p>
            <a:pPr lvl="2"/>
            <a:r>
              <a:rPr lang="en-US" sz="2600" dirty="0" smtClean="0"/>
              <a:t>All trade must go through a few Spanish controlled ports</a:t>
            </a:r>
          </a:p>
          <a:p>
            <a:pPr lvl="1"/>
            <a:r>
              <a:rPr lang="en-US" sz="2900" dirty="0" smtClean="0"/>
              <a:t>Small amount of Spaniards ruled indigenous population</a:t>
            </a:r>
          </a:p>
          <a:p>
            <a:pPr lvl="1"/>
            <a:r>
              <a:rPr lang="en-US" sz="2900" dirty="0" smtClean="0"/>
              <a:t>Spain sought to convert natives to Christianity, forced many into the </a:t>
            </a:r>
            <a:r>
              <a:rPr lang="en-US" sz="2900" dirty="0" err="1" smtClean="0"/>
              <a:t>encomienda</a:t>
            </a:r>
            <a:r>
              <a:rPr lang="en-US" sz="2900" dirty="0" smtClean="0"/>
              <a:t> system, and used as trading partners</a:t>
            </a:r>
          </a:p>
          <a:p>
            <a:r>
              <a:rPr lang="en-US" sz="3400" dirty="0" smtClean="0"/>
              <a:t>B) French and Dutch colonization:</a:t>
            </a:r>
          </a:p>
          <a:p>
            <a:pPr lvl="1"/>
            <a:r>
              <a:rPr lang="en-US" sz="3200" dirty="0"/>
              <a:t>Both countries sent few Europeans and built relationships with the </a:t>
            </a:r>
            <a:r>
              <a:rPr lang="en-US" sz="3200" dirty="0" smtClean="0"/>
              <a:t>Natives</a:t>
            </a:r>
            <a:endParaRPr lang="en-US" sz="2900" dirty="0" smtClean="0"/>
          </a:p>
          <a:p>
            <a:pPr lvl="1"/>
            <a:r>
              <a:rPr lang="en-US" sz="2900" dirty="0" smtClean="0"/>
              <a:t>French – intermarried with natives and built extensive trading partnerships</a:t>
            </a:r>
          </a:p>
          <a:p>
            <a:pPr lvl="2"/>
            <a:r>
              <a:rPr lang="en-US" sz="2600" i="1" dirty="0" err="1" smtClean="0"/>
              <a:t>Coureurs</a:t>
            </a:r>
            <a:r>
              <a:rPr lang="en-US" sz="2600" i="1" dirty="0" smtClean="0"/>
              <a:t> de bois</a:t>
            </a:r>
            <a:r>
              <a:rPr lang="en-US" sz="2600" dirty="0" smtClean="0"/>
              <a:t> – French fur traders – trade beaver furs; would live among natives</a:t>
            </a:r>
          </a:p>
          <a:p>
            <a:pPr lvl="1"/>
            <a:r>
              <a:rPr lang="en-US" sz="3100" dirty="0" smtClean="0"/>
              <a:t>Dutch – Like the French, the Dutch build extensive trade routes – mostly in NY</a:t>
            </a:r>
          </a:p>
          <a:p>
            <a:pPr lvl="2"/>
            <a:r>
              <a:rPr lang="en-US" sz="2600" dirty="0" smtClean="0"/>
              <a:t>Encouraged settlement of the New World – New Netherland</a:t>
            </a:r>
            <a:endParaRPr lang="en-US" dirty="0" smtClean="0"/>
          </a:p>
          <a:p>
            <a:pPr marL="0" indent="0">
              <a:buNone/>
            </a:pPr>
            <a:endParaRPr lang="en-US" dirty="0"/>
          </a:p>
          <a:p>
            <a:endParaRPr lang="en-US" dirty="0"/>
          </a:p>
        </p:txBody>
      </p:sp>
    </p:spTree>
    <p:extLst>
      <p:ext uri="{BB962C8B-B14F-4D97-AF65-F5344CB8AC3E}">
        <p14:creationId xmlns:p14="http://schemas.microsoft.com/office/powerpoint/2010/main" val="435762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pPr algn="ctr"/>
            <a:r>
              <a:rPr lang="en-US" dirty="0" smtClean="0"/>
              <a:t>England</a:t>
            </a:r>
            <a:endParaRPr lang="en-US" dirty="0"/>
          </a:p>
        </p:txBody>
      </p:sp>
      <p:sp>
        <p:nvSpPr>
          <p:cNvPr id="3" name="Content Placeholder 2"/>
          <p:cNvSpPr>
            <a:spLocks noGrp="1"/>
          </p:cNvSpPr>
          <p:nvPr>
            <p:ph idx="1"/>
          </p:nvPr>
        </p:nvSpPr>
        <p:spPr>
          <a:xfrm>
            <a:off x="0" y="685800"/>
            <a:ext cx="9144000" cy="6172200"/>
          </a:xfrm>
        </p:spPr>
        <p:txBody>
          <a:bodyPr>
            <a:normAutofit fontScale="92500" lnSpcReduction="10000"/>
          </a:bodyPr>
          <a:lstStyle/>
          <a:p>
            <a:r>
              <a:rPr lang="en-US" sz="3400" dirty="0"/>
              <a:t>C)English Colonization:</a:t>
            </a:r>
          </a:p>
          <a:p>
            <a:pPr lvl="1"/>
            <a:r>
              <a:rPr lang="en-US" sz="2900" dirty="0"/>
              <a:t>L</a:t>
            </a:r>
            <a:r>
              <a:rPr lang="en-US" sz="2900" dirty="0" smtClean="0"/>
              <a:t>arge </a:t>
            </a:r>
            <a:r>
              <a:rPr lang="en-US" sz="2900" dirty="0"/>
              <a:t>number of </a:t>
            </a:r>
            <a:r>
              <a:rPr lang="en-US" sz="2900" dirty="0" smtClean="0"/>
              <a:t>immigrants </a:t>
            </a:r>
          </a:p>
          <a:p>
            <a:pPr lvl="2"/>
            <a:r>
              <a:rPr lang="en-US" sz="2700" dirty="0"/>
              <a:t>B</a:t>
            </a:r>
            <a:r>
              <a:rPr lang="en-US" sz="2700" dirty="0" smtClean="0"/>
              <a:t>oth male and female – unlike other European countries</a:t>
            </a:r>
          </a:p>
          <a:p>
            <a:pPr lvl="3"/>
            <a:r>
              <a:rPr lang="en-US" sz="2500" dirty="0" smtClean="0"/>
              <a:t>Sought economic prosperity, religious freedom (Puritans), and better living conditions (England was overcrowded)</a:t>
            </a:r>
          </a:p>
          <a:p>
            <a:pPr lvl="3"/>
            <a:r>
              <a:rPr lang="en-US" sz="2500" dirty="0" smtClean="0"/>
              <a:t>English colonies also welcome immigrants from other countries</a:t>
            </a:r>
          </a:p>
          <a:p>
            <a:pPr lvl="2"/>
            <a:r>
              <a:rPr lang="en-US" sz="3000" dirty="0"/>
              <a:t>Colonies were based on </a:t>
            </a:r>
            <a:r>
              <a:rPr lang="en-US" sz="3000" dirty="0" smtClean="0"/>
              <a:t>agriculture </a:t>
            </a:r>
          </a:p>
          <a:p>
            <a:pPr lvl="3"/>
            <a:r>
              <a:rPr lang="en-US" sz="2400" dirty="0" smtClean="0"/>
              <a:t>Tobacco </a:t>
            </a:r>
            <a:r>
              <a:rPr lang="en-US" sz="2400" dirty="0"/>
              <a:t>became a large cash crop</a:t>
            </a:r>
          </a:p>
          <a:p>
            <a:pPr lvl="3"/>
            <a:r>
              <a:rPr lang="en-US" sz="2400" dirty="0" err="1"/>
              <a:t>Headright</a:t>
            </a:r>
            <a:r>
              <a:rPr lang="en-US" sz="2400" dirty="0"/>
              <a:t> system encouraged immigrants – benefitted the </a:t>
            </a:r>
            <a:r>
              <a:rPr lang="en-US" sz="2400" dirty="0" smtClean="0"/>
              <a:t>wealthy</a:t>
            </a:r>
            <a:endParaRPr lang="en-US" sz="2900" dirty="0"/>
          </a:p>
          <a:p>
            <a:pPr lvl="1"/>
            <a:r>
              <a:rPr lang="en-US" sz="2900" dirty="0" smtClean="0"/>
              <a:t>Unlike the French and Spanish, English colonists sought to live separately from Native Americans</a:t>
            </a:r>
            <a:endParaRPr lang="en-US" sz="2800" dirty="0" smtClean="0"/>
          </a:p>
          <a:p>
            <a:pPr lvl="2"/>
            <a:r>
              <a:rPr lang="en-US" sz="2600" dirty="0" smtClean="0"/>
              <a:t>Conflicts </a:t>
            </a:r>
            <a:r>
              <a:rPr lang="en-US" sz="2600" dirty="0"/>
              <a:t>with natives – </a:t>
            </a:r>
            <a:r>
              <a:rPr lang="en-US" sz="2600" dirty="0" err="1"/>
              <a:t>Powhatans</a:t>
            </a:r>
            <a:r>
              <a:rPr lang="en-US" sz="2600" dirty="0"/>
              <a:t>, Bacon’s Rebellion, Pequot War, King Philip’s War</a:t>
            </a:r>
          </a:p>
          <a:p>
            <a:pPr marL="0" indent="0">
              <a:buNone/>
            </a:pPr>
            <a:endParaRPr lang="en-US" dirty="0"/>
          </a:p>
          <a:p>
            <a:endParaRPr lang="en-US" dirty="0"/>
          </a:p>
        </p:txBody>
      </p:sp>
    </p:spTree>
    <p:extLst>
      <p:ext uri="{BB962C8B-B14F-4D97-AF65-F5344CB8AC3E}">
        <p14:creationId xmlns:p14="http://schemas.microsoft.com/office/powerpoint/2010/main" val="2940132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pPr algn="ctr"/>
            <a:r>
              <a:rPr lang="en-US" dirty="0" smtClean="0"/>
              <a:t>Atlantic Coast</a:t>
            </a:r>
            <a:endParaRPr lang="en-US" dirty="0"/>
          </a:p>
        </p:txBody>
      </p:sp>
      <p:sp>
        <p:nvSpPr>
          <p:cNvPr id="3" name="Content Placeholder 2"/>
          <p:cNvSpPr>
            <a:spLocks noGrp="1"/>
          </p:cNvSpPr>
          <p:nvPr>
            <p:ph idx="1"/>
          </p:nvPr>
        </p:nvSpPr>
        <p:spPr>
          <a:xfrm>
            <a:off x="0" y="762000"/>
            <a:ext cx="9144000" cy="6096000"/>
          </a:xfrm>
        </p:spPr>
        <p:txBody>
          <a:bodyPr>
            <a:noAutofit/>
          </a:bodyPr>
          <a:lstStyle/>
          <a:p>
            <a:r>
              <a:rPr lang="en-US" sz="1600" dirty="0" smtClean="0"/>
              <a:t>“In the 17</a:t>
            </a:r>
            <a:r>
              <a:rPr lang="en-US" sz="1600" baseline="30000" dirty="0" smtClean="0"/>
              <a:t>th</a:t>
            </a:r>
            <a:r>
              <a:rPr lang="en-US" sz="1600" dirty="0" smtClean="0"/>
              <a:t> century, early British colonies developed along the Atlantic coast, with regional differences that reflected various environmental, economic, cultural, and demographic factors.” - Page 31of </a:t>
            </a:r>
            <a:r>
              <a:rPr lang="en-US" sz="1600" dirty="0"/>
              <a:t>the Curriculum Framework</a:t>
            </a:r>
          </a:p>
          <a:p>
            <a:r>
              <a:rPr lang="en-US" sz="2000" dirty="0"/>
              <a:t>A) Chesapeake colonies (MD and VA) and North Carolina:</a:t>
            </a:r>
          </a:p>
          <a:p>
            <a:pPr lvl="1"/>
            <a:r>
              <a:rPr lang="en-US" sz="1800" dirty="0" smtClean="0"/>
              <a:t>Relied heavily </a:t>
            </a:r>
            <a:r>
              <a:rPr lang="en-US" sz="1800" dirty="0"/>
              <a:t>on tobacco – plantations developed – long work days and growing seasons </a:t>
            </a:r>
          </a:p>
          <a:p>
            <a:pPr lvl="2"/>
            <a:r>
              <a:rPr lang="en-US" sz="1600" dirty="0"/>
              <a:t>Exhausted </a:t>
            </a:r>
            <a:r>
              <a:rPr lang="en-US" sz="1600" dirty="0" smtClean="0"/>
              <a:t>land (because of Tabaco) </a:t>
            </a:r>
            <a:r>
              <a:rPr lang="en-US" sz="1600" dirty="0"/>
              <a:t>– led to expansion and conflicts with natives </a:t>
            </a:r>
            <a:endParaRPr lang="en-US" sz="1600" dirty="0" smtClean="0"/>
          </a:p>
          <a:p>
            <a:pPr lvl="2"/>
            <a:r>
              <a:rPr lang="en-US" sz="1800" dirty="0" smtClean="0"/>
              <a:t>Up </a:t>
            </a:r>
            <a:r>
              <a:rPr lang="en-US" sz="1800" dirty="0"/>
              <a:t>to the late 17</a:t>
            </a:r>
            <a:r>
              <a:rPr lang="en-US" sz="1800" baseline="30000" dirty="0"/>
              <a:t>th</a:t>
            </a:r>
            <a:r>
              <a:rPr lang="en-US" sz="1800" dirty="0"/>
              <a:t> century, most labor was made up of indentured servants </a:t>
            </a:r>
          </a:p>
          <a:p>
            <a:pPr lvl="2"/>
            <a:r>
              <a:rPr lang="en-US" sz="1600" dirty="0"/>
              <a:t>After Bacon’s Rebellion (1676), there was a switch to African slavery</a:t>
            </a:r>
          </a:p>
          <a:p>
            <a:r>
              <a:rPr lang="en-US" sz="2000" dirty="0" smtClean="0"/>
              <a:t>B) New England colonies:</a:t>
            </a:r>
          </a:p>
          <a:p>
            <a:pPr lvl="1"/>
            <a:r>
              <a:rPr lang="en-US" sz="1800" dirty="0" smtClean="0"/>
              <a:t>Established by Puritans (wanted to purify the Anglican Church – John Winthrop)</a:t>
            </a:r>
          </a:p>
          <a:p>
            <a:pPr lvl="1"/>
            <a:r>
              <a:rPr lang="en-US" sz="1800" dirty="0" smtClean="0"/>
              <a:t>Established small towns with small farms </a:t>
            </a:r>
          </a:p>
          <a:p>
            <a:pPr lvl="2"/>
            <a:r>
              <a:rPr lang="en-US" sz="1600" dirty="0" smtClean="0"/>
              <a:t>Schools were established for towns with 50 families; extended families were common</a:t>
            </a:r>
          </a:p>
          <a:p>
            <a:pPr lvl="1"/>
            <a:r>
              <a:rPr lang="en-US" sz="1800" dirty="0"/>
              <a:t>Some agriculture, fishing, commerce – Boston becomes a major port city</a:t>
            </a:r>
          </a:p>
          <a:p>
            <a:pPr lvl="1"/>
            <a:r>
              <a:rPr lang="en-US" sz="1800" dirty="0"/>
              <a:t>Colder climate, rocky terrain did not allow large plantations</a:t>
            </a:r>
          </a:p>
          <a:p>
            <a:pPr lvl="1"/>
            <a:endParaRPr lang="en-US" sz="1800" dirty="0" smtClean="0"/>
          </a:p>
        </p:txBody>
      </p:sp>
    </p:spTree>
    <p:extLst>
      <p:ext uri="{BB962C8B-B14F-4D97-AF65-F5344CB8AC3E}">
        <p14:creationId xmlns:p14="http://schemas.microsoft.com/office/powerpoint/2010/main" val="2806206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pPr algn="ctr"/>
            <a:r>
              <a:rPr lang="en-US" dirty="0" smtClean="0"/>
              <a:t>Middle &amp; Southern Colonies</a:t>
            </a:r>
            <a:endParaRPr lang="en-US" dirty="0"/>
          </a:p>
        </p:txBody>
      </p:sp>
      <p:sp>
        <p:nvSpPr>
          <p:cNvPr id="3" name="Content Placeholder 2"/>
          <p:cNvSpPr>
            <a:spLocks noGrp="1"/>
          </p:cNvSpPr>
          <p:nvPr>
            <p:ph idx="1"/>
          </p:nvPr>
        </p:nvSpPr>
        <p:spPr>
          <a:xfrm>
            <a:off x="0" y="609600"/>
            <a:ext cx="9144000" cy="6248400"/>
          </a:xfrm>
        </p:spPr>
        <p:txBody>
          <a:bodyPr>
            <a:noAutofit/>
          </a:bodyPr>
          <a:lstStyle/>
          <a:p>
            <a:r>
              <a:rPr lang="en-US" sz="2000" dirty="0" smtClean="0"/>
              <a:t>C) </a:t>
            </a:r>
            <a:r>
              <a:rPr lang="en-US" sz="2000" dirty="0"/>
              <a:t>Middle Colonies:</a:t>
            </a:r>
          </a:p>
          <a:p>
            <a:pPr lvl="1"/>
            <a:r>
              <a:rPr lang="en-US" sz="1800" dirty="0"/>
              <a:t>Tended to be the most diverse demographically, religiously, and ethnically</a:t>
            </a:r>
          </a:p>
          <a:p>
            <a:pPr lvl="2"/>
            <a:r>
              <a:rPr lang="en-US" sz="1600" dirty="0"/>
              <a:t>Quakers in Pennsylvania (William Penn) – religiously tolerant</a:t>
            </a:r>
          </a:p>
          <a:p>
            <a:pPr lvl="2"/>
            <a:r>
              <a:rPr lang="en-US" sz="1600" dirty="0"/>
              <a:t>Women in Pennsylvania had more rights – Quakers allowed women equal positions in church</a:t>
            </a:r>
          </a:p>
          <a:p>
            <a:pPr lvl="2"/>
            <a:r>
              <a:rPr lang="en-US" sz="1600" dirty="0"/>
              <a:t>Immigrants from </a:t>
            </a:r>
            <a:r>
              <a:rPr lang="en-US" sz="1600" dirty="0" smtClean="0"/>
              <a:t>Germany</a:t>
            </a:r>
          </a:p>
          <a:p>
            <a:pPr lvl="1"/>
            <a:r>
              <a:rPr lang="en-US" sz="1800" dirty="0" smtClean="0"/>
              <a:t>Economy was based on the exportation of cereal crops - wheat</a:t>
            </a:r>
            <a:endParaRPr lang="en-US" sz="1800" dirty="0"/>
          </a:p>
          <a:p>
            <a:r>
              <a:rPr lang="en-US" sz="2000" dirty="0" smtClean="0"/>
              <a:t>D) </a:t>
            </a:r>
            <a:r>
              <a:rPr lang="en-US" dirty="0"/>
              <a:t>Southern colonies and West Indies:</a:t>
            </a:r>
          </a:p>
          <a:p>
            <a:pPr lvl="1"/>
            <a:r>
              <a:rPr lang="en-US" sz="1800" dirty="0"/>
              <a:t>In South Carolina and Georgia, rice was a major staple crop</a:t>
            </a:r>
          </a:p>
          <a:p>
            <a:pPr lvl="2"/>
            <a:r>
              <a:rPr lang="en-US" sz="1600" dirty="0"/>
              <a:t>Very arduous labor – long days and long growing season</a:t>
            </a:r>
          </a:p>
          <a:p>
            <a:pPr lvl="2"/>
            <a:r>
              <a:rPr lang="en-US" sz="1600" dirty="0"/>
              <a:t>Many white laborers refused to work in rice fields – led to an increase in slave labor</a:t>
            </a:r>
          </a:p>
          <a:p>
            <a:pPr lvl="1"/>
            <a:r>
              <a:rPr lang="en-US" sz="1800" dirty="0"/>
              <a:t>In the West Indies (Barbados) sugar cultivation was a major part of the economy</a:t>
            </a:r>
          </a:p>
          <a:p>
            <a:pPr lvl="2"/>
            <a:r>
              <a:rPr lang="en-US" sz="1600" dirty="0"/>
              <a:t>Like South Carolina and Georgia, slave labor was heavily used</a:t>
            </a:r>
            <a:endParaRPr lang="en-US" sz="2800" dirty="0"/>
          </a:p>
          <a:p>
            <a:pPr lvl="1"/>
            <a:r>
              <a:rPr lang="en-US" sz="1800" dirty="0"/>
              <a:t>In many instances, slaves made up a </a:t>
            </a:r>
            <a:r>
              <a:rPr lang="en-US" sz="1800" dirty="0" smtClean="0"/>
              <a:t>majority </a:t>
            </a:r>
            <a:r>
              <a:rPr lang="en-US" sz="1800" dirty="0"/>
              <a:t>of the population</a:t>
            </a:r>
          </a:p>
          <a:p>
            <a:pPr lvl="2"/>
            <a:r>
              <a:rPr lang="en-US" sz="1600" dirty="0"/>
              <a:t>Led to the development of slave codes – laws to regulate slave behavior</a:t>
            </a:r>
          </a:p>
          <a:p>
            <a:pPr lvl="3"/>
            <a:r>
              <a:rPr lang="en-US" sz="1600" dirty="0"/>
              <a:t>Gave incredible power to slave owners</a:t>
            </a:r>
          </a:p>
          <a:p>
            <a:endParaRPr lang="en-US" sz="2000" dirty="0"/>
          </a:p>
          <a:p>
            <a:pPr lvl="1"/>
            <a:endParaRPr lang="en-US" sz="1800" dirty="0" smtClean="0"/>
          </a:p>
        </p:txBody>
      </p:sp>
    </p:spTree>
    <p:extLst>
      <p:ext uri="{BB962C8B-B14F-4D97-AF65-F5344CB8AC3E}">
        <p14:creationId xmlns:p14="http://schemas.microsoft.com/office/powerpoint/2010/main" val="1620426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pPr algn="ctr"/>
            <a:r>
              <a:rPr lang="en-US" dirty="0" smtClean="0"/>
              <a:t>Self- Government</a:t>
            </a:r>
            <a:endParaRPr lang="en-US" dirty="0"/>
          </a:p>
        </p:txBody>
      </p:sp>
      <p:sp>
        <p:nvSpPr>
          <p:cNvPr id="3" name="Content Placeholder 2"/>
          <p:cNvSpPr>
            <a:spLocks noGrp="1"/>
          </p:cNvSpPr>
          <p:nvPr>
            <p:ph idx="1"/>
          </p:nvPr>
        </p:nvSpPr>
        <p:spPr>
          <a:xfrm>
            <a:off x="0" y="685800"/>
            <a:ext cx="9144000" cy="6248400"/>
          </a:xfrm>
        </p:spPr>
        <p:txBody>
          <a:bodyPr>
            <a:noAutofit/>
          </a:bodyPr>
          <a:lstStyle/>
          <a:p>
            <a:r>
              <a:rPr lang="en-US" sz="2000" dirty="0"/>
              <a:t>E</a:t>
            </a:r>
            <a:r>
              <a:rPr lang="en-US" sz="2000" dirty="0" smtClean="0"/>
              <a:t>) </a:t>
            </a:r>
            <a:r>
              <a:rPr lang="en-US" dirty="0" smtClean="0"/>
              <a:t>Emergence of democratic, self-government in the British colonies:</a:t>
            </a:r>
          </a:p>
          <a:p>
            <a:pPr lvl="1"/>
            <a:r>
              <a:rPr lang="en-US" sz="2000" dirty="0" smtClean="0"/>
              <a:t>Caused by: </a:t>
            </a:r>
          </a:p>
          <a:p>
            <a:pPr lvl="2"/>
            <a:r>
              <a:rPr lang="en-US" sz="1800" dirty="0" smtClean="0"/>
              <a:t>Distance from Britain</a:t>
            </a:r>
          </a:p>
          <a:p>
            <a:pPr lvl="2"/>
            <a:r>
              <a:rPr lang="en-US" sz="1800" dirty="0" smtClean="0"/>
              <a:t>Lax attention (Salutary Neglect – “hands-off” approach to the colonies)</a:t>
            </a:r>
          </a:p>
          <a:p>
            <a:pPr lvl="1"/>
            <a:r>
              <a:rPr lang="en-US" sz="2000" dirty="0" smtClean="0"/>
              <a:t>New England colonial government:</a:t>
            </a:r>
          </a:p>
          <a:p>
            <a:pPr lvl="2"/>
            <a:r>
              <a:rPr lang="en-US" sz="1800" dirty="0" smtClean="0"/>
              <a:t>Town meetings -&gt; elected legislatures</a:t>
            </a:r>
          </a:p>
          <a:p>
            <a:pPr lvl="3"/>
            <a:r>
              <a:rPr lang="en-US" sz="1600" dirty="0" smtClean="0"/>
              <a:t>White, land-owning, church members could vote</a:t>
            </a:r>
          </a:p>
          <a:p>
            <a:pPr lvl="1"/>
            <a:r>
              <a:rPr lang="en-US" sz="2000" dirty="0" smtClean="0"/>
              <a:t>Southern colonial government:</a:t>
            </a:r>
          </a:p>
          <a:p>
            <a:pPr lvl="2"/>
            <a:r>
              <a:rPr lang="en-US" sz="1800" dirty="0" smtClean="0"/>
              <a:t>Planters dominated assemblies</a:t>
            </a:r>
          </a:p>
          <a:p>
            <a:pPr lvl="2"/>
            <a:r>
              <a:rPr lang="en-US" sz="1800" dirty="0" smtClean="0"/>
              <a:t>Virginia House of Burgesses – 1</a:t>
            </a:r>
            <a:r>
              <a:rPr lang="en-US" sz="1800" baseline="30000" dirty="0" smtClean="0"/>
              <a:t>st</a:t>
            </a:r>
            <a:r>
              <a:rPr lang="en-US" sz="1800" dirty="0" smtClean="0"/>
              <a:t> representative government in British colonies, many members were elite plantation owners</a:t>
            </a:r>
            <a:endParaRPr lang="en-US" sz="1800" dirty="0"/>
          </a:p>
          <a:p>
            <a:endParaRPr lang="en-US" sz="2000" dirty="0"/>
          </a:p>
          <a:p>
            <a:pPr lvl="1"/>
            <a:endParaRPr lang="en-US" sz="1800" dirty="0" smtClean="0"/>
          </a:p>
        </p:txBody>
      </p:sp>
    </p:spTree>
    <p:extLst>
      <p:ext uri="{BB962C8B-B14F-4D97-AF65-F5344CB8AC3E}">
        <p14:creationId xmlns:p14="http://schemas.microsoft.com/office/powerpoint/2010/main" val="2187375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pPr algn="ctr"/>
            <a:r>
              <a:rPr lang="en-US" dirty="0" smtClean="0"/>
              <a:t>Colonial Trade</a:t>
            </a:r>
            <a:endParaRPr lang="en-US" dirty="0"/>
          </a:p>
        </p:txBody>
      </p:sp>
      <p:sp>
        <p:nvSpPr>
          <p:cNvPr id="3" name="Content Placeholder 2"/>
          <p:cNvSpPr>
            <a:spLocks noGrp="1"/>
          </p:cNvSpPr>
          <p:nvPr>
            <p:ph idx="1"/>
          </p:nvPr>
        </p:nvSpPr>
        <p:spPr>
          <a:xfrm>
            <a:off x="0" y="990600"/>
            <a:ext cx="9144000" cy="5867400"/>
          </a:xfrm>
        </p:spPr>
        <p:txBody>
          <a:bodyPr>
            <a:noAutofit/>
          </a:bodyPr>
          <a:lstStyle/>
          <a:p>
            <a:r>
              <a:rPr lang="en-US" sz="1600" dirty="0" smtClean="0"/>
              <a:t>“Competition over resources between European rivals and American Indians encouraged industry and trade and led to conflict in the Americas.” </a:t>
            </a:r>
            <a:r>
              <a:rPr lang="en-US" sz="1200" dirty="0" smtClean="0"/>
              <a:t>- Page 32of </a:t>
            </a:r>
            <a:r>
              <a:rPr lang="en-US" sz="1200" dirty="0"/>
              <a:t>the Curriculum Framework</a:t>
            </a:r>
          </a:p>
          <a:p>
            <a:r>
              <a:rPr lang="en-US" sz="2000" dirty="0" smtClean="0"/>
              <a:t>A) Atlantic economy:</a:t>
            </a:r>
          </a:p>
          <a:p>
            <a:pPr lvl="1"/>
            <a:r>
              <a:rPr lang="en-US" sz="1800" dirty="0" smtClean="0"/>
              <a:t>Exchange of goods, African Americans, and Native Americans between Europe, Africa, and the Americas</a:t>
            </a:r>
            <a:endParaRPr lang="en-US" sz="1800" dirty="0"/>
          </a:p>
          <a:p>
            <a:r>
              <a:rPr lang="en-US" sz="2000" dirty="0" smtClean="0"/>
              <a:t>European colonies focused on producing goods to Europe (Mercantilism)</a:t>
            </a:r>
          </a:p>
          <a:p>
            <a:pPr lvl="1"/>
            <a:r>
              <a:rPr lang="en-US" sz="1800" dirty="0" smtClean="0"/>
              <a:t>Goods that were valued in Europe were exported from the colonies (fur, tobacco, etc.)</a:t>
            </a:r>
          </a:p>
          <a:p>
            <a:pPr lvl="1"/>
            <a:r>
              <a:rPr lang="en-US" sz="1800" dirty="0" smtClean="0"/>
              <a:t>New sources of labor -&gt; Native American labor, indentured servants, and African slave labor</a:t>
            </a:r>
          </a:p>
          <a:p>
            <a:r>
              <a:rPr lang="en-US" sz="2000" dirty="0" smtClean="0"/>
              <a:t>B) Impacts of trade on Natives:</a:t>
            </a:r>
          </a:p>
          <a:p>
            <a:pPr lvl="1"/>
            <a:r>
              <a:rPr lang="en-US" sz="1800" dirty="0" smtClean="0"/>
              <a:t>Cultural changes – Natives lost land, many Europeans sought to assimilate them</a:t>
            </a:r>
          </a:p>
          <a:p>
            <a:pPr lvl="1"/>
            <a:r>
              <a:rPr lang="en-US" sz="1800" dirty="0" smtClean="0"/>
              <a:t>Economic changes – Land was lost and altered by Europeans</a:t>
            </a:r>
          </a:p>
          <a:p>
            <a:pPr lvl="1"/>
            <a:r>
              <a:rPr lang="en-US" sz="1800" dirty="0" smtClean="0"/>
              <a:t>Demographic changes – drastic decrease in population due to diseases</a:t>
            </a:r>
          </a:p>
        </p:txBody>
      </p:sp>
    </p:spTree>
    <p:extLst>
      <p:ext uri="{BB962C8B-B14F-4D97-AF65-F5344CB8AC3E}">
        <p14:creationId xmlns:p14="http://schemas.microsoft.com/office/powerpoint/2010/main" val="3240691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pPr algn="ctr"/>
            <a:r>
              <a:rPr lang="en-US" dirty="0" smtClean="0"/>
              <a:t>Natives &amp; Europeans</a:t>
            </a:r>
            <a:endParaRPr lang="en-US" dirty="0"/>
          </a:p>
        </p:txBody>
      </p:sp>
      <p:sp>
        <p:nvSpPr>
          <p:cNvPr id="3" name="Content Placeholder 2"/>
          <p:cNvSpPr>
            <a:spLocks noGrp="1"/>
          </p:cNvSpPr>
          <p:nvPr>
            <p:ph idx="1"/>
          </p:nvPr>
        </p:nvSpPr>
        <p:spPr>
          <a:xfrm>
            <a:off x="0" y="990600"/>
            <a:ext cx="9144000" cy="5867400"/>
          </a:xfrm>
        </p:spPr>
        <p:txBody>
          <a:bodyPr>
            <a:noAutofit/>
          </a:bodyPr>
          <a:lstStyle/>
          <a:p>
            <a:r>
              <a:rPr lang="en-US" sz="2000" dirty="0"/>
              <a:t>C</a:t>
            </a:r>
            <a:r>
              <a:rPr lang="en-US" sz="2000" dirty="0" smtClean="0"/>
              <a:t>) Interactions between Natives and Europeans:</a:t>
            </a:r>
          </a:p>
          <a:p>
            <a:pPr lvl="1"/>
            <a:r>
              <a:rPr lang="en-US" sz="1800" b="1" dirty="0" smtClean="0"/>
              <a:t>Fostered</a:t>
            </a:r>
            <a:r>
              <a:rPr lang="en-US" sz="1800" dirty="0" smtClean="0"/>
              <a:t> (promoted the growth of) both accommodation and conflict </a:t>
            </a:r>
          </a:p>
          <a:p>
            <a:pPr lvl="1"/>
            <a:r>
              <a:rPr lang="en-US" sz="1800" dirty="0" smtClean="0"/>
              <a:t>Europeans allied with Native groups against opposing Native groups</a:t>
            </a:r>
          </a:p>
          <a:p>
            <a:pPr lvl="2"/>
            <a:r>
              <a:rPr lang="en-US" sz="1600" dirty="0" smtClean="0"/>
              <a:t>Pequot War, </a:t>
            </a:r>
            <a:r>
              <a:rPr lang="en-US" sz="1600" dirty="0" err="1" smtClean="0"/>
              <a:t>Metacom’s</a:t>
            </a:r>
            <a:r>
              <a:rPr lang="en-US" sz="1600" dirty="0" smtClean="0"/>
              <a:t> War</a:t>
            </a:r>
          </a:p>
          <a:p>
            <a:pPr lvl="1"/>
            <a:r>
              <a:rPr lang="en-US" sz="1800" dirty="0"/>
              <a:t>British were able to offer more goods to natives, whereas the French were more tolerant of natives (and intermarried with natives)</a:t>
            </a:r>
          </a:p>
          <a:p>
            <a:pPr lvl="1"/>
            <a:r>
              <a:rPr lang="en-US" sz="1800" dirty="0"/>
              <a:t>During the French and Indian (7 Years) War, almost all natives were allied with the French – not the Iroquois </a:t>
            </a:r>
          </a:p>
          <a:p>
            <a:r>
              <a:rPr lang="en-US" sz="2000" dirty="0" smtClean="0"/>
              <a:t>D) </a:t>
            </a:r>
            <a:r>
              <a:rPr lang="en-US" sz="2000" dirty="0"/>
              <a:t>European and colonial interests often varied:</a:t>
            </a:r>
          </a:p>
          <a:p>
            <a:pPr lvl="1"/>
            <a:r>
              <a:rPr lang="en-US" sz="1800" dirty="0" smtClean="0"/>
              <a:t>Both sides increasingly distrusted each other</a:t>
            </a:r>
          </a:p>
          <a:p>
            <a:pPr lvl="1"/>
            <a:r>
              <a:rPr lang="en-US" sz="1800" dirty="0" smtClean="0"/>
              <a:t>British colonists sought to expand (especially post 7 Years’ War), Britain forbade it</a:t>
            </a:r>
          </a:p>
          <a:p>
            <a:pPr lvl="1"/>
            <a:r>
              <a:rPr lang="en-US" sz="1800" dirty="0" smtClean="0"/>
              <a:t>Frontier defense became a major issue –seen in Bacon’s Rebellion</a:t>
            </a:r>
          </a:p>
          <a:p>
            <a:pPr lvl="1"/>
            <a:r>
              <a:rPr lang="en-US" sz="1800" dirty="0" smtClean="0"/>
              <a:t>Trade divided the two groups – colonists smuggled to get around British taxes</a:t>
            </a:r>
            <a:endParaRPr lang="en-US" sz="2000" dirty="0"/>
          </a:p>
        </p:txBody>
      </p:sp>
    </p:spTree>
    <p:extLst>
      <p:ext uri="{BB962C8B-B14F-4D97-AF65-F5344CB8AC3E}">
        <p14:creationId xmlns:p14="http://schemas.microsoft.com/office/powerpoint/2010/main" val="3728712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pPr algn="ctr"/>
            <a:r>
              <a:rPr lang="en-US" dirty="0" smtClean="0"/>
              <a:t>Native American Conflicts</a:t>
            </a:r>
            <a:endParaRPr lang="en-US" dirty="0"/>
          </a:p>
        </p:txBody>
      </p:sp>
      <p:sp>
        <p:nvSpPr>
          <p:cNvPr id="3" name="Content Placeholder 2"/>
          <p:cNvSpPr>
            <a:spLocks noGrp="1"/>
          </p:cNvSpPr>
          <p:nvPr>
            <p:ph idx="1"/>
          </p:nvPr>
        </p:nvSpPr>
        <p:spPr>
          <a:xfrm>
            <a:off x="0" y="990600"/>
            <a:ext cx="9144000" cy="5867400"/>
          </a:xfrm>
        </p:spPr>
        <p:txBody>
          <a:bodyPr>
            <a:noAutofit/>
          </a:bodyPr>
          <a:lstStyle/>
          <a:p>
            <a:r>
              <a:rPr lang="en-US" dirty="0" smtClean="0"/>
              <a:t>E) British and Native American conflicts:</a:t>
            </a:r>
          </a:p>
          <a:p>
            <a:pPr lvl="1"/>
            <a:r>
              <a:rPr lang="en-US" sz="2000" dirty="0" smtClean="0"/>
              <a:t>Were caused by:</a:t>
            </a:r>
          </a:p>
          <a:p>
            <a:pPr lvl="2"/>
            <a:r>
              <a:rPr lang="en-US" sz="1800" dirty="0" smtClean="0"/>
              <a:t>Competition over land, resources, and boundaries</a:t>
            </a:r>
          </a:p>
          <a:p>
            <a:pPr lvl="1"/>
            <a:r>
              <a:rPr lang="en-US" sz="2000" dirty="0" smtClean="0"/>
              <a:t>Led to military conflicts:</a:t>
            </a:r>
          </a:p>
          <a:p>
            <a:pPr lvl="2"/>
            <a:r>
              <a:rPr lang="en-US" sz="1800" b="1" dirty="0" err="1" smtClean="0"/>
              <a:t>Metacom’s</a:t>
            </a:r>
            <a:r>
              <a:rPr lang="en-US" sz="1800" dirty="0" smtClean="0"/>
              <a:t> War (King Philip’s War) </a:t>
            </a:r>
            <a:endParaRPr lang="en-US" sz="1800" dirty="0"/>
          </a:p>
          <a:p>
            <a:pPr lvl="3"/>
            <a:r>
              <a:rPr lang="en-US" sz="1400" dirty="0" smtClean="0"/>
              <a:t>Conflict </a:t>
            </a:r>
            <a:r>
              <a:rPr lang="en-US" sz="1400" dirty="0" smtClean="0"/>
              <a:t>between Natives and British colonists in New England</a:t>
            </a:r>
          </a:p>
          <a:p>
            <a:pPr lvl="3"/>
            <a:r>
              <a:rPr lang="en-US" sz="1600" dirty="0" smtClean="0"/>
              <a:t>Natives were defeated, not much of a threat thereafter in New </a:t>
            </a:r>
            <a:r>
              <a:rPr lang="en-US" sz="1600" dirty="0" smtClean="0"/>
              <a:t>England</a:t>
            </a:r>
            <a:endParaRPr lang="en-US" sz="2000" dirty="0" smtClean="0"/>
          </a:p>
          <a:p>
            <a:r>
              <a:rPr lang="en-US" sz="2000" dirty="0" smtClean="0"/>
              <a:t>F) Spanish and Native American resistance:</a:t>
            </a:r>
          </a:p>
          <a:p>
            <a:pPr lvl="1"/>
            <a:r>
              <a:rPr lang="en-US" sz="2000" dirty="0" smtClean="0"/>
              <a:t>Pueblo Revolt: Pueblo Indians successfully overthrew the Spanish for 12 years</a:t>
            </a:r>
          </a:p>
          <a:p>
            <a:pPr lvl="1"/>
            <a:r>
              <a:rPr lang="en-US" sz="2000" dirty="0" smtClean="0"/>
              <a:t>After the Spanish regained control, they became more accommodating to Native American culture, particularly religion</a:t>
            </a:r>
          </a:p>
          <a:p>
            <a:endParaRPr lang="en-US" sz="1800" dirty="0" smtClean="0"/>
          </a:p>
        </p:txBody>
      </p:sp>
    </p:spTree>
    <p:extLst>
      <p:ext uri="{BB962C8B-B14F-4D97-AF65-F5344CB8AC3E}">
        <p14:creationId xmlns:p14="http://schemas.microsoft.com/office/powerpoint/2010/main" val="4088499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4134</TotalTime>
  <Words>1775</Words>
  <Application>Microsoft Office PowerPoint</Application>
  <PresentationFormat>On-screen Show (4:3)</PresentationFormat>
  <Paragraphs>162</Paragraphs>
  <Slides>14</Slides>
  <Notes>10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APUSH Period 2 Review 1607 - 1754  </vt:lpstr>
      <vt:lpstr>Spain, French, &amp; Dutch</vt:lpstr>
      <vt:lpstr>England</vt:lpstr>
      <vt:lpstr>Atlantic Coast</vt:lpstr>
      <vt:lpstr>Middle &amp; Southern Colonies</vt:lpstr>
      <vt:lpstr>Self- Government</vt:lpstr>
      <vt:lpstr>Colonial Trade</vt:lpstr>
      <vt:lpstr>Natives &amp; Europeans</vt:lpstr>
      <vt:lpstr>Native American Conflicts</vt:lpstr>
      <vt:lpstr>Religion</vt:lpstr>
      <vt:lpstr>Britain Expansion</vt:lpstr>
      <vt:lpstr>Resistance to British</vt:lpstr>
      <vt:lpstr>Slave Trade</vt:lpstr>
      <vt:lpstr>Impact of Slavery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APUSH Review: The Election of 1844</dc:title>
  <dc:creator>Adam</dc:creator>
  <cp:lastModifiedBy>Windows User</cp:lastModifiedBy>
  <cp:revision>131</cp:revision>
  <dcterms:created xsi:type="dcterms:W3CDTF">2013-11-22T00:02:11Z</dcterms:created>
  <dcterms:modified xsi:type="dcterms:W3CDTF">2016-04-26T18:10:31Z</dcterms:modified>
</cp:coreProperties>
</file>