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17"/>
  </p:notesMasterIdLst>
  <p:sldIdLst>
    <p:sldId id="257" r:id="rId2"/>
    <p:sldId id="263" r:id="rId3"/>
    <p:sldId id="265" r:id="rId4"/>
    <p:sldId id="266" r:id="rId5"/>
    <p:sldId id="264" r:id="rId6"/>
    <p:sldId id="268" r:id="rId7"/>
    <p:sldId id="270" r:id="rId8"/>
    <p:sldId id="269" r:id="rId9"/>
    <p:sldId id="271" r:id="rId10"/>
    <p:sldId id="272" r:id="rId11"/>
    <p:sldId id="273" r:id="rId12"/>
    <p:sldId id="274" r:id="rId13"/>
    <p:sldId id="275" r:id="rId14"/>
    <p:sldId id="280" r:id="rId15"/>
    <p:sldId id="28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984" autoAdjust="0"/>
  </p:normalViewPr>
  <p:slideViewPr>
    <p:cSldViewPr>
      <p:cViewPr>
        <p:scale>
          <a:sx n="85" d="100"/>
          <a:sy n="85" d="100"/>
        </p:scale>
        <p:origin x="-2370" y="-5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A0CA6-8DE7-4347-8190-B847254007B5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2E6764-CBA3-4FB9-BB65-97D2950C4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575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2E6764-CBA3-4FB9-BB65-97D2950C43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447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2E6764-CBA3-4FB9-BB65-97D2950C432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9350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2E6764-CBA3-4FB9-BB65-97D2950C432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8167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2E6764-CBA3-4FB9-BB65-97D2950C432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942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2E6764-CBA3-4FB9-BB65-97D2950C432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653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1D505-87A4-4A4F-B719-E7FE1BA9B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85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934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42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492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740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484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544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687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889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951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3" indent="0">
              <a:buNone/>
              <a:defRPr sz="2400"/>
            </a:lvl3pPr>
            <a:lvl4pPr marL="1371530" indent="0">
              <a:buNone/>
              <a:defRPr sz="2000"/>
            </a:lvl4pPr>
            <a:lvl5pPr marL="1828706" indent="0">
              <a:buNone/>
              <a:defRPr sz="2000"/>
            </a:lvl5pPr>
            <a:lvl6pPr marL="2285883" indent="0">
              <a:buNone/>
              <a:defRPr sz="2000"/>
            </a:lvl6pPr>
            <a:lvl7pPr marL="2743060" indent="0">
              <a:buNone/>
              <a:defRPr sz="2000"/>
            </a:lvl7pPr>
            <a:lvl8pPr marL="3200236" indent="0">
              <a:buNone/>
              <a:defRPr sz="2000"/>
            </a:lvl8pPr>
            <a:lvl9pPr marL="3657413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921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5" tIns="45718" rIns="91435" bIns="4571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35" tIns="45718" rIns="91435" bIns="4571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85ECF-9851-4026-B03A-BBA29FF78CD3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1" y="6356351"/>
            <a:ext cx="2895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146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</p:sldLayoutIdLst>
  <p:txStyles>
    <p:titleStyle>
      <a:lvl1pPr algn="ctr" defTabSz="91435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82" indent="-342882" algn="l" defTabSz="914353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2" indent="-285736" algn="l" defTabSz="914353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8" algn="l" defTabSz="91435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18" indent="-228588" algn="l" defTabSz="914353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5" indent="-228588" algn="l" defTabSz="914353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1" indent="-228588" algn="l" defTabSz="91435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48" indent="-228588" algn="l" defTabSz="91435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5" indent="-228588" algn="l" defTabSz="91435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1" indent="-228588" algn="l" defTabSz="91435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9867" y="2057400"/>
            <a:ext cx="8610600" cy="2595025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APUSH </a:t>
            </a:r>
            <a:r>
              <a:rPr lang="en-US" sz="5400" dirty="0" smtClean="0"/>
              <a:t>Period 1 Review</a:t>
            </a:r>
            <a:r>
              <a:rPr lang="en-US" sz="5400" dirty="0"/>
              <a:t/>
            </a:r>
            <a:br>
              <a:rPr lang="en-US" sz="5400" dirty="0"/>
            </a:br>
            <a:endParaRPr lang="en-US" sz="5400" dirty="0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477644" y="3657600"/>
            <a:ext cx="8229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1491 </a:t>
            </a:r>
            <a:r>
              <a:rPr lang="en-US" dirty="0" smtClean="0">
                <a:solidFill>
                  <a:schemeClr val="tx1"/>
                </a:solidFill>
              </a:rPr>
              <a:t>- 1607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59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Spanish Exploration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8975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Key Concept 1.2, </a:t>
            </a:r>
            <a:r>
              <a:rPr lang="en-US" dirty="0" smtClean="0"/>
              <a:t>II: “The Columbian Exchange and development of the Spanish Empire in the Western Hemisphere resulted in extensive demographic, economic, and social changes</a:t>
            </a:r>
            <a:r>
              <a:rPr lang="en-US" dirty="0" smtClean="0"/>
              <a:t>.”</a:t>
            </a:r>
          </a:p>
          <a:p>
            <a:endParaRPr lang="en-US" dirty="0"/>
          </a:p>
          <a:p>
            <a:r>
              <a:rPr lang="en-US" dirty="0" smtClean="0"/>
              <a:t>A</a:t>
            </a:r>
            <a:r>
              <a:rPr lang="en-US" dirty="0" smtClean="0"/>
              <a:t>) Impact of Spanish exploration:</a:t>
            </a:r>
          </a:p>
          <a:p>
            <a:pPr lvl="1"/>
            <a:r>
              <a:rPr lang="en-US" dirty="0" smtClean="0"/>
              <a:t>Deadly diseases:</a:t>
            </a:r>
          </a:p>
          <a:p>
            <a:pPr lvl="2"/>
            <a:r>
              <a:rPr lang="en-US" dirty="0" smtClean="0"/>
              <a:t>Smallpox, malaria</a:t>
            </a:r>
          </a:p>
          <a:p>
            <a:pPr lvl="3"/>
            <a:r>
              <a:rPr lang="en-US" dirty="0" smtClean="0"/>
              <a:t>Killed as many as 90% of Natives in some areas – not immune to European diseases</a:t>
            </a:r>
          </a:p>
          <a:p>
            <a:pPr lvl="1"/>
            <a:r>
              <a:rPr lang="en-US" dirty="0" smtClean="0"/>
              <a:t>Introduction of new animals and crops:</a:t>
            </a:r>
          </a:p>
          <a:p>
            <a:pPr lvl="2"/>
            <a:r>
              <a:rPr lang="en-US" dirty="0" smtClean="0"/>
              <a:t>Horse – transformed Native life on the Great Plains</a:t>
            </a:r>
          </a:p>
          <a:p>
            <a:pPr lvl="2"/>
            <a:r>
              <a:rPr lang="en-US" dirty="0" smtClean="0"/>
              <a:t>Crops – wheat, rice, and sugar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699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Encomienda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925" y="1524000"/>
            <a:ext cx="8308975" cy="48768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B</a:t>
            </a:r>
            <a:r>
              <a:rPr lang="en-US" dirty="0" smtClean="0"/>
              <a:t>) Encomienda System </a:t>
            </a:r>
            <a:endParaRPr lang="en-US" dirty="0" smtClean="0"/>
          </a:p>
          <a:p>
            <a:pPr lvl="1"/>
            <a:r>
              <a:rPr lang="en-US" dirty="0" smtClean="0"/>
              <a:t>Native American labor was </a:t>
            </a:r>
            <a:r>
              <a:rPr lang="en-US" b="1" dirty="0" smtClean="0"/>
              <a:t>marshaled</a:t>
            </a:r>
            <a:r>
              <a:rPr lang="en-US" dirty="0" smtClean="0"/>
              <a:t> (arranged, assembled) on plantations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goal was to use labor for agriculture and gain precious metal </a:t>
            </a:r>
          </a:p>
          <a:p>
            <a:pPr lvl="1"/>
            <a:r>
              <a:rPr lang="en-US" dirty="0" smtClean="0"/>
              <a:t>Eventually, the encomienda system was replaced by African Slave Labor</a:t>
            </a:r>
          </a:p>
          <a:p>
            <a:pPr lvl="2"/>
            <a:r>
              <a:rPr lang="en-US" dirty="0" smtClean="0"/>
              <a:t>New Laws of 1542 outlawed the encomienda system</a:t>
            </a:r>
          </a:p>
          <a:p>
            <a:r>
              <a:rPr lang="en-US" dirty="0" smtClean="0"/>
              <a:t>C) Spanish and Portuguese traders acquired slaves from some West African groups </a:t>
            </a:r>
          </a:p>
          <a:p>
            <a:pPr lvl="1"/>
            <a:r>
              <a:rPr lang="en-US" dirty="0" smtClean="0"/>
              <a:t>Slaves were used by the Spanish on plantations and mines </a:t>
            </a:r>
          </a:p>
          <a:p>
            <a:r>
              <a:rPr lang="en-US" dirty="0" smtClean="0"/>
              <a:t>D) Spanish Caste System:</a:t>
            </a:r>
          </a:p>
          <a:p>
            <a:pPr lvl="1"/>
            <a:r>
              <a:rPr lang="en-US" dirty="0" smtClean="0"/>
              <a:t>Incorporated Europeans, Africans, Natives</a:t>
            </a:r>
          </a:p>
          <a:p>
            <a:pPr lvl="2"/>
            <a:r>
              <a:rPr lang="en-US" dirty="0" smtClean="0"/>
              <a:t>Europeans were at the top (peninsulares and creoles)</a:t>
            </a:r>
          </a:p>
          <a:p>
            <a:pPr lvl="2"/>
            <a:r>
              <a:rPr lang="en-US" dirty="0" smtClean="0"/>
              <a:t>Mestizo and mulatos (mixed European and Native, European and African ancestry) 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090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Nations Collide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925" y="1447800"/>
            <a:ext cx="8308975" cy="49530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Key Concept 1.2, </a:t>
            </a:r>
            <a:r>
              <a:rPr lang="en-US" dirty="0" smtClean="0"/>
              <a:t>II: “In their interactions, Europeans and Native Americans asserted divergent worldviews regarding issues such as religion, gender roles, family, land use, and power.</a:t>
            </a:r>
            <a:r>
              <a:rPr lang="en-US" dirty="0"/>
              <a:t>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</a:t>
            </a:r>
            <a:r>
              <a:rPr lang="en-US" dirty="0" smtClean="0"/>
              <a:t>) Misunderstandings between each group</a:t>
            </a:r>
          </a:p>
          <a:p>
            <a:pPr lvl="1"/>
            <a:r>
              <a:rPr lang="en-US" dirty="0" smtClean="0"/>
              <a:t>Gender – many Natives societies were matrilineal </a:t>
            </a:r>
          </a:p>
          <a:p>
            <a:pPr lvl="1"/>
            <a:r>
              <a:rPr lang="en-US" dirty="0" smtClean="0"/>
              <a:t>Land – Natives did not own individual land</a:t>
            </a:r>
          </a:p>
          <a:p>
            <a:pPr lvl="1"/>
            <a:r>
              <a:rPr lang="en-US" dirty="0" smtClean="0"/>
              <a:t>Religion – Natives believed in animism, polytheistic; shamans held power</a:t>
            </a:r>
          </a:p>
          <a:p>
            <a:r>
              <a:rPr lang="en-US" dirty="0" smtClean="0"/>
              <a:t>Some useful aspects of each other’s cultures were eventually adapted:</a:t>
            </a:r>
          </a:p>
          <a:p>
            <a:pPr lvl="1"/>
            <a:r>
              <a:rPr lang="en-US" dirty="0" smtClean="0"/>
              <a:t>Natives adapted technology</a:t>
            </a:r>
          </a:p>
          <a:p>
            <a:pPr lvl="1"/>
            <a:r>
              <a:rPr lang="en-US" dirty="0" smtClean="0"/>
              <a:t>Europeans adapted agriculture techniques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133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Nations Collide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925" y="1371600"/>
            <a:ext cx="8499475" cy="51054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B</a:t>
            </a:r>
            <a:r>
              <a:rPr lang="en-US" dirty="0" smtClean="0"/>
              <a:t>) Native resistance to European encroachment and labor:</a:t>
            </a:r>
          </a:p>
          <a:p>
            <a:pPr lvl="1"/>
            <a:r>
              <a:rPr lang="en-US" dirty="0" smtClean="0"/>
              <a:t>Natives sought to preserve political, economic, and religious autonomy (independence, self-rule)</a:t>
            </a:r>
          </a:p>
          <a:p>
            <a:pPr lvl="2"/>
            <a:r>
              <a:rPr lang="en-US" dirty="0" smtClean="0"/>
              <a:t>Diplomatically and/or militarily </a:t>
            </a:r>
            <a:endParaRPr lang="en-US" dirty="0"/>
          </a:p>
          <a:p>
            <a:r>
              <a:rPr lang="en-US" dirty="0" smtClean="0"/>
              <a:t>C) Debates over how non-Europeans should be treated:</a:t>
            </a:r>
          </a:p>
          <a:p>
            <a:pPr lvl="1"/>
            <a:r>
              <a:rPr lang="en-US" dirty="0" smtClean="0"/>
              <a:t>Many Europeans saw Natives and Africans as “savages” </a:t>
            </a:r>
          </a:p>
          <a:p>
            <a:pPr lvl="2"/>
            <a:r>
              <a:rPr lang="en-US" dirty="0"/>
              <a:t>Juan de Sepulveda:</a:t>
            </a:r>
          </a:p>
          <a:p>
            <a:pPr lvl="3"/>
            <a:r>
              <a:rPr lang="en-US" dirty="0"/>
              <a:t>Advocated harsh treatment of Natives</a:t>
            </a:r>
          </a:p>
          <a:p>
            <a:pPr lvl="3"/>
            <a:r>
              <a:rPr lang="en-US" dirty="0"/>
              <a:t>Claimed slavery for Natives was justified under Christianity</a:t>
            </a:r>
          </a:p>
          <a:p>
            <a:pPr lvl="2"/>
            <a:r>
              <a:rPr lang="en-US" dirty="0" err="1"/>
              <a:t>Bartolome</a:t>
            </a:r>
            <a:r>
              <a:rPr lang="en-US" dirty="0"/>
              <a:t> de Las Casas:</a:t>
            </a:r>
          </a:p>
          <a:p>
            <a:pPr lvl="3"/>
            <a:r>
              <a:rPr lang="en-US" dirty="0"/>
              <a:t>Argued that Natives deserved the same treatment as all other men</a:t>
            </a:r>
          </a:p>
          <a:p>
            <a:pPr lvl="3"/>
            <a:r>
              <a:rPr lang="en-US" dirty="0"/>
              <a:t>Played an instrumental role in the ending of the encomienda </a:t>
            </a:r>
            <a:r>
              <a:rPr lang="en-US" dirty="0" smtClean="0"/>
              <a:t>system</a:t>
            </a:r>
          </a:p>
          <a:p>
            <a:pPr lvl="3"/>
            <a:r>
              <a:rPr lang="en-US" dirty="0" smtClean="0"/>
              <a:t>Contributed to the “Black Legend”</a:t>
            </a:r>
          </a:p>
          <a:p>
            <a:pPr lvl="1"/>
            <a:r>
              <a:rPr lang="en-US" dirty="0" smtClean="0"/>
              <a:t>Arguments used to subjugate Africans and Natives?</a:t>
            </a:r>
          </a:p>
          <a:p>
            <a:pPr lvl="2"/>
            <a:r>
              <a:rPr lang="en-US" dirty="0" smtClean="0"/>
              <a:t>Racism, religious - spread of Christianity, Natives and Africans were seen as “barbaric” </a:t>
            </a:r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086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European Views of Natives and Africans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6019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Many </a:t>
            </a:r>
            <a:r>
              <a:rPr lang="en-US" dirty="0" smtClean="0"/>
              <a:t>Spanish and Portuguese did not understand Natives and their cultures</a:t>
            </a:r>
          </a:p>
          <a:p>
            <a:pPr lvl="1"/>
            <a:r>
              <a:rPr lang="en-US" dirty="0" smtClean="0"/>
              <a:t>Natives were viewed as “Savages” by many Europeans</a:t>
            </a:r>
            <a:endParaRPr lang="en-US" dirty="0"/>
          </a:p>
          <a:p>
            <a:r>
              <a:rPr lang="en-US" dirty="0" smtClean="0"/>
              <a:t>Juan de Sepulveda:</a:t>
            </a:r>
          </a:p>
          <a:p>
            <a:pPr lvl="1"/>
            <a:r>
              <a:rPr lang="en-US" dirty="0" smtClean="0"/>
              <a:t>Advocated harsh treatment of Natives</a:t>
            </a:r>
          </a:p>
          <a:p>
            <a:pPr lvl="1"/>
            <a:r>
              <a:rPr lang="en-US" dirty="0" smtClean="0"/>
              <a:t>Claimed slavery for Natives was justified under Christianity</a:t>
            </a:r>
          </a:p>
          <a:p>
            <a:r>
              <a:rPr lang="en-US" dirty="0" smtClean="0"/>
              <a:t>Bartolome de Las Casas:</a:t>
            </a:r>
          </a:p>
          <a:p>
            <a:pPr lvl="1"/>
            <a:r>
              <a:rPr lang="en-US" dirty="0" smtClean="0"/>
              <a:t>Argued that Natives deserved the same treatment as all other men</a:t>
            </a:r>
          </a:p>
          <a:p>
            <a:pPr lvl="1"/>
            <a:r>
              <a:rPr lang="en-US" dirty="0" smtClean="0"/>
              <a:t>Played an instrumental role in the ending of the </a:t>
            </a:r>
            <a:r>
              <a:rPr lang="en-US" dirty="0" err="1" smtClean="0"/>
              <a:t>encomienda</a:t>
            </a:r>
            <a:r>
              <a:rPr lang="en-US" dirty="0" smtClean="0"/>
              <a:t> system</a:t>
            </a:r>
          </a:p>
          <a:p>
            <a:r>
              <a:rPr lang="en-US" dirty="0" smtClean="0"/>
              <a:t>Europeans began to develop a belief in white superiority to justify the treatment of Africans and Natives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282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Views of Natives and Africans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</a:t>
            </a:r>
            <a:r>
              <a:rPr lang="en-US" dirty="0" smtClean="0"/>
              <a:t>Spanish often tried to convert Natives to Christianity</a:t>
            </a:r>
          </a:p>
          <a:p>
            <a:pPr lvl="1"/>
            <a:r>
              <a:rPr lang="en-US" dirty="0" smtClean="0"/>
              <a:t>Spanish Mission System:</a:t>
            </a:r>
          </a:p>
          <a:p>
            <a:pPr lvl="2"/>
            <a:r>
              <a:rPr lang="en-US" dirty="0" smtClean="0"/>
              <a:t>Outposts throughout the Americas to help convert Natives</a:t>
            </a:r>
          </a:p>
          <a:p>
            <a:pPr lvl="2"/>
            <a:r>
              <a:rPr lang="en-US" dirty="0" smtClean="0"/>
              <a:t>Outposts were often military bases as well</a:t>
            </a:r>
          </a:p>
          <a:p>
            <a:pPr marL="548640" lvl="2">
              <a:spcBef>
                <a:spcPts val="600"/>
              </a:spcBef>
              <a:buClr>
                <a:schemeClr val="accent2"/>
              </a:buClr>
            </a:pPr>
            <a:r>
              <a:rPr lang="en-US" dirty="0"/>
              <a:t>Don Juan de Onate defeated the Pueblos</a:t>
            </a:r>
          </a:p>
          <a:p>
            <a:pPr lvl="2"/>
            <a:r>
              <a:rPr lang="en-US" dirty="0"/>
              <a:t>Spanish established Santa Fe in 1610 </a:t>
            </a:r>
            <a:endParaRPr lang="en-US" dirty="0" smtClean="0"/>
          </a:p>
          <a:p>
            <a:pPr lvl="2"/>
            <a:r>
              <a:rPr lang="en-US" dirty="0"/>
              <a:t>Spanish priests and government suppressed Native practices that were inconsistent with Christianity</a:t>
            </a:r>
          </a:p>
          <a:p>
            <a:pPr lvl="2"/>
            <a:r>
              <a:rPr lang="en-US" dirty="0"/>
              <a:t>Spanish demanded tribute and labor from Natives</a:t>
            </a:r>
          </a:p>
          <a:p>
            <a:r>
              <a:rPr lang="en-US" dirty="0" smtClean="0"/>
              <a:t>Many Africans preserved their culture and autonomy in the New World</a:t>
            </a:r>
            <a:endParaRPr lang="en-US" dirty="0"/>
          </a:p>
          <a:p>
            <a:pPr lvl="1"/>
            <a:r>
              <a:rPr lang="en-US" dirty="0" smtClean="0"/>
              <a:t>Maroon Communities: </a:t>
            </a:r>
          </a:p>
          <a:p>
            <a:pPr lvl="2"/>
            <a:r>
              <a:rPr lang="en-US" dirty="0" smtClean="0"/>
              <a:t>Consisted of runaway slaves, many were located in the Caribbean</a:t>
            </a:r>
          </a:p>
          <a:p>
            <a:pPr lvl="1"/>
            <a:r>
              <a:rPr lang="en-US" dirty="0" smtClean="0"/>
              <a:t>Many Africans would combine elements of Christianity with their native African religions and customs</a:t>
            </a:r>
          </a:p>
          <a:p>
            <a:pPr marL="41148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203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Maize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“Different native societies adapted to and transformed their environments through innovations in agriculture, resource use, and social structure</a:t>
            </a:r>
            <a:r>
              <a:rPr lang="en-US" dirty="0" smtClean="0"/>
              <a:t>.”</a:t>
            </a:r>
          </a:p>
          <a:p>
            <a:endParaRPr lang="en-US" dirty="0" smtClean="0"/>
          </a:p>
          <a:p>
            <a:r>
              <a:rPr lang="en-US" dirty="0" smtClean="0"/>
              <a:t>A) Impact of maize cultivation:</a:t>
            </a:r>
          </a:p>
          <a:p>
            <a:pPr lvl="1"/>
            <a:r>
              <a:rPr lang="en-US" dirty="0" smtClean="0"/>
              <a:t>Very popular in the southwest</a:t>
            </a:r>
          </a:p>
          <a:p>
            <a:pPr lvl="1"/>
            <a:r>
              <a:rPr lang="en-US" dirty="0"/>
              <a:t>Societies developed vast irrigation systems (Pueblos in Rio Grande)</a:t>
            </a:r>
          </a:p>
          <a:p>
            <a:r>
              <a:rPr lang="en-US" dirty="0" smtClean="0"/>
              <a:t>How did maize transform societies?</a:t>
            </a:r>
          </a:p>
          <a:p>
            <a:pPr lvl="1"/>
            <a:r>
              <a:rPr lang="en-US" dirty="0" smtClean="0"/>
              <a:t>Less emphasis on hunting and gathering</a:t>
            </a:r>
          </a:p>
          <a:p>
            <a:pPr lvl="1"/>
            <a:r>
              <a:rPr lang="en-US" dirty="0" smtClean="0"/>
              <a:t>Increase in population</a:t>
            </a:r>
          </a:p>
          <a:p>
            <a:pPr lvl="1"/>
            <a:r>
              <a:rPr lang="en-US" dirty="0" smtClean="0"/>
              <a:t>Establishment of permanent villages with socially diverse societies</a:t>
            </a:r>
          </a:p>
          <a:p>
            <a:pPr lvl="2"/>
            <a:r>
              <a:rPr lang="en-US" dirty="0" smtClean="0"/>
              <a:t>Tenochtitlan – 250,000 people, social classes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762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Great </a:t>
            </a:r>
            <a:r>
              <a:rPr lang="en-US" dirty="0" smtClean="0"/>
              <a:t>Plains and Great Basin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Most natives lived off of hunting and gathering</a:t>
            </a:r>
          </a:p>
          <a:p>
            <a:pPr lvl="1"/>
            <a:r>
              <a:rPr lang="en-US" dirty="0" smtClean="0"/>
              <a:t>Lack of natural resources </a:t>
            </a:r>
          </a:p>
          <a:p>
            <a:pPr lvl="1"/>
            <a:r>
              <a:rPr lang="en-US" dirty="0" smtClean="0"/>
              <a:t>Large, flat area that was arid (dry) – Basin</a:t>
            </a:r>
          </a:p>
          <a:p>
            <a:pPr lvl="1"/>
            <a:r>
              <a:rPr lang="en-US" dirty="0" smtClean="0"/>
              <a:t>Grassland- Plains</a:t>
            </a:r>
          </a:p>
          <a:p>
            <a:r>
              <a:rPr lang="en-US" dirty="0" smtClean="0"/>
              <a:t>With the introduction of the horse, life on the Great Plains was drastically altered</a:t>
            </a:r>
          </a:p>
          <a:p>
            <a:pPr lvl="1"/>
            <a:r>
              <a:rPr lang="en-US" dirty="0" smtClean="0"/>
              <a:t>Bison hunting became much easier</a:t>
            </a:r>
          </a:p>
          <a:p>
            <a:pPr lvl="1"/>
            <a:r>
              <a:rPr lang="en-US" dirty="0" smtClean="0"/>
              <a:t>Natives with horses became stronger militarily</a:t>
            </a:r>
          </a:p>
          <a:p>
            <a:r>
              <a:rPr lang="en-US" dirty="0" smtClean="0"/>
              <a:t>Natives in the Great Basin hunted bison and sheep</a:t>
            </a:r>
          </a:p>
          <a:p>
            <a:pPr lvl="1"/>
            <a:r>
              <a:rPr lang="en-US" dirty="0" smtClean="0"/>
              <a:t>Like natives on the Great Plains, horses helped natives become more powerful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708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Northeast</a:t>
            </a:r>
            <a:r>
              <a:rPr lang="en-US" dirty="0" smtClean="0"/>
              <a:t>, Mississippi River Valley, and Atlantic Seaboard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Many societies were a mix of hunting and gathering, and agriculture and developed permanent villages</a:t>
            </a:r>
          </a:p>
          <a:p>
            <a:r>
              <a:rPr lang="en-US" dirty="0" smtClean="0"/>
              <a:t>Iroquois (Present day NY and PA):</a:t>
            </a:r>
          </a:p>
          <a:p>
            <a:pPr lvl="1"/>
            <a:r>
              <a:rPr lang="en-US" dirty="0" smtClean="0"/>
              <a:t>Adapted to their environment:</a:t>
            </a:r>
          </a:p>
          <a:p>
            <a:pPr lvl="2"/>
            <a:r>
              <a:rPr lang="en-US" dirty="0" smtClean="0"/>
              <a:t>Burned forests to hunt and grow crops</a:t>
            </a:r>
          </a:p>
          <a:p>
            <a:pPr lvl="2"/>
            <a:r>
              <a:rPr lang="en-US" dirty="0" smtClean="0"/>
              <a:t>Villages </a:t>
            </a:r>
            <a:r>
              <a:rPr lang="en-US" dirty="0"/>
              <a:t>were built around maize</a:t>
            </a:r>
          </a:p>
          <a:p>
            <a:r>
              <a:rPr lang="en-US" dirty="0" smtClean="0"/>
              <a:t>Iroquois were a </a:t>
            </a:r>
            <a:r>
              <a:rPr lang="en-US" b="1" i="1" dirty="0" smtClean="0"/>
              <a:t>matriarchal </a:t>
            </a:r>
            <a:r>
              <a:rPr lang="en-US" dirty="0" smtClean="0"/>
              <a:t>society:</a:t>
            </a:r>
          </a:p>
          <a:p>
            <a:pPr lvl="1"/>
            <a:r>
              <a:rPr lang="en-US" dirty="0" smtClean="0"/>
              <a:t>Power was based on female authority</a:t>
            </a:r>
          </a:p>
          <a:p>
            <a:pPr lvl="1"/>
            <a:r>
              <a:rPr lang="en-US" dirty="0" smtClean="0"/>
              <a:t>Women were instrumental in councils and decision-making</a:t>
            </a:r>
          </a:p>
          <a:p>
            <a:pPr lvl="1"/>
            <a:r>
              <a:rPr lang="en-US" dirty="0"/>
              <a:t>Women would tend to crops and oversaw community affairs while men </a:t>
            </a:r>
            <a:r>
              <a:rPr lang="en-US" dirty="0" smtClean="0"/>
              <a:t>hunted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650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Northwest </a:t>
            </a:r>
            <a:r>
              <a:rPr lang="en-US" dirty="0" smtClean="0"/>
              <a:t>And Present-Day California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91440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Roughly 300,000 natives lived in California prior to the arrival of Europeans</a:t>
            </a:r>
          </a:p>
          <a:p>
            <a:pPr lvl="1"/>
            <a:r>
              <a:rPr lang="en-US" dirty="0" smtClean="0"/>
              <a:t>Most of these societies were based on hunting, gathering, and foraging</a:t>
            </a:r>
          </a:p>
          <a:p>
            <a:pPr lvl="2"/>
            <a:r>
              <a:rPr lang="en-US" dirty="0" smtClean="0"/>
              <a:t>Gather nuts, fish, and hunted</a:t>
            </a:r>
            <a:endParaRPr lang="en-US" dirty="0"/>
          </a:p>
          <a:p>
            <a:pPr lvl="1"/>
            <a:r>
              <a:rPr lang="en-US" dirty="0" smtClean="0"/>
              <a:t>Societies tended to be ruled by wealthy families</a:t>
            </a:r>
          </a:p>
          <a:p>
            <a:r>
              <a:rPr lang="en-US" dirty="0" smtClean="0"/>
              <a:t>Chinooks</a:t>
            </a:r>
          </a:p>
          <a:p>
            <a:pPr lvl="1"/>
            <a:r>
              <a:rPr lang="en-US" dirty="0" smtClean="0"/>
              <a:t>Advocated warrior traditions</a:t>
            </a:r>
          </a:p>
          <a:p>
            <a:pPr lvl="1"/>
            <a:r>
              <a:rPr lang="en-US" dirty="0" smtClean="0"/>
              <a:t>Used advanced fighting techniques</a:t>
            </a:r>
          </a:p>
          <a:p>
            <a:pPr lvl="1"/>
            <a:r>
              <a:rPr lang="en-US" dirty="0" smtClean="0"/>
              <a:t>Lived in longhouses which could house many families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197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308975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The </a:t>
            </a:r>
            <a:r>
              <a:rPr lang="en-US" dirty="0" smtClean="0"/>
              <a:t>Columbian Exchange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495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Key Concept 1.2 “Contact among Europeans, Native Americans, and Africans resulted in the Columbian Exchange and significant social, cultural, and political changes on both sides of the Atlantic Ocean.”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Columbian Exchange revolutionized life in the Americas, Europe, and Africa.</a:t>
            </a:r>
          </a:p>
          <a:p>
            <a:r>
              <a:rPr lang="en-US" dirty="0" smtClean="0"/>
              <a:t>Big Ideas:</a:t>
            </a:r>
          </a:p>
          <a:p>
            <a:pPr lvl="1"/>
            <a:r>
              <a:rPr lang="en-US" dirty="0" smtClean="0"/>
              <a:t>What were positives and negatives of the Columbian Exchange on both hemispheres?</a:t>
            </a:r>
          </a:p>
          <a:p>
            <a:pPr lvl="1"/>
            <a:r>
              <a:rPr lang="en-US" dirty="0" smtClean="0"/>
              <a:t>What were reasons that led to European exploration?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158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Columbian Exchange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181599"/>
          </a:xfrm>
        </p:spPr>
        <p:txBody>
          <a:bodyPr>
            <a:normAutofit fontScale="92500" lnSpcReduction="10000"/>
          </a:bodyPr>
          <a:lstStyle/>
          <a:p>
            <a:r>
              <a:rPr lang="en-US" sz="3400" dirty="0" smtClean="0"/>
              <a:t>B) Columbian Exchange and its impacts </a:t>
            </a:r>
            <a:endParaRPr lang="en-US" sz="3400" dirty="0"/>
          </a:p>
          <a:p>
            <a:pPr lvl="1"/>
            <a:r>
              <a:rPr lang="en-US" sz="3000" dirty="0"/>
              <a:t>What was it?</a:t>
            </a:r>
          </a:p>
          <a:p>
            <a:pPr lvl="2"/>
            <a:r>
              <a:rPr lang="en-US" sz="2000" dirty="0"/>
              <a:t>The exchange of plants, animals, culture, humans, diseases, etc. between the Americas, Europe, and Africa</a:t>
            </a:r>
          </a:p>
          <a:p>
            <a:pPr lvl="1"/>
            <a:r>
              <a:rPr lang="en-US" sz="3000" dirty="0"/>
              <a:t>Examples of goods:</a:t>
            </a:r>
          </a:p>
          <a:p>
            <a:pPr lvl="2"/>
            <a:r>
              <a:rPr lang="en-US" sz="2000" dirty="0"/>
              <a:t>Americas to Europe and Africa: potatoes, maize (corn), tomatoes</a:t>
            </a:r>
          </a:p>
          <a:p>
            <a:pPr lvl="2"/>
            <a:r>
              <a:rPr lang="en-US" sz="2000" dirty="0"/>
              <a:t>Europe to the Americas: wheat, rice, horses, chickens, oxen</a:t>
            </a:r>
          </a:p>
          <a:p>
            <a:pPr lvl="1"/>
            <a:r>
              <a:rPr lang="en-US" sz="3000" dirty="0"/>
              <a:t>Impact of exchange?</a:t>
            </a:r>
          </a:p>
          <a:p>
            <a:pPr lvl="2"/>
            <a:r>
              <a:rPr lang="en-US" sz="2000" dirty="0"/>
              <a:t>In Europe and Asia: massive population growth due to new food; increase in wealth; decrease in feudalism and a rise of capitalism</a:t>
            </a:r>
          </a:p>
          <a:p>
            <a:pPr lvl="2"/>
            <a:r>
              <a:rPr lang="en-US" sz="2000" dirty="0"/>
              <a:t>In Africa: Spanish and Portuguese used Africans from West Africa to be used as slaves in the Americas</a:t>
            </a:r>
          </a:p>
          <a:p>
            <a:pPr lvl="2"/>
            <a:r>
              <a:rPr lang="en-US" sz="2000" dirty="0"/>
              <a:t>In the Americas: spread of diseases (</a:t>
            </a:r>
            <a:r>
              <a:rPr lang="en-US" sz="2000" dirty="0" smtClean="0"/>
              <a:t>smallpox and measles)</a:t>
            </a:r>
            <a:r>
              <a:rPr lang="en-US" sz="2000" dirty="0"/>
              <a:t>, social classes (Mestizos), horse transformed Native life (made hunting easier), Encomienda system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682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European Expansion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5" y="1447800"/>
            <a:ext cx="8308975" cy="51054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Key Concept 1.2, I: “European expansion into the Western Hemisphere generated </a:t>
            </a:r>
            <a:r>
              <a:rPr lang="en-US" dirty="0" smtClean="0"/>
              <a:t>intense </a:t>
            </a:r>
            <a:r>
              <a:rPr lang="en-US" dirty="0"/>
              <a:t>social, religious, political, and economic competition and changes within European societies</a:t>
            </a:r>
            <a:r>
              <a:rPr lang="en-US" dirty="0" smtClean="0"/>
              <a:t>.”</a:t>
            </a:r>
          </a:p>
          <a:p>
            <a:endParaRPr lang="en-US" dirty="0"/>
          </a:p>
          <a:p>
            <a:r>
              <a:rPr lang="en-US" dirty="0" smtClean="0"/>
              <a:t>A</a:t>
            </a:r>
            <a:r>
              <a:rPr lang="en-US" dirty="0" smtClean="0"/>
              <a:t>) Reasons for European exploration: </a:t>
            </a:r>
          </a:p>
          <a:p>
            <a:pPr lvl="1"/>
            <a:r>
              <a:rPr lang="en-US" dirty="0" smtClean="0"/>
              <a:t>Countries sought new sources of wealth – gold and silver</a:t>
            </a:r>
          </a:p>
          <a:p>
            <a:pPr lvl="1"/>
            <a:r>
              <a:rPr lang="en-US" dirty="0" smtClean="0"/>
              <a:t>Economic and military competition – glory (defeat of the Spanish Armada by the English)</a:t>
            </a:r>
          </a:p>
          <a:p>
            <a:pPr lvl="1"/>
            <a:r>
              <a:rPr lang="en-US" dirty="0" smtClean="0"/>
              <a:t>Spread Christianity – Spain</a:t>
            </a:r>
          </a:p>
          <a:p>
            <a:r>
              <a:rPr lang="en-US" dirty="0"/>
              <a:t>The Spanish often tried to convert Natives to Christianity</a:t>
            </a:r>
          </a:p>
          <a:p>
            <a:pPr lvl="1"/>
            <a:r>
              <a:rPr lang="en-US" dirty="0"/>
              <a:t>Spanish Mission System:</a:t>
            </a:r>
          </a:p>
          <a:p>
            <a:pPr lvl="2"/>
            <a:r>
              <a:rPr lang="en-US" dirty="0"/>
              <a:t>Outposts throughout the Americas to help convert Natives</a:t>
            </a:r>
          </a:p>
          <a:p>
            <a:pPr lvl="2"/>
            <a:r>
              <a:rPr lang="en-US" dirty="0"/>
              <a:t>Outposts were often military bases as </a:t>
            </a:r>
            <a:r>
              <a:rPr lang="en-US" dirty="0" smtClean="0"/>
              <a:t>well</a:t>
            </a:r>
          </a:p>
          <a:p>
            <a:r>
              <a:rPr lang="en-US" dirty="0" smtClean="0"/>
              <a:t>3 G’s </a:t>
            </a:r>
            <a:r>
              <a:rPr lang="en-US" dirty="0"/>
              <a:t>– Gold, Glory, </a:t>
            </a:r>
            <a:r>
              <a:rPr lang="en-US" dirty="0" smtClean="0"/>
              <a:t>Gospel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08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European Expansion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C) Technology and trade</a:t>
            </a:r>
            <a:endParaRPr lang="en-US" sz="3200" dirty="0"/>
          </a:p>
          <a:p>
            <a:pPr lvl="1"/>
            <a:r>
              <a:rPr lang="en-US" sz="2400" dirty="0"/>
              <a:t>New technology aided exploration:</a:t>
            </a:r>
          </a:p>
          <a:p>
            <a:pPr lvl="2"/>
            <a:r>
              <a:rPr lang="en-US" sz="2400" dirty="0"/>
              <a:t>Sextant – could be used to find exact position on earth – more precise sailing </a:t>
            </a:r>
            <a:endParaRPr lang="en-US" sz="2400" dirty="0" smtClean="0"/>
          </a:p>
          <a:p>
            <a:pPr lvl="2"/>
            <a:r>
              <a:rPr lang="en-US" sz="2400" dirty="0"/>
              <a:t>Caravel, compass, and quadrant improved sailing efficiency</a:t>
            </a:r>
          </a:p>
          <a:p>
            <a:pPr lvl="1"/>
            <a:r>
              <a:rPr lang="en-US" sz="2400" dirty="0" smtClean="0"/>
              <a:t>Economic improvements:</a:t>
            </a:r>
          </a:p>
          <a:p>
            <a:pPr lvl="2"/>
            <a:r>
              <a:rPr lang="en-US" sz="2400" dirty="0"/>
              <a:t>Joint-stock companies – used to raise $ for explorations</a:t>
            </a:r>
          </a:p>
          <a:p>
            <a:pPr lvl="3"/>
            <a:r>
              <a:rPr lang="en-US" sz="2400" dirty="0"/>
              <a:t>Used in Jamestown (1607)</a:t>
            </a:r>
          </a:p>
          <a:p>
            <a:pPr marL="4572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701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3512</TotalTime>
  <Words>1289</Words>
  <Application>Microsoft Office PowerPoint</Application>
  <PresentationFormat>On-screen Show (4:3)</PresentationFormat>
  <Paragraphs>176</Paragraphs>
  <Slides>15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APUSH Period 1 Review </vt:lpstr>
      <vt:lpstr>Maize</vt:lpstr>
      <vt:lpstr>Great Plains and Great Basin</vt:lpstr>
      <vt:lpstr>Northeast, Mississippi River Valley, and Atlantic Seaboard</vt:lpstr>
      <vt:lpstr>Northwest And Present-Day California</vt:lpstr>
      <vt:lpstr>The Columbian Exchange</vt:lpstr>
      <vt:lpstr>The Columbian Exchange</vt:lpstr>
      <vt:lpstr>European Expansion</vt:lpstr>
      <vt:lpstr>European Expansion</vt:lpstr>
      <vt:lpstr>Spanish Exploration</vt:lpstr>
      <vt:lpstr>Encomienda </vt:lpstr>
      <vt:lpstr>Nations Collide</vt:lpstr>
      <vt:lpstr>Nations Collide</vt:lpstr>
      <vt:lpstr>European Views of Natives and Africans</vt:lpstr>
      <vt:lpstr>Views of Natives and Africans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The Election of 1844</dc:title>
  <dc:creator>Adam</dc:creator>
  <cp:lastModifiedBy>Windows User</cp:lastModifiedBy>
  <cp:revision>99</cp:revision>
  <dcterms:created xsi:type="dcterms:W3CDTF">2013-11-22T00:02:11Z</dcterms:created>
  <dcterms:modified xsi:type="dcterms:W3CDTF">2016-04-26T12:16:42Z</dcterms:modified>
</cp:coreProperties>
</file>