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70" r:id="rId14"/>
    <p:sldId id="271" r:id="rId15"/>
    <p:sldId id="272" r:id="rId16"/>
    <p:sldId id="274" r:id="rId17"/>
    <p:sldId id="277" r:id="rId18"/>
    <p:sldId id="27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47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0428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7931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939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41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970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8697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17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541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263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42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5157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FF303-0F17-4A43-A7D1-9AEE718FD806}" type="datetimeFigureOut">
              <a:rPr lang="en-US" smtClean="0"/>
              <a:pPr/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541EBB-5EC8-480A-95FF-C99E754B6E6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974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34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Great depression and the New Deal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Labor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Public Works Administration (PWA)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Provided industrial recovery and unemployment relief</a:t>
            </a:r>
          </a:p>
          <a:p>
            <a:r>
              <a:rPr lang="en-US" dirty="0" smtClean="0"/>
              <a:t>21</a:t>
            </a:r>
            <a:r>
              <a:rPr lang="en-US" baseline="30000" dirty="0" smtClean="0"/>
              <a:t>st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Repealed prohibition; served as a tax revenue for the government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Paying Farmers Not to Farm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AAA: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Eliminate surpluses by paying </a:t>
            </a:r>
            <a:r>
              <a:rPr lang="en-US" dirty="0">
                <a:solidFill>
                  <a:srgbClr val="FF0000"/>
                </a:solidFill>
              </a:rPr>
              <a:t>f</a:t>
            </a:r>
            <a:r>
              <a:rPr lang="en-US" dirty="0" smtClean="0">
                <a:solidFill>
                  <a:srgbClr val="FF0000"/>
                </a:solidFill>
              </a:rPr>
              <a:t>armers not to grow</a:t>
            </a:r>
          </a:p>
          <a:p>
            <a:pPr lvl="1"/>
            <a:r>
              <a:rPr lang="en-US" dirty="0" smtClean="0"/>
              <a:t>Inadvertently helped create unemployment</a:t>
            </a:r>
          </a:p>
          <a:p>
            <a:pPr lvl="1"/>
            <a:r>
              <a:rPr lang="en-US" dirty="0" smtClean="0"/>
              <a:t>Supreme Court struck it down in 1936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AAA of 1938:</a:t>
            </a:r>
          </a:p>
          <a:p>
            <a:pPr lvl="1"/>
            <a:r>
              <a:rPr lang="en-US" dirty="0" smtClean="0"/>
              <a:t>If acreage restrictions were reserved on cotton and wheat, would provide “parity payments”</a:t>
            </a: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Dust Bowls and Black Blizzards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Dust Bowl: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Area of land from eastern Colorado to western Missouri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Causes: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Drought and wind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Human cultivation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i="1" dirty="0" smtClean="0">
                <a:solidFill>
                  <a:srgbClr val="FF0000"/>
                </a:solidFill>
              </a:rPr>
              <a:t>The Grapes of Wrath</a:t>
            </a:r>
            <a:r>
              <a:rPr lang="en-US" dirty="0" smtClean="0">
                <a:solidFill>
                  <a:srgbClr val="FF0000"/>
                </a:solidFill>
              </a:rPr>
              <a:t>: story about Dust Bowl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Caused movement of framers west to California</a:t>
            </a:r>
          </a:p>
          <a:p>
            <a:r>
              <a:rPr lang="en-US" dirty="0" smtClean="0"/>
              <a:t>Resettlement Administration:</a:t>
            </a:r>
          </a:p>
          <a:p>
            <a:pPr lvl="1"/>
            <a:r>
              <a:rPr lang="en-US" dirty="0" smtClean="0"/>
              <a:t>Moved poor farmers to new land; planted trees from CCC</a:t>
            </a:r>
            <a:endParaRPr lang="en-US" dirty="0"/>
          </a:p>
          <a:p>
            <a:r>
              <a:rPr lang="en-US" dirty="0" smtClean="0"/>
              <a:t>Indian Reorganization Act of 1934:</a:t>
            </a:r>
          </a:p>
          <a:p>
            <a:pPr lvl="1"/>
            <a:r>
              <a:rPr lang="en-US" dirty="0" smtClean="0"/>
              <a:t>Reversed Dawes Severalty Act, Natives encouraged to preserve traditions and establish self-government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2" dur="1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7" dur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TVA Harnesses the Tennessee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Hydroelectric Power could be huge source of energy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TVA helped reform monopolies and provide jobs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Electrified most rural areas still lacking electricity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TVA was most revolutionary of all New Deal Acts</a:t>
            </a:r>
          </a:p>
          <a:p>
            <a:r>
              <a:rPr lang="en-US" dirty="0" smtClean="0"/>
              <a:t>Encouraged hydro-electric development of other areas as well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Housing and Social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Federal Housing Administration (FHA)</a:t>
            </a:r>
          </a:p>
          <a:p>
            <a:pPr lvl="1"/>
            <a:r>
              <a:rPr lang="en-US" dirty="0" smtClean="0"/>
              <a:t>Provided loans and mortgages to individuals for improving homes and buying new ones</a:t>
            </a:r>
          </a:p>
          <a:p>
            <a:pPr lvl="1"/>
            <a:r>
              <a:rPr lang="en-US" dirty="0" smtClean="0"/>
              <a:t>Still around today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***Social Security Act of 1935***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Provided federal-state unemployment insurance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Provided $ for senior citizens, disabled, etc.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Collected by creating a new payroll tax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New Deal for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National Labor Relations/ Wagner Act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Huge boost to labor movement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Ensured workers’ the right to organize and collectively bargain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  <a:sym typeface="Wingdings" pitchFamily="2" charset="2"/>
              </a:rPr>
              <a:t>Led to dramatic increase in labor union membership</a:t>
            </a:r>
          </a:p>
          <a:p>
            <a:r>
              <a:rPr lang="en-US" dirty="0" smtClean="0">
                <a:sym typeface="Wingdings" pitchFamily="2" charset="2"/>
              </a:rPr>
              <a:t>John C. Lewis: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Formed Committee for Industrial Organization (CIO)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Introduced sit-in strike which did not allow strike breakers to work</a:t>
            </a:r>
            <a:endParaRPr lang="en-US" dirty="0">
              <a:sym typeface="Wingdings" pitchFamily="2" charset="2"/>
            </a:endParaRPr>
          </a:p>
          <a:p>
            <a:r>
              <a:rPr lang="en-US" dirty="0" smtClean="0">
                <a:sym typeface="Wingdings" pitchFamily="2" charset="2"/>
              </a:rPr>
              <a:t>Fair Labor Standards Act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Established 40 hour work week and minimum wage</a:t>
            </a:r>
          </a:p>
          <a:p>
            <a:endParaRPr lang="en-US" dirty="0">
              <a:sym typeface="Wingdings" pitchFamily="2" charset="2"/>
            </a:endParaRPr>
          </a:p>
          <a:p>
            <a:endParaRPr lang="en-US" dirty="0" smtClean="0">
              <a:sym typeface="Wingdings" pitchFamily="2" charset="2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1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3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6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1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1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6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***Nine Old Men on the Bench***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20</a:t>
            </a:r>
            <a:r>
              <a:rPr lang="en-US" baseline="30000" dirty="0" smtClean="0"/>
              <a:t>th</a:t>
            </a:r>
            <a:r>
              <a:rPr lang="en-US" dirty="0" smtClean="0"/>
              <a:t> Amendment:</a:t>
            </a:r>
          </a:p>
          <a:p>
            <a:pPr lvl="1"/>
            <a:r>
              <a:rPr lang="en-US" dirty="0" smtClean="0"/>
              <a:t>Changes inauguration to January 20, instead of March 4</a:t>
            </a:r>
            <a:endParaRPr lang="en-US" dirty="0"/>
          </a:p>
          <a:p>
            <a:r>
              <a:rPr lang="en-US" dirty="0" smtClean="0"/>
              <a:t>In 9 New Deal cases, S.C. overturned 7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FDR wants a court in favor of his programs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His proposal? 1 new judge for every judge over 70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Congress, his party, and the American public do NOT support this. Fear of “dictator”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In the long run retirements </a:t>
            </a:r>
            <a:r>
              <a:rPr lang="en-US" dirty="0"/>
              <a:t>and deaths allow FDR to appoint 9 new judges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 or Raw Deal?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Impact of New Deal: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Federal government becomes largest employer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Deficit spending… leads to what?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Republicans claimed way out of Depression was less government restrictions</a:t>
            </a:r>
          </a:p>
          <a:p>
            <a:endParaRPr lang="en-US" dirty="0" smtClean="0"/>
          </a:p>
          <a:p>
            <a:r>
              <a:rPr lang="en-US" dirty="0" smtClean="0"/>
              <a:t>Did not fix the depression, farm surpluses still existed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Deal Exclusions 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lvl="1" indent="-457200">
              <a:buClr>
                <a:schemeClr val="accent1"/>
              </a:buClr>
              <a:buSzPct val="85000"/>
              <a:buFont typeface="Wingdings" charset="2"/>
              <a:buChar char="Ø"/>
            </a:pPr>
            <a:r>
              <a:rPr lang="en-US" sz="3200" dirty="0" smtClean="0"/>
              <a:t>The New Deal did not include:</a:t>
            </a:r>
          </a:p>
          <a:p>
            <a:pPr marL="626364" lvl="2" indent="-342900">
              <a:buClr>
                <a:schemeClr val="accent1"/>
              </a:buClr>
              <a:buSzPct val="85000"/>
              <a:buFont typeface="Courier New"/>
              <a:buChar char="o"/>
            </a:pPr>
            <a:r>
              <a:rPr lang="en-US" sz="2400" dirty="0" smtClean="0"/>
              <a:t>Equal Rights Amendment</a:t>
            </a:r>
          </a:p>
          <a:p>
            <a:pPr marL="626364" lvl="2" indent="-342900">
              <a:buClr>
                <a:schemeClr val="accent1"/>
              </a:buClr>
              <a:buSzPct val="85000"/>
              <a:buFont typeface="Courier New"/>
              <a:buChar char="o"/>
            </a:pPr>
            <a:r>
              <a:rPr lang="en-US" sz="2400" dirty="0" smtClean="0"/>
              <a:t>Intergradation of armed forces</a:t>
            </a:r>
          </a:p>
          <a:p>
            <a:pPr marL="626364" lvl="2" indent="-342900">
              <a:buClr>
                <a:schemeClr val="accent1"/>
              </a:buClr>
              <a:buSzPct val="85000"/>
              <a:buFont typeface="Courier New"/>
              <a:buChar char="o"/>
            </a:pPr>
            <a:r>
              <a:rPr lang="en-US" sz="2400" dirty="0" smtClean="0"/>
              <a:t>Protection of African Americans civil liberties</a:t>
            </a:r>
          </a:p>
          <a:p>
            <a:pPr marL="626364" lvl="2" indent="-342900">
              <a:buClr>
                <a:schemeClr val="accent1"/>
              </a:buClr>
              <a:buSzPct val="85000"/>
              <a:buFont typeface="Courier New"/>
              <a:buChar char="o"/>
            </a:pPr>
            <a:r>
              <a:rPr lang="en-US" sz="2400" dirty="0" smtClean="0"/>
              <a:t>Nationalizing basic industries</a:t>
            </a:r>
          </a:p>
          <a:p>
            <a:pPr marL="626364" lvl="2" indent="-342900">
              <a:buClr>
                <a:schemeClr val="accent1"/>
              </a:buClr>
              <a:buSzPct val="85000"/>
              <a:buFont typeface="Courier New"/>
              <a:buChar char="o"/>
            </a:pPr>
            <a:r>
              <a:rPr lang="en-US" sz="2400" dirty="0" smtClean="0"/>
              <a:t>Recognition of unions for migrant workers </a:t>
            </a:r>
            <a:endParaRPr lang="en-US" sz="2400" dirty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7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FDR: Politician in a Wheelchair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Disabled from polio at a younger age</a:t>
            </a:r>
          </a:p>
          <a:p>
            <a:pPr lvl="1"/>
            <a:r>
              <a:rPr lang="en-US" dirty="0" smtClean="0"/>
              <a:t>Taught him patience, tolerance, compassion and strength of will</a:t>
            </a:r>
            <a:endParaRPr lang="en-US" dirty="0"/>
          </a:p>
          <a:p>
            <a:r>
              <a:rPr lang="en-US" dirty="0" smtClean="0"/>
              <a:t>Eleanor:</a:t>
            </a:r>
          </a:p>
          <a:p>
            <a:pPr lvl="1"/>
            <a:r>
              <a:rPr lang="en-US" dirty="0" smtClean="0"/>
              <a:t>Distant cousin of FDR and niece of TR</a:t>
            </a:r>
          </a:p>
          <a:p>
            <a:r>
              <a:rPr lang="en-US" dirty="0" smtClean="0"/>
              <a:t>“Redefined the role of the First Lady</a:t>
            </a:r>
            <a:endParaRPr lang="en-US" dirty="0"/>
          </a:p>
          <a:p>
            <a:r>
              <a:rPr lang="en-US" dirty="0" smtClean="0"/>
              <a:t>As governor of NY, Franklin helped out during the depression by heavy state spending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Presidential Hopefuls of 1932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Hoover’s belief in Americans “rugged determination” and failure to act quickly in the depression lead to his demise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FDR Campaigned with slogans such as:</a:t>
            </a:r>
          </a:p>
          <a:p>
            <a:pPr lvl="1"/>
            <a:r>
              <a:rPr lang="en-US" dirty="0" smtClean="0"/>
              <a:t>“Happy days are here again”</a:t>
            </a:r>
          </a:p>
          <a:p>
            <a:pPr lvl="1"/>
            <a:r>
              <a:rPr lang="en-US" dirty="0" smtClean="0"/>
              <a:t>“The Worst is Past”</a:t>
            </a:r>
          </a:p>
          <a:p>
            <a:pPr lvl="1"/>
            <a:r>
              <a:rPr lang="en-US" dirty="0" smtClean="0"/>
              <a:t>“Prosperity is just around the corner”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Hoover’s Humiliation in 1932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Blacks shifted their allegiance to the Democratic party</a:t>
            </a:r>
          </a:p>
          <a:p>
            <a:r>
              <a:rPr lang="en-US" dirty="0" smtClean="0"/>
              <a:t>High unemployment (1/4) caused voters to want a new president</a:t>
            </a:r>
          </a:p>
          <a:p>
            <a:r>
              <a:rPr lang="en-US" dirty="0" smtClean="0"/>
              <a:t>Voters voted as much against Hoover as they did for FDR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FDR and the Three R’s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March 4, 1933: FDR inaugurated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“The only thing we have to fear is fear itself”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March 6 -10: Banking holiday</a:t>
            </a:r>
          </a:p>
          <a:p>
            <a:r>
              <a:rPr lang="en-US" dirty="0" smtClean="0"/>
              <a:t>100 days, Congress passed large number of legislation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New Deal Programs Goals: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Relief: provide relief for individuals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Reform: new laws such as child labor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Recovery: Get the country in the right direction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20482" name="Picture 2" descr="http://t1.gstatic.com/images?q=tbn:ANd9GcSOmvo_392re4Kc5UYQW30XBBO6Ve8hF0EhnrwS_CTDTmHKKxpjz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0"/>
            <a:ext cx="1967345" cy="19673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5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8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1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Roosevelt Manages the $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Emergency Banking Relief Act of 1933:</a:t>
            </a:r>
          </a:p>
          <a:p>
            <a:pPr lvl="1"/>
            <a:r>
              <a:rPr lang="en-US" dirty="0" smtClean="0"/>
              <a:t>President could regulate banking transactions</a:t>
            </a:r>
            <a:endParaRPr lang="en-US" dirty="0"/>
          </a:p>
          <a:p>
            <a:r>
              <a:rPr lang="en-US" dirty="0" smtClean="0"/>
              <a:t>“Fireside Chats”</a:t>
            </a:r>
          </a:p>
          <a:p>
            <a:pPr lvl="1"/>
            <a:r>
              <a:rPr lang="en-US" dirty="0" smtClean="0"/>
              <a:t>FDR assured Americans banks were safe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Glass-</a:t>
            </a:r>
            <a:r>
              <a:rPr lang="en-US" dirty="0" err="1" smtClean="0">
                <a:solidFill>
                  <a:srgbClr val="FF0000"/>
                </a:solidFill>
              </a:rPr>
              <a:t>Steagall</a:t>
            </a:r>
            <a:r>
              <a:rPr lang="en-US" dirty="0" smtClean="0">
                <a:solidFill>
                  <a:srgbClr val="FF0000"/>
                </a:solidFill>
              </a:rPr>
              <a:t> Act: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Set up FDIC, guaranteed </a:t>
            </a:r>
            <a:r>
              <a:rPr lang="en-US" smtClean="0">
                <a:solidFill>
                  <a:srgbClr val="FF0000"/>
                </a:solidFill>
              </a:rPr>
              <a:t>individual </a:t>
            </a:r>
            <a:r>
              <a:rPr lang="en-US" smtClean="0">
                <a:solidFill>
                  <a:srgbClr val="FF0000"/>
                </a:solidFill>
              </a:rPr>
              <a:t>banking </a:t>
            </a:r>
            <a:r>
              <a:rPr lang="en-US" dirty="0" smtClean="0">
                <a:solidFill>
                  <a:srgbClr val="FF0000"/>
                </a:solidFill>
              </a:rPr>
              <a:t>deposits</a:t>
            </a:r>
            <a:endParaRPr lang="en-US" dirty="0">
              <a:solidFill>
                <a:srgbClr val="FF0000"/>
              </a:solidFill>
            </a:endParaRP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19458" name="Picture 2" descr="http://t2.gstatic.com/images?q=tbn:ANd9GcS-j_mkt9ifJRC6FiCCNfp8vLT7ZStyvrKQ-AfNgjYdjWw_fEWz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4876800"/>
            <a:ext cx="1838325" cy="18383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Creating Jobs for the Jobless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Civilian Conservation Corps (CCC)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Government camps for young men, reforestation, firefighting, etc. 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Federal Emergency Relief Act:</a:t>
            </a:r>
          </a:p>
          <a:p>
            <a:pPr lvl="1"/>
            <a:r>
              <a:rPr lang="en-US" dirty="0" smtClean="0"/>
              <a:t>$3 billion to states for work projects and payments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Agricultural Adjustment Act (AAA)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Helped farmers pay loans</a:t>
            </a:r>
          </a:p>
          <a:p>
            <a:r>
              <a:rPr lang="en-US" dirty="0" smtClean="0"/>
              <a:t>Civil Works Administration (CWA)</a:t>
            </a:r>
          </a:p>
          <a:p>
            <a:pPr lvl="1"/>
            <a:r>
              <a:rPr lang="en-US" dirty="0" smtClean="0"/>
              <a:t>Provided temporary jobs during harsh winter</a:t>
            </a:r>
            <a:endParaRPr lang="en-US" dirty="0"/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 day for Every Demagogue- Rebel against the New Deal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Demagogue: someone who appeals to people based on popular desires and wants, rather than using rational argument</a:t>
            </a:r>
          </a:p>
          <a:p>
            <a:r>
              <a:rPr lang="en-US" dirty="0" smtClean="0"/>
              <a:t>Huey Long:</a:t>
            </a:r>
          </a:p>
          <a:p>
            <a:pPr lvl="1"/>
            <a:r>
              <a:rPr lang="en-US" dirty="0" smtClean="0"/>
              <a:t>Senator from LA, promoted “sharing the wealth”</a:t>
            </a:r>
            <a:endParaRPr lang="en-US" dirty="0"/>
          </a:p>
          <a:p>
            <a:r>
              <a:rPr lang="en-US" dirty="0" smtClean="0"/>
              <a:t>Father Charles Coughlin:</a:t>
            </a:r>
          </a:p>
          <a:p>
            <a:pPr lvl="1"/>
            <a:r>
              <a:rPr lang="en-US" dirty="0" smtClean="0"/>
              <a:t>Appealed to nationalized banking and guaranteed annual income</a:t>
            </a:r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Works Project Administration (WPA):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Spent $11 billion on buildings, bridges, roads, etc. 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9 million people were given jobs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Helping Industry and Labor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i="1" u="sng" dirty="0" smtClean="0">
                <a:solidFill>
                  <a:srgbClr val="FF0000"/>
                </a:solidFill>
              </a:rPr>
              <a:t>***National Recovery Act (NRA)***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Designed to assist industry, labor, and unemployed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Encouraged employers to hire more workers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Established minimum wage laws</a:t>
            </a:r>
          </a:p>
          <a:p>
            <a:pPr lvl="1"/>
            <a:r>
              <a:rPr lang="en-US" dirty="0" smtClean="0"/>
              <a:t>Gave rights to labor unions</a:t>
            </a:r>
          </a:p>
          <a:p>
            <a:pPr lvl="1"/>
            <a:r>
              <a:rPr lang="en-US" dirty="0" smtClean="0"/>
              <a:t>Outlawed “Yellow Dog Contracts”</a:t>
            </a:r>
            <a:endParaRPr lang="en-US" dirty="0"/>
          </a:p>
          <a:p>
            <a:r>
              <a:rPr lang="en-US" i="1" dirty="0" smtClean="0"/>
              <a:t>Schechter vs. US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Declared some of New Deal policies unconstitutional</a:t>
            </a:r>
          </a:p>
          <a:p>
            <a:pPr lvl="1"/>
            <a:r>
              <a:rPr lang="en-US" dirty="0" smtClean="0"/>
              <a:t>Legislative powers could not be delegated to president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7" dur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2" dur="1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7" dur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2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7" dur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1625</TotalTime>
  <Words>934</Words>
  <Application>Microsoft Office PowerPoint</Application>
  <PresentationFormat>On-screen Show (4:3)</PresentationFormat>
  <Paragraphs>166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Chapter 34</vt:lpstr>
      <vt:lpstr>FDR: Politician in a Wheelchair</vt:lpstr>
      <vt:lpstr>Presidential Hopefuls of 1932</vt:lpstr>
      <vt:lpstr>Hoover’s Humiliation in 1932</vt:lpstr>
      <vt:lpstr>FDR and the Three R’s</vt:lpstr>
      <vt:lpstr>Roosevelt Manages the $</vt:lpstr>
      <vt:lpstr>Creating Jobs for the Jobless</vt:lpstr>
      <vt:lpstr>A day for Every Demagogue- Rebel against the New Deal</vt:lpstr>
      <vt:lpstr>Helping Industry and Labor</vt:lpstr>
      <vt:lpstr>Helping Labor Continued</vt:lpstr>
      <vt:lpstr>Paying Farmers Not to Farm</vt:lpstr>
      <vt:lpstr>Dust Bowls and Black Blizzards</vt:lpstr>
      <vt:lpstr>The TVA Harnesses the Tennessee</vt:lpstr>
      <vt:lpstr>Housing and Social Security</vt:lpstr>
      <vt:lpstr>A New Deal for Labor</vt:lpstr>
      <vt:lpstr>***Nine Old Men on the Bench***</vt:lpstr>
      <vt:lpstr>New Deal or Raw Deal?</vt:lpstr>
      <vt:lpstr>New Deal Exclusions </vt:lpstr>
    </vt:vector>
  </TitlesOfParts>
  <Company>Acer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33</dc:title>
  <dc:creator>Valued Acer Customer</dc:creator>
  <cp:lastModifiedBy>Windows User</cp:lastModifiedBy>
  <cp:revision>19</cp:revision>
  <dcterms:created xsi:type="dcterms:W3CDTF">2011-04-11T21:09:18Z</dcterms:created>
  <dcterms:modified xsi:type="dcterms:W3CDTF">2016-03-24T19:15:44Z</dcterms:modified>
</cp:coreProperties>
</file>