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3" r:id="rId6"/>
    <p:sldId id="264" r:id="rId7"/>
    <p:sldId id="265" r:id="rId8"/>
    <p:sldId id="268" r:id="rId9"/>
    <p:sldId id="269" r:id="rId10"/>
    <p:sldId id="271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0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1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6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6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0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5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F7D3-AFD7-42E9-9E3B-F5D8366A76A2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A1C3-4D02-4C90-8DC5-E097DC7A4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3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Industry Comes of 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Industrialization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Standard </a:t>
            </a:r>
            <a:r>
              <a:rPr lang="en-US" dirty="0"/>
              <a:t>of living rose sharply and remained highest in the world</a:t>
            </a:r>
          </a:p>
          <a:p>
            <a:r>
              <a:rPr lang="en-US" dirty="0" smtClean="0"/>
              <a:t>Urbanization developed as a result of factories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work-place became regimented and impersonal</a:t>
            </a:r>
          </a:p>
          <a:p>
            <a:r>
              <a:rPr lang="en-US" dirty="0" smtClean="0"/>
              <a:t>Women </a:t>
            </a:r>
            <a:r>
              <a:rPr lang="en-US" dirty="0"/>
              <a:t>achieved social and economic independence in new </a:t>
            </a:r>
            <a:r>
              <a:rPr lang="en-US" dirty="0" smtClean="0"/>
              <a:t>careers as </a:t>
            </a:r>
            <a:r>
              <a:rPr lang="en-US" b="1" i="1" u="sng" dirty="0"/>
              <a:t>typing, stenography, and switchboard operating</a:t>
            </a:r>
          </a:p>
          <a:p>
            <a:pPr lvl="1"/>
            <a:r>
              <a:rPr lang="en-US" dirty="0" smtClean="0"/>
              <a:t>Marriages </a:t>
            </a:r>
            <a:r>
              <a:rPr lang="en-US" dirty="0"/>
              <a:t>delayed, smaller families </a:t>
            </a:r>
            <a:r>
              <a:rPr lang="en-US" dirty="0" smtClean="0"/>
              <a:t>resulted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Knights </a:t>
            </a:r>
            <a:r>
              <a:rPr lang="en-US" dirty="0" smtClean="0"/>
              <a:t>of Labor: Led by Terence Powderly</a:t>
            </a:r>
          </a:p>
          <a:p>
            <a:pPr lvl="1"/>
            <a:r>
              <a:rPr lang="en-US" dirty="0"/>
              <a:t>Much of leadership and membership was </a:t>
            </a:r>
            <a:r>
              <a:rPr lang="en-US" dirty="0" smtClean="0"/>
              <a:t>Irish</a:t>
            </a:r>
            <a:endParaRPr lang="en-US" dirty="0"/>
          </a:p>
          <a:p>
            <a:pPr lvl="1"/>
            <a:r>
              <a:rPr lang="en-US" dirty="0" smtClean="0"/>
              <a:t>Sought </a:t>
            </a:r>
            <a:r>
              <a:rPr lang="en-US" dirty="0"/>
              <a:t>to include all workers in </a:t>
            </a:r>
            <a:r>
              <a:rPr lang="en-US" b="1" dirty="0"/>
              <a:t>"one big union" </a:t>
            </a:r>
            <a:r>
              <a:rPr lang="en-US" dirty="0" smtClean="0"/>
              <a:t>including</a:t>
            </a:r>
            <a:r>
              <a:rPr lang="en-US" b="1" dirty="0" smtClean="0"/>
              <a:t> </a:t>
            </a:r>
            <a:r>
              <a:rPr lang="en-US" dirty="0"/>
              <a:t>B</a:t>
            </a:r>
            <a:r>
              <a:rPr lang="en-US" dirty="0" smtClean="0"/>
              <a:t>lacks </a:t>
            </a:r>
            <a:r>
              <a:rPr lang="en-US" dirty="0"/>
              <a:t>&amp; </a:t>
            </a:r>
            <a:r>
              <a:rPr lang="en-US" dirty="0" smtClean="0"/>
              <a:t>women</a:t>
            </a:r>
          </a:p>
          <a:p>
            <a:pPr lvl="1"/>
            <a:r>
              <a:rPr lang="en-US" b="1" dirty="0" smtClean="0"/>
              <a:t>Wanted 8 hour work day</a:t>
            </a:r>
          </a:p>
          <a:p>
            <a:pPr lvl="1"/>
            <a:r>
              <a:rPr lang="en-US" b="1" dirty="0" smtClean="0"/>
              <a:t>Skilled and unskilled workers</a:t>
            </a:r>
          </a:p>
          <a:p>
            <a:r>
              <a:rPr lang="en-US" dirty="0" smtClean="0"/>
              <a:t>Demise due to Haymarket Square bombing:</a:t>
            </a:r>
          </a:p>
          <a:p>
            <a:pPr lvl="1"/>
            <a:r>
              <a:rPr lang="en-US" dirty="0" smtClean="0"/>
              <a:t>A dynamite bomb thrown in the crowd that killed or injured dozens</a:t>
            </a:r>
          </a:p>
          <a:p>
            <a:pPr lvl="1"/>
            <a:r>
              <a:rPr lang="en-US" dirty="0" smtClean="0"/>
              <a:t>Union linked to </a:t>
            </a:r>
            <a:r>
              <a:rPr lang="en-US" dirty="0" err="1" smtClean="0"/>
              <a:t>anarchistism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143000"/>
          </a:xfrm>
        </p:spPr>
        <p:txBody>
          <a:bodyPr/>
          <a:lstStyle/>
          <a:p>
            <a:r>
              <a:rPr lang="en-US" dirty="0" smtClean="0"/>
              <a:t>The AF of L to the 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Formed in 1886 under the leadership of </a:t>
            </a:r>
            <a:r>
              <a:rPr lang="en-US" b="1" dirty="0"/>
              <a:t>Samuel </a:t>
            </a:r>
            <a:r>
              <a:rPr lang="en-US" b="1" dirty="0" smtClean="0"/>
              <a:t>Gompers</a:t>
            </a:r>
          </a:p>
          <a:p>
            <a:pPr lvl="1"/>
            <a:r>
              <a:rPr lang="en-US" dirty="0" smtClean="0"/>
              <a:t>Shunned </a:t>
            </a:r>
            <a:r>
              <a:rPr lang="en-US" dirty="0" smtClean="0"/>
              <a:t>politics for economic strategies and goals </a:t>
            </a:r>
          </a:p>
          <a:p>
            <a:pPr lvl="1"/>
            <a:r>
              <a:rPr lang="en-US" dirty="0"/>
              <a:t>Only consisted of </a:t>
            </a:r>
            <a:r>
              <a:rPr lang="en-US" b="1" i="1" u="sng" dirty="0"/>
              <a:t>skilled</a:t>
            </a:r>
            <a:r>
              <a:rPr lang="en-US" dirty="0"/>
              <a:t> workers</a:t>
            </a:r>
          </a:p>
          <a:p>
            <a:r>
              <a:rPr lang="en-US" dirty="0" smtClean="0"/>
              <a:t>Consisted </a:t>
            </a:r>
            <a:r>
              <a:rPr lang="en-US" dirty="0"/>
              <a:t>of an association of self-governing national unions </a:t>
            </a:r>
            <a:r>
              <a:rPr lang="en-US" dirty="0" smtClean="0"/>
              <a:t>with the </a:t>
            </a:r>
            <a:r>
              <a:rPr lang="en-US" dirty="0"/>
              <a:t>AFL unifying overall strategy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Chief weapons were walkout and boycott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543800" cy="1752600"/>
          </a:xfrm>
        </p:spPr>
        <p:txBody>
          <a:bodyPr/>
          <a:lstStyle/>
          <a:p>
            <a:r>
              <a:rPr lang="en-US" dirty="0" smtClean="0"/>
              <a:t>America Moves to the City (1865 – 1900)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Growth of 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sky-scraper built in Chicago in 1885 </a:t>
            </a:r>
          </a:p>
          <a:p>
            <a:r>
              <a:rPr lang="en-US" dirty="0" smtClean="0"/>
              <a:t>Aspects of cities</a:t>
            </a:r>
          </a:p>
          <a:p>
            <a:pPr lvl="1"/>
            <a:r>
              <a:rPr lang="en-US" dirty="0" smtClean="0"/>
              <a:t>Residential </a:t>
            </a:r>
            <a:r>
              <a:rPr lang="en-US" dirty="0" smtClean="0"/>
              <a:t>neighborhoods segregated by </a:t>
            </a:r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Industrial </a:t>
            </a:r>
            <a:r>
              <a:rPr lang="en-US" dirty="0" smtClean="0"/>
              <a:t>jobs drew people from the </a:t>
            </a:r>
            <a:r>
              <a:rPr lang="en-US" dirty="0" smtClean="0"/>
              <a:t>country</a:t>
            </a:r>
          </a:p>
          <a:p>
            <a:pPr lvl="1"/>
            <a:r>
              <a:rPr lang="en-US" dirty="0" smtClean="0"/>
              <a:t>Cities </a:t>
            </a:r>
            <a:r>
              <a:rPr lang="en-US" dirty="0" smtClean="0"/>
              <a:t>gave women economic opportunity and independence </a:t>
            </a:r>
            <a:endParaRPr lang="en-US" dirty="0"/>
          </a:p>
          <a:p>
            <a:pPr lvl="2"/>
            <a:r>
              <a:rPr lang="en-US" dirty="0" smtClean="0"/>
              <a:t>Social workers, secretaries, stenographers, etc.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6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9436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Issues </a:t>
            </a:r>
            <a:r>
              <a:rPr lang="en-US" dirty="0" smtClean="0"/>
              <a:t>in city life</a:t>
            </a:r>
          </a:p>
          <a:p>
            <a:pPr lvl="1"/>
            <a:r>
              <a:rPr lang="en-US" dirty="0" smtClean="0"/>
              <a:t>Waste disposal</a:t>
            </a:r>
          </a:p>
          <a:p>
            <a:pPr lvl="1"/>
            <a:r>
              <a:rPr lang="en-US" dirty="0" smtClean="0"/>
              <a:t>Criminals flourished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ncollected garbage</a:t>
            </a:r>
          </a:p>
          <a:p>
            <a:pPr lvl="1"/>
            <a:r>
              <a:rPr lang="en-US" dirty="0" smtClean="0"/>
              <a:t>Population explosion</a:t>
            </a:r>
          </a:p>
          <a:p>
            <a:pPr lvl="1"/>
            <a:r>
              <a:rPr lang="en-US" dirty="0" smtClean="0"/>
              <a:t>Tenement housing</a:t>
            </a:r>
            <a:br>
              <a:rPr lang="en-US" dirty="0" smtClean="0"/>
            </a:b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100505" y="449759"/>
            <a:ext cx="58242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The Growth of Cities</a:t>
            </a:r>
          </a:p>
        </p:txBody>
      </p:sp>
    </p:spTree>
    <p:extLst>
      <p:ext uri="{BB962C8B-B14F-4D97-AF65-F5344CB8AC3E}">
        <p14:creationId xmlns:p14="http://schemas.microsoft.com/office/powerpoint/2010/main" val="286399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The New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Old Immigration: Before 1880 </a:t>
            </a:r>
          </a:p>
          <a:p>
            <a:pPr lvl="1"/>
            <a:r>
              <a:rPr lang="en-US" dirty="0" smtClean="0"/>
              <a:t>Mostly British and Western European </a:t>
            </a:r>
          </a:p>
          <a:p>
            <a:pPr lvl="1"/>
            <a:r>
              <a:rPr lang="en-US" dirty="0" smtClean="0"/>
              <a:t>Usually Protestant (some German and Irish Catholics)</a:t>
            </a:r>
          </a:p>
          <a:p>
            <a:pPr lvl="2"/>
            <a:r>
              <a:rPr lang="en-US" dirty="0" smtClean="0"/>
              <a:t>High rate of literacy</a:t>
            </a:r>
          </a:p>
          <a:p>
            <a:pPr lvl="2"/>
            <a:r>
              <a:rPr lang="en-US" dirty="0" smtClean="0"/>
              <a:t>Adjusted to American life pretty easily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New Immigration (1880-1920)</a:t>
            </a:r>
          </a:p>
          <a:p>
            <a:pPr lvl="1"/>
            <a:r>
              <a:rPr lang="en-US" dirty="0" smtClean="0"/>
              <a:t>Southern and Eastern Europe (Italy, Croatia, Greece, </a:t>
            </a:r>
            <a:r>
              <a:rPr lang="en-US" dirty="0" smtClean="0"/>
              <a:t>Poland, Romina etc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Mostly illiterate, poor, and likely to work in cities</a:t>
            </a:r>
          </a:p>
          <a:p>
            <a:r>
              <a:rPr lang="en-US" dirty="0" smtClean="0"/>
              <a:t>Tensions mount between New and </a:t>
            </a:r>
            <a:r>
              <a:rPr lang="en-US" dirty="0" smtClean="0"/>
              <a:t>Old</a:t>
            </a:r>
          </a:p>
          <a:p>
            <a:r>
              <a:rPr lang="en-US" dirty="0" smtClean="0"/>
              <a:t>Europe’s population increasing at drastic rates, many unemployed people= come to US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28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Reactions to the New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Social </a:t>
            </a:r>
            <a:r>
              <a:rPr lang="en-US" b="1" dirty="0"/>
              <a:t>Crusaders attempted to improve the "shame of the cities"</a:t>
            </a:r>
          </a:p>
          <a:p>
            <a:r>
              <a:rPr lang="en-US" dirty="0" smtClean="0"/>
              <a:t>Jane </a:t>
            </a:r>
            <a:r>
              <a:rPr lang="en-US" dirty="0" smtClean="0"/>
              <a:t>Addams</a:t>
            </a:r>
          </a:p>
          <a:p>
            <a:pPr lvl="1"/>
            <a:r>
              <a:rPr lang="en-US" b="1" i="1" u="sng" dirty="0" smtClean="0"/>
              <a:t>Hull House </a:t>
            </a:r>
            <a:r>
              <a:rPr lang="en-US" dirty="0" smtClean="0"/>
              <a:t>(Settlement House</a:t>
            </a:r>
            <a:r>
              <a:rPr lang="en-US" dirty="0" smtClean="0"/>
              <a:t>)= help for immigrant women</a:t>
            </a:r>
            <a:endParaRPr lang="en-US" dirty="0"/>
          </a:p>
          <a:p>
            <a:r>
              <a:rPr lang="en-US" dirty="0" smtClean="0"/>
              <a:t>1893: Illinois passes anti-sweatshop law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8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Nativism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Most New immigrants came for same reasons as Old; to escape poverty</a:t>
            </a:r>
          </a:p>
          <a:p>
            <a:r>
              <a:rPr lang="en-US" dirty="0" smtClean="0"/>
              <a:t>More concerns about New immigrants:</a:t>
            </a:r>
          </a:p>
          <a:p>
            <a:pPr lvl="1"/>
            <a:r>
              <a:rPr lang="en-US" dirty="0" smtClean="0"/>
              <a:t>High birthrate</a:t>
            </a:r>
          </a:p>
          <a:p>
            <a:pPr lvl="1"/>
            <a:r>
              <a:rPr lang="en-US" dirty="0" smtClean="0"/>
              <a:t>Anglo-Saxons could be outvoted and outnumbered</a:t>
            </a:r>
          </a:p>
          <a:p>
            <a:pPr lvl="1"/>
            <a:r>
              <a:rPr lang="en-US" dirty="0" smtClean="0"/>
              <a:t>Radical ideas such as socialism, communism, anarchism, etc. </a:t>
            </a:r>
            <a:endParaRPr lang="en-US" dirty="0"/>
          </a:p>
          <a:p>
            <a:r>
              <a:rPr lang="en-US" dirty="0" smtClean="0"/>
              <a:t>Just like Know-Nothings, anti-foreign groups emerge</a:t>
            </a:r>
          </a:p>
          <a:p>
            <a:pPr lvl="1"/>
            <a:r>
              <a:rPr lang="en-US" dirty="0" smtClean="0"/>
              <a:t>American Protective Association (APA) – urged voting against Catholics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1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The Social 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r>
              <a:rPr lang="en-US" b="1" i="1" u="sng" dirty="0" smtClean="0"/>
              <a:t>Social Gospel:</a:t>
            </a:r>
          </a:p>
          <a:p>
            <a:pPr lvl="1"/>
            <a:r>
              <a:rPr lang="en-US" dirty="0" smtClean="0"/>
              <a:t>Church movement to improve conditions affecting society </a:t>
            </a:r>
          </a:p>
          <a:p>
            <a:r>
              <a:rPr lang="en-US" dirty="0" smtClean="0"/>
              <a:t>YMCA YWCA were formed by churches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068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Transcontinental Railroads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Union Pacific RR -&gt; built west from Omaha, NE</a:t>
            </a:r>
            <a:endParaRPr lang="en-US" dirty="0"/>
          </a:p>
          <a:p>
            <a:pPr lvl="1"/>
            <a:r>
              <a:rPr lang="en-US" dirty="0" smtClean="0"/>
              <a:t>Given 20 square miles of land for each mile of track laid</a:t>
            </a:r>
          </a:p>
          <a:p>
            <a:pPr lvl="1"/>
            <a:r>
              <a:rPr lang="en-US" dirty="0" smtClean="0"/>
              <a:t>Given generous loans from government</a:t>
            </a:r>
          </a:p>
          <a:p>
            <a:pPr lvl="1"/>
            <a:r>
              <a:rPr lang="en-US" dirty="0" smtClean="0"/>
              <a:t>“Irish </a:t>
            </a:r>
            <a:r>
              <a:rPr lang="en-US" dirty="0" smtClean="0"/>
              <a:t>Paddies” =Irish Labor</a:t>
            </a:r>
            <a:endParaRPr lang="en-US" dirty="0" smtClean="0"/>
          </a:p>
          <a:p>
            <a:r>
              <a:rPr lang="en-US" dirty="0" smtClean="0"/>
              <a:t>Central Pacific RR -&gt; Sacramento to Sierra Nevada</a:t>
            </a:r>
          </a:p>
          <a:p>
            <a:pPr lvl="1"/>
            <a:r>
              <a:rPr lang="en-US" dirty="0" smtClean="0"/>
              <a:t>Given same subsidies as Union Pacific</a:t>
            </a:r>
          </a:p>
          <a:p>
            <a:pPr lvl="1"/>
            <a:r>
              <a:rPr lang="en-US" dirty="0" smtClean="0"/>
              <a:t>Used predominantly Chinese labor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Lust for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Horace Man influences and spreads education</a:t>
            </a:r>
            <a:endParaRPr lang="en-US" dirty="0" smtClean="0"/>
          </a:p>
          <a:p>
            <a:r>
              <a:rPr lang="en-US" dirty="0" smtClean="0"/>
              <a:t>By 1900, high schools were increasing drastically</a:t>
            </a:r>
          </a:p>
          <a:p>
            <a:pPr lvl="1"/>
            <a:r>
              <a:rPr lang="en-US" dirty="0" smtClean="0"/>
              <a:t>Free textbooks supported by taxpayers</a:t>
            </a:r>
          </a:p>
          <a:p>
            <a:pPr lvl="1"/>
            <a:r>
              <a:rPr lang="en-US" dirty="0" smtClean="0"/>
              <a:t>Private Religious </a:t>
            </a:r>
            <a:r>
              <a:rPr lang="en-US" dirty="0" smtClean="0"/>
              <a:t>schools</a:t>
            </a:r>
            <a:endParaRPr lang="en-US" dirty="0" smtClean="0"/>
          </a:p>
          <a:p>
            <a:r>
              <a:rPr lang="en-US" dirty="0" smtClean="0"/>
              <a:t>Illiteracy rates dropped from 20% in 1870 to 10.7% in 1900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9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African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Booker T.:</a:t>
            </a:r>
          </a:p>
          <a:p>
            <a:pPr lvl="1"/>
            <a:r>
              <a:rPr lang="en-US" dirty="0" smtClean="0"/>
              <a:t>Ex slave, believed Blacks should be educated in trades so they could gain self-respect and economic security</a:t>
            </a:r>
          </a:p>
          <a:p>
            <a:pPr lvl="1"/>
            <a:r>
              <a:rPr lang="en-US" dirty="0" smtClean="0"/>
              <a:t>Labeled “</a:t>
            </a:r>
            <a:r>
              <a:rPr lang="en-US" dirty="0" err="1" smtClean="0"/>
              <a:t>Accommodationist</a:t>
            </a:r>
            <a:r>
              <a:rPr lang="en-US" dirty="0" smtClean="0"/>
              <a:t>” – someone who seeks compromise</a:t>
            </a:r>
          </a:p>
          <a:p>
            <a:pPr lvl="1"/>
            <a:r>
              <a:rPr lang="en-US" dirty="0" smtClean="0"/>
              <a:t>Called “Uncle Tom” by W.E.B. Du Bois</a:t>
            </a:r>
            <a:endParaRPr lang="en-US" dirty="0"/>
          </a:p>
          <a:p>
            <a:r>
              <a:rPr lang="en-US" dirty="0" smtClean="0"/>
              <a:t>W.E.B.:</a:t>
            </a:r>
          </a:p>
          <a:p>
            <a:pPr lvl="1"/>
            <a:r>
              <a:rPr lang="en-US" dirty="0" smtClean="0"/>
              <a:t>Ph.D. from Harvard</a:t>
            </a:r>
          </a:p>
          <a:p>
            <a:pPr lvl="1"/>
            <a:r>
              <a:rPr lang="en-US" dirty="0" smtClean="0"/>
              <a:t>Demanded immediate political equality for Blacks</a:t>
            </a:r>
          </a:p>
          <a:p>
            <a:pPr lvl="1"/>
            <a:r>
              <a:rPr lang="en-US" dirty="0" smtClean="0"/>
              <a:t>Helped found NAACP</a:t>
            </a:r>
          </a:p>
          <a:p>
            <a:r>
              <a:rPr lang="en-US" dirty="0" smtClean="0"/>
              <a:t>Differences “reflected the contrasting life experiences of southern and northern Blacks”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2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New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Morrill Act of 1862:</a:t>
            </a:r>
          </a:p>
          <a:p>
            <a:pPr lvl="1"/>
            <a:r>
              <a:rPr lang="en-US" b="1" dirty="0" smtClean="0"/>
              <a:t>Granted public land to states for support of education</a:t>
            </a:r>
            <a:endParaRPr lang="en-US" b="1" dirty="0"/>
          </a:p>
          <a:p>
            <a:r>
              <a:rPr lang="en-US" dirty="0" smtClean="0"/>
              <a:t>Hatch Act of 1887:</a:t>
            </a:r>
          </a:p>
          <a:p>
            <a:pPr lvl="1"/>
            <a:r>
              <a:rPr lang="en-US" dirty="0" smtClean="0"/>
              <a:t>Provided federal funds for establishment of agricultural experiment </a:t>
            </a:r>
            <a:r>
              <a:rPr lang="en-US" dirty="0" smtClean="0"/>
              <a:t>stations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u="sng" dirty="0" smtClean="0"/>
              <a:t>Sensationalism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interested in sex, scandal, and </a:t>
            </a:r>
            <a:r>
              <a:rPr lang="en-US" dirty="0" smtClean="0"/>
              <a:t>human interest </a:t>
            </a:r>
            <a:r>
              <a:rPr lang="en-US" dirty="0" smtClean="0"/>
              <a:t>stories</a:t>
            </a:r>
            <a:endParaRPr lang="en-US" dirty="0" smtClean="0"/>
          </a:p>
          <a:p>
            <a:r>
              <a:rPr lang="en-US" b="1" i="1" dirty="0" smtClean="0"/>
              <a:t>Yellow Journalism:</a:t>
            </a:r>
          </a:p>
          <a:p>
            <a:pPr lvl="1"/>
            <a:r>
              <a:rPr lang="en-US" dirty="0" smtClean="0"/>
              <a:t>Exaggerating/making up stories to sell newspapers</a:t>
            </a:r>
          </a:p>
          <a:p>
            <a:pPr lvl="1"/>
            <a:r>
              <a:rPr lang="en-US" b="1" dirty="0" smtClean="0"/>
              <a:t>Hearst and Pulitzer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Books and Authors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Mark Twain:</a:t>
            </a:r>
          </a:p>
          <a:p>
            <a:pPr lvl="1"/>
            <a:r>
              <a:rPr lang="en-US" altLang="en-US" dirty="0" smtClean="0"/>
              <a:t>gave us the term Gilded Age. Noted for his gift of writing exclusively American novels in American dialect and describing frontier realism</a:t>
            </a:r>
            <a:endParaRPr lang="en-US" dirty="0" smtClean="0"/>
          </a:p>
          <a:p>
            <a:r>
              <a:rPr lang="en-US" b="1" i="1" u="sng" dirty="0" smtClean="0"/>
              <a:t>Horatio Alger</a:t>
            </a:r>
            <a:endParaRPr lang="en-US" b="1" i="1" u="sng" dirty="0"/>
          </a:p>
          <a:p>
            <a:pPr lvl="1"/>
            <a:r>
              <a:rPr lang="en-US" dirty="0"/>
              <a:t>Wrote that virtue, honesty, and industry are rewarded by success, wealth, and honor</a:t>
            </a:r>
          </a:p>
          <a:p>
            <a:pPr lvl="1"/>
            <a:r>
              <a:rPr lang="en-US" dirty="0"/>
              <a:t>“Rags to Riches” stories</a:t>
            </a:r>
          </a:p>
          <a:p>
            <a:r>
              <a:rPr lang="en-US" b="1" u="sng" dirty="0" smtClean="0"/>
              <a:t>Jacob </a:t>
            </a:r>
            <a:r>
              <a:rPr lang="en-US" b="1" u="sng" dirty="0"/>
              <a:t>A. Riis </a:t>
            </a:r>
            <a:r>
              <a:rPr lang="en-US" b="1" dirty="0"/>
              <a:t>-- </a:t>
            </a:r>
            <a:r>
              <a:rPr lang="en-US" b="1" i="1" dirty="0"/>
              <a:t>How the Other Half Lives (1890)</a:t>
            </a:r>
          </a:p>
          <a:p>
            <a:pPr lvl="1"/>
            <a:r>
              <a:rPr lang="en-US" dirty="0"/>
              <a:t>Photo-journalist who exposed dirt, disease, vice, and misery of rat-infested New York </a:t>
            </a:r>
            <a:r>
              <a:rPr lang="en-US" dirty="0" smtClean="0"/>
              <a:t>slums- </a:t>
            </a:r>
            <a:r>
              <a:rPr lang="en-US" b="1" i="1" u="sng" dirty="0" smtClean="0"/>
              <a:t>This guy is very important</a:t>
            </a:r>
            <a:endParaRPr lang="en-US" b="1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1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Great West and The Agricultural Revolution (1865-1896)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86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Frederick Jackson Turner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/>
              <a:t>"Up to our own day American history has been in a large degree </a:t>
            </a:r>
            <a:r>
              <a:rPr lang="en-US" i="1" dirty="0" smtClean="0"/>
              <a:t>the history </a:t>
            </a:r>
            <a:r>
              <a:rPr lang="en-US" i="1" dirty="0"/>
              <a:t>of the colonization of the Great West. </a:t>
            </a:r>
            <a:r>
              <a:rPr lang="en-US" b="1" i="1" dirty="0"/>
              <a:t>The existence of an area </a:t>
            </a:r>
            <a:r>
              <a:rPr lang="en-US" b="1" i="1" dirty="0" smtClean="0"/>
              <a:t>of free </a:t>
            </a:r>
            <a:r>
              <a:rPr lang="en-US" b="1" i="1" dirty="0"/>
              <a:t>land, its continuous recession, and the advance of </a:t>
            </a:r>
            <a:r>
              <a:rPr lang="en-US" b="1" i="1" dirty="0" smtClean="0"/>
              <a:t>American settlement </a:t>
            </a:r>
            <a:r>
              <a:rPr lang="en-US" b="1" i="1" dirty="0"/>
              <a:t>westward, explain American development</a:t>
            </a:r>
            <a:r>
              <a:rPr lang="en-US" i="1" dirty="0"/>
              <a:t>."</a:t>
            </a:r>
          </a:p>
          <a:p>
            <a:r>
              <a:rPr lang="en-US" dirty="0" smtClean="0"/>
              <a:t>Argued </a:t>
            </a:r>
            <a:r>
              <a:rPr lang="en-US" dirty="0"/>
              <a:t>closing of the frontier had ended an era in </a:t>
            </a:r>
            <a:r>
              <a:rPr lang="en-US" dirty="0" smtClean="0"/>
              <a:t>American history</a:t>
            </a:r>
            <a:r>
              <a:rPr lang="en-US" dirty="0" smtClean="0"/>
              <a:t>. –Completes Manifest Destiny?</a:t>
            </a:r>
            <a:endParaRPr lang="en-US" dirty="0"/>
          </a:p>
          <a:p>
            <a:r>
              <a:rPr lang="en-US" dirty="0" smtClean="0"/>
              <a:t>Used </a:t>
            </a:r>
            <a:r>
              <a:rPr lang="en-US" dirty="0"/>
              <a:t>census report of 1890 to explain that settlement of </a:t>
            </a:r>
            <a:r>
              <a:rPr lang="en-US" dirty="0" smtClean="0"/>
              <a:t>the frontier had </a:t>
            </a:r>
            <a:r>
              <a:rPr lang="en-US" dirty="0"/>
              <a:t>created the American character and spurred </a:t>
            </a:r>
            <a:r>
              <a:rPr lang="en-US" dirty="0" smtClean="0"/>
              <a:t>American development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first time in US history, frontier line was no longer discernible</a:t>
            </a:r>
          </a:p>
          <a:p>
            <a:r>
              <a:rPr lang="en-US" dirty="0" smtClean="0"/>
              <a:t>Brings to an end the idea of the </a:t>
            </a:r>
            <a:r>
              <a:rPr lang="en-US" b="1" i="1" dirty="0" smtClean="0"/>
              <a:t>Safety-valve theory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340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Populations continued to dwindle due to disease, fighting, etc. </a:t>
            </a:r>
          </a:p>
          <a:p>
            <a:r>
              <a:rPr lang="en-US" dirty="0" smtClean="0"/>
              <a:t>Shrinking bison population affected Natives</a:t>
            </a:r>
          </a:p>
          <a:p>
            <a:pPr lvl="1"/>
            <a:r>
              <a:rPr lang="en-US" dirty="0" smtClean="0"/>
              <a:t>Nomadic lifestyle </a:t>
            </a:r>
          </a:p>
          <a:p>
            <a:pPr lvl="1"/>
            <a:r>
              <a:rPr lang="en-US" dirty="0" smtClean="0"/>
              <a:t>“Buffalo Bill” Cody </a:t>
            </a:r>
          </a:p>
          <a:p>
            <a:r>
              <a:rPr lang="en-US" dirty="0" smtClean="0"/>
              <a:t>US military and Natives engaged in several battles during the late 1800s</a:t>
            </a:r>
          </a:p>
          <a:p>
            <a:pPr lvl="1"/>
            <a:r>
              <a:rPr lang="en-US" dirty="0" smtClean="0"/>
              <a:t>Wounded Knee, Battle of Little Big Horn</a:t>
            </a:r>
          </a:p>
          <a:p>
            <a:r>
              <a:rPr lang="en-US" b="1" dirty="0" smtClean="0"/>
              <a:t>Helen </a:t>
            </a:r>
            <a:r>
              <a:rPr lang="en-US" b="1" dirty="0" smtClean="0"/>
              <a:t>Hunt Jackson wrote </a:t>
            </a:r>
            <a:r>
              <a:rPr lang="en-US" b="1" i="1" dirty="0" smtClean="0"/>
              <a:t>A Century of </a:t>
            </a:r>
            <a:r>
              <a:rPr lang="en-US" b="1" i="1" dirty="0" smtClean="0"/>
              <a:t>Dishonor</a:t>
            </a:r>
            <a:endParaRPr lang="en-US" b="1" i="1" dirty="0" smtClean="0"/>
          </a:p>
          <a:p>
            <a:pPr lvl="1"/>
            <a:r>
              <a:rPr lang="en-US" b="1" dirty="0"/>
              <a:t>Chronicled record of </a:t>
            </a:r>
            <a:r>
              <a:rPr lang="en-US" b="1" dirty="0" smtClean="0"/>
              <a:t>government ruthlessness </a:t>
            </a:r>
            <a:r>
              <a:rPr lang="en-US" b="1" dirty="0"/>
              <a:t>and deceit </a:t>
            </a:r>
            <a:r>
              <a:rPr lang="en-US" b="1" dirty="0" smtClean="0"/>
              <a:t>toward Native Americans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0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Dawes </a:t>
            </a:r>
            <a:r>
              <a:rPr lang="en-US" dirty="0" smtClean="0"/>
              <a:t>Severity Act of </a:t>
            </a:r>
            <a:r>
              <a:rPr lang="en-US" dirty="0" smtClean="0"/>
              <a:t>1887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Dissolved many tribes as legal entities</a:t>
            </a:r>
          </a:p>
          <a:p>
            <a:r>
              <a:rPr lang="en-US" dirty="0" smtClean="0"/>
              <a:t>Wiped out tribal ownership of land</a:t>
            </a:r>
          </a:p>
          <a:p>
            <a:r>
              <a:rPr lang="en-US" b="1" i="1" u="sng" dirty="0" smtClean="0"/>
              <a:t>Impact</a:t>
            </a:r>
            <a:endParaRPr lang="en-US" b="1" i="1" u="sng" dirty="0" smtClean="0"/>
          </a:p>
          <a:p>
            <a:pPr lvl="1"/>
            <a:r>
              <a:rPr lang="en-US" dirty="0" smtClean="0"/>
              <a:t>Completely altered way of Natives’ lives</a:t>
            </a:r>
          </a:p>
          <a:p>
            <a:pPr lvl="1"/>
            <a:r>
              <a:rPr lang="en-US" dirty="0" smtClean="0"/>
              <a:t>Basically, this act tried to “Americanize” </a:t>
            </a:r>
            <a:r>
              <a:rPr lang="en-US" dirty="0" smtClean="0"/>
              <a:t>(Assimilate) Natives… tried </a:t>
            </a:r>
            <a:r>
              <a:rPr lang="en-US" dirty="0" smtClean="0"/>
              <a:t>to make them act “white</a:t>
            </a:r>
            <a:r>
              <a:rPr lang="en-US" dirty="0" smtClean="0"/>
              <a:t>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558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Homestead Act of 1862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Encouraged settlement of western land by:</a:t>
            </a:r>
          </a:p>
          <a:p>
            <a:pPr lvl="1"/>
            <a:r>
              <a:rPr lang="en-US" dirty="0" smtClean="0"/>
              <a:t>Granting 160 acres of land by living on it for five years, improving it, and paying small fee of $30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Impact of Act</a:t>
            </a:r>
          </a:p>
          <a:p>
            <a:r>
              <a:rPr lang="en-US" dirty="0" smtClean="0"/>
              <a:t>In theory, favorable to those who could not afford to buy land</a:t>
            </a:r>
          </a:p>
          <a:p>
            <a:r>
              <a:rPr lang="en-US" dirty="0" smtClean="0"/>
              <a:t>500,000 took advantage of it</a:t>
            </a:r>
          </a:p>
          <a:p>
            <a:r>
              <a:rPr lang="en-US" dirty="0" smtClean="0"/>
              <a:t>Land was not always the best: </a:t>
            </a:r>
            <a:r>
              <a:rPr lang="en-US" dirty="0" smtClean="0"/>
              <a:t>rain-scarce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6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Railroad Consolidation and Mechanization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Cornelius Vanderbilt:</a:t>
            </a:r>
          </a:p>
          <a:p>
            <a:pPr lvl="1"/>
            <a:r>
              <a:rPr lang="en-US" dirty="0" smtClean="0"/>
              <a:t>Made millions in RR industry, popularized the steel rail</a:t>
            </a:r>
            <a:endParaRPr lang="en-US" dirty="0"/>
          </a:p>
          <a:p>
            <a:r>
              <a:rPr lang="en-US" dirty="0" smtClean="0"/>
              <a:t>Two improvements in RR:</a:t>
            </a:r>
          </a:p>
          <a:p>
            <a:pPr lvl="1"/>
            <a:r>
              <a:rPr lang="en-US" dirty="0" smtClean="0"/>
              <a:t>Steel rail -&gt; safer, stronger, last longer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Ideas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Grange:</a:t>
            </a:r>
          </a:p>
          <a:p>
            <a:pPr lvl="1"/>
            <a:r>
              <a:rPr lang="en-US" dirty="0" smtClean="0"/>
              <a:t>Provided social and economic opportunities for FARMERS</a:t>
            </a:r>
          </a:p>
          <a:p>
            <a:pPr lvl="1"/>
            <a:r>
              <a:rPr lang="en-US" dirty="0" smtClean="0"/>
              <a:t>Sought to end monopolies in RR, wanted government ownership of businesses</a:t>
            </a:r>
          </a:p>
          <a:p>
            <a:pPr lvl="1"/>
            <a:r>
              <a:rPr lang="en-US" dirty="0" smtClean="0"/>
              <a:t>Pave way for</a:t>
            </a:r>
            <a:r>
              <a:rPr lang="en-US" dirty="0" smtClean="0"/>
              <a:t> </a:t>
            </a:r>
            <a:r>
              <a:rPr lang="en-US" dirty="0" smtClean="0"/>
              <a:t>Populist </a:t>
            </a:r>
            <a:r>
              <a:rPr lang="en-US" dirty="0" smtClean="0"/>
              <a:t>party</a:t>
            </a:r>
          </a:p>
          <a:p>
            <a:r>
              <a:rPr lang="en-US" dirty="0" smtClean="0"/>
              <a:t>Populist Party</a:t>
            </a:r>
          </a:p>
          <a:p>
            <a:pPr lvl="1"/>
            <a:r>
              <a:rPr lang="en-US" dirty="0" smtClean="0"/>
              <a:t>Absorbed some ideas from farmers</a:t>
            </a:r>
          </a:p>
          <a:p>
            <a:pPr lvl="1"/>
            <a:r>
              <a:rPr lang="en-US" b="1" dirty="0" smtClean="0"/>
              <a:t>Omaha Platform </a:t>
            </a:r>
            <a:r>
              <a:rPr lang="en-US" dirty="0" smtClean="0"/>
              <a:t>(written by </a:t>
            </a:r>
            <a:r>
              <a:rPr lang="en-US" b="1" dirty="0" smtClean="0"/>
              <a:t>Ignatius Donnelly)</a:t>
            </a:r>
          </a:p>
          <a:p>
            <a:pPr lvl="2"/>
            <a:r>
              <a:rPr lang="en-US" dirty="0"/>
              <a:t>Free and unlimited coinage of silver at ratio of </a:t>
            </a:r>
            <a:r>
              <a:rPr lang="en-US" b="1" dirty="0"/>
              <a:t> </a:t>
            </a:r>
          </a:p>
          <a:p>
            <a:pPr lvl="2"/>
            <a:r>
              <a:rPr lang="en-US" sz="2000" dirty="0" smtClean="0"/>
              <a:t>A graduated income-tax (redistribute wealth)</a:t>
            </a:r>
          </a:p>
          <a:p>
            <a:pPr lvl="2"/>
            <a:r>
              <a:rPr lang="en-US" sz="2000" dirty="0" smtClean="0"/>
              <a:t>Gov’t ownership of the telephone and telegraph, and railroads.</a:t>
            </a:r>
          </a:p>
          <a:p>
            <a:pPr lvl="2"/>
            <a:r>
              <a:rPr lang="en-US" sz="2000" dirty="0" smtClean="0"/>
              <a:t>Initiative, referendum and recall</a:t>
            </a:r>
          </a:p>
          <a:p>
            <a:pPr lvl="2"/>
            <a:r>
              <a:rPr lang="en-US" sz="2000" dirty="0" smtClean="0"/>
              <a:t>Postal savings banks (safe repository run by gov’t)</a:t>
            </a:r>
          </a:p>
          <a:p>
            <a:pPr lvl="2"/>
            <a:r>
              <a:rPr lang="en-US" sz="2000" dirty="0" smtClean="0"/>
              <a:t>Limiting gov’t land grants to settlers rather than railroads </a:t>
            </a:r>
          </a:p>
          <a:p>
            <a:pPr lvl="2"/>
            <a:r>
              <a:rPr lang="en-US" sz="2000" dirty="0" smtClean="0"/>
              <a:t>Direct election of senators</a:t>
            </a:r>
          </a:p>
          <a:p>
            <a:pPr lvl="3"/>
            <a:r>
              <a:rPr lang="en-US" sz="1800" dirty="0" smtClean="0"/>
              <a:t>8-hour work day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968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of Populism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Populism </a:t>
            </a:r>
            <a:r>
              <a:rPr lang="en-US" dirty="0"/>
              <a:t>failed as a 3rd Party cause but had a political influence for 25 years after its defeat in the 1896 elections.</a:t>
            </a:r>
          </a:p>
          <a:p>
            <a:r>
              <a:rPr lang="en-US" dirty="0" smtClean="0"/>
              <a:t>Populist </a:t>
            </a:r>
            <a:r>
              <a:rPr lang="en-US" dirty="0"/>
              <a:t>ideas that carried forward during the Progressive Era (1900-1920):</a:t>
            </a:r>
          </a:p>
          <a:p>
            <a:pPr lvl="1"/>
            <a:r>
              <a:rPr lang="en-US" dirty="0" smtClean="0"/>
              <a:t>Railroad </a:t>
            </a:r>
            <a:r>
              <a:rPr lang="en-US" dirty="0"/>
              <a:t>legislation</a:t>
            </a:r>
          </a:p>
          <a:p>
            <a:pPr lvl="1"/>
            <a:r>
              <a:rPr lang="en-US" dirty="0" smtClean="0"/>
              <a:t>Graduated </a:t>
            </a:r>
            <a:r>
              <a:rPr lang="en-US" dirty="0"/>
              <a:t>income tax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election of Senators</a:t>
            </a:r>
          </a:p>
          <a:p>
            <a:pPr lvl="1"/>
            <a:r>
              <a:rPr lang="en-US" dirty="0" smtClean="0"/>
              <a:t>Initiative</a:t>
            </a:r>
            <a:r>
              <a:rPr lang="en-US" dirty="0"/>
              <a:t>, referendum and recall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0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by Railways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Positives-</a:t>
            </a:r>
          </a:p>
          <a:p>
            <a:pPr lvl="1"/>
            <a:r>
              <a:rPr lang="en-US" dirty="0" smtClean="0"/>
              <a:t>RRs </a:t>
            </a:r>
            <a:r>
              <a:rPr lang="en-US" dirty="0" smtClean="0"/>
              <a:t>“created an enormous domestic market for American raw materials and manufactured goods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Stimulated immigration </a:t>
            </a:r>
          </a:p>
          <a:p>
            <a:pPr lvl="1"/>
            <a:r>
              <a:rPr lang="en-US" dirty="0" smtClean="0"/>
              <a:t>Establishment of time </a:t>
            </a:r>
            <a:r>
              <a:rPr lang="en-US" dirty="0" smtClean="0"/>
              <a:t>zones</a:t>
            </a:r>
            <a:endParaRPr lang="en-US" dirty="0"/>
          </a:p>
          <a:p>
            <a:r>
              <a:rPr lang="en-US" dirty="0" smtClean="0"/>
              <a:t>Negative-</a:t>
            </a:r>
          </a:p>
          <a:p>
            <a:pPr lvl="1"/>
            <a:r>
              <a:rPr lang="en-US" dirty="0" smtClean="0"/>
              <a:t>Stock watering: Railroad stock promoters grossly inflated value of stock.</a:t>
            </a:r>
          </a:p>
          <a:p>
            <a:pPr lvl="1"/>
            <a:r>
              <a:rPr lang="en-US" dirty="0" smtClean="0"/>
              <a:t>Non-regulation of prices… South charged more $ by RR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Bridles the Iron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 government </a:t>
            </a:r>
            <a:r>
              <a:rPr lang="en-US" dirty="0" smtClean="0"/>
              <a:t>intervene</a:t>
            </a:r>
            <a:r>
              <a:rPr lang="en-US" dirty="0"/>
              <a:t> </a:t>
            </a:r>
            <a:r>
              <a:rPr lang="en-US" dirty="0" smtClean="0"/>
              <a:t>against RR using</a:t>
            </a:r>
            <a:r>
              <a:rPr lang="en-US" dirty="0" smtClean="0"/>
              <a:t> Interstate </a:t>
            </a:r>
            <a:r>
              <a:rPr lang="en-US" dirty="0" smtClean="0"/>
              <a:t>Commerce Commission (ICC)</a:t>
            </a:r>
          </a:p>
          <a:p>
            <a:pPr lvl="1"/>
            <a:r>
              <a:rPr lang="en-US" dirty="0" smtClean="0"/>
              <a:t>Prohibited rebates and pools</a:t>
            </a:r>
          </a:p>
          <a:p>
            <a:pPr lvl="1"/>
            <a:r>
              <a:rPr lang="en-US" dirty="0"/>
              <a:t>First large-scale legislation passed by federal government </a:t>
            </a:r>
            <a:r>
              <a:rPr lang="en-US" dirty="0" smtClean="0"/>
              <a:t>to regulate </a:t>
            </a:r>
            <a:r>
              <a:rPr lang="en-US" dirty="0"/>
              <a:t>corporations in the interest of society</a:t>
            </a:r>
          </a:p>
          <a:p>
            <a:r>
              <a:rPr lang="en-US" dirty="0"/>
              <a:t>ICC didn’t effectively regulate the </a:t>
            </a:r>
            <a:r>
              <a:rPr lang="en-US" dirty="0" smtClean="0"/>
              <a:t>railroads; way to appease the public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Millionaires look for areas to invest their capital</a:t>
            </a:r>
          </a:p>
          <a:p>
            <a:r>
              <a:rPr lang="en-US" dirty="0" smtClean="0"/>
              <a:t>Patents were issued at high rates</a:t>
            </a:r>
          </a:p>
          <a:p>
            <a:r>
              <a:rPr lang="en-US" dirty="0" smtClean="0"/>
              <a:t>Key inventions:</a:t>
            </a:r>
          </a:p>
          <a:p>
            <a:pPr lvl="1"/>
            <a:r>
              <a:rPr lang="en-US" dirty="0" smtClean="0"/>
              <a:t>Phone (Alexander Bell); leads to women working the “switchboard”</a:t>
            </a:r>
          </a:p>
          <a:p>
            <a:pPr lvl="1"/>
            <a:r>
              <a:rPr lang="en-US" dirty="0"/>
              <a:t>Electric light, phonograph, mimeograph, Dictaphone, </a:t>
            </a:r>
            <a:r>
              <a:rPr lang="en-US" dirty="0" smtClean="0"/>
              <a:t>moving pictures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i="1" u="sng" dirty="0"/>
              <a:t>V</a:t>
            </a:r>
            <a:r>
              <a:rPr lang="en-US" b="1" i="1" u="sng" dirty="0" smtClean="0"/>
              <a:t>ertical integration</a:t>
            </a:r>
            <a:r>
              <a:rPr lang="en-US" dirty="0" smtClean="0"/>
              <a:t>: -Andrew </a:t>
            </a:r>
            <a:r>
              <a:rPr lang="en-US" dirty="0" smtClean="0"/>
              <a:t>Carnegie </a:t>
            </a:r>
            <a:r>
              <a:rPr lang="en-US" dirty="0" smtClean="0"/>
              <a:t>(Steel) Controlling </a:t>
            </a:r>
            <a:r>
              <a:rPr lang="en-US" dirty="0" smtClean="0"/>
              <a:t>every aspect of production from beginning to end</a:t>
            </a:r>
            <a:endParaRPr lang="en-US" dirty="0"/>
          </a:p>
          <a:p>
            <a:pPr lvl="1"/>
            <a:r>
              <a:rPr lang="en-US" dirty="0"/>
              <a:t>improve efficiency by making supplies more </a:t>
            </a:r>
            <a:r>
              <a:rPr lang="en-US" dirty="0" smtClean="0"/>
              <a:t>reliable, controlling </a:t>
            </a:r>
            <a:r>
              <a:rPr lang="en-US" dirty="0"/>
              <a:t>quality of the product at all stages of production, </a:t>
            </a:r>
            <a:r>
              <a:rPr lang="en-US" dirty="0" smtClean="0"/>
              <a:t>and eliminate </a:t>
            </a:r>
            <a:r>
              <a:rPr lang="en-US" dirty="0"/>
              <a:t>middlemen’s fees</a:t>
            </a:r>
            <a:endParaRPr lang="en-US" dirty="0" smtClean="0"/>
          </a:p>
          <a:p>
            <a:r>
              <a:rPr lang="en-US" b="1" i="1" u="sng" dirty="0" smtClean="0"/>
              <a:t>Horizontal integration</a:t>
            </a:r>
            <a:r>
              <a:rPr lang="en-US" dirty="0" smtClean="0"/>
              <a:t>: </a:t>
            </a:r>
            <a:r>
              <a:rPr lang="en-US" dirty="0" smtClean="0"/>
              <a:t>-Rockefeller (Oil)</a:t>
            </a:r>
            <a:endParaRPr lang="en-US" dirty="0"/>
          </a:p>
          <a:p>
            <a:pPr lvl="1"/>
            <a:r>
              <a:rPr lang="en-US" dirty="0" smtClean="0"/>
              <a:t>Owning most or all businesses in an industry</a:t>
            </a:r>
          </a:p>
          <a:p>
            <a:pPr lvl="1"/>
            <a:r>
              <a:rPr lang="en-US" dirty="0" smtClean="0"/>
              <a:t>Illegal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of </a:t>
            </a:r>
            <a:r>
              <a:rPr lang="en-US" dirty="0" smtClean="0"/>
              <a:t>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Gospel of Wealth- Carnegie</a:t>
            </a:r>
          </a:p>
          <a:p>
            <a:pPr lvl="1"/>
            <a:r>
              <a:rPr lang="en-US" dirty="0" smtClean="0"/>
              <a:t>believe </a:t>
            </a:r>
            <a:r>
              <a:rPr lang="en-US" dirty="0" smtClean="0"/>
              <a:t>the wealthy should be morally </a:t>
            </a:r>
            <a:r>
              <a:rPr lang="en-US" dirty="0" smtClean="0"/>
              <a:t>responsible to advance society. Take care of obligations then give money away to things that hel</a:t>
            </a:r>
            <a:r>
              <a:rPr lang="en-US" dirty="0" smtClean="0"/>
              <a:t>p people improve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Social Darwinism- “Survival </a:t>
            </a:r>
            <a:r>
              <a:rPr lang="en-US" dirty="0" smtClean="0"/>
              <a:t>of the fittest”</a:t>
            </a:r>
          </a:p>
          <a:p>
            <a:pPr lvl="1"/>
            <a:r>
              <a:rPr lang="en-US" dirty="0" smtClean="0"/>
              <a:t>Darwin's ideas about species were later applied to businesses and </a:t>
            </a:r>
            <a:r>
              <a:rPr lang="en-US" dirty="0" smtClean="0"/>
              <a:t>humans. Rich people because they are predisposed to having ideas that will make money… Rich are rich because of they ae smart, poor are poor because they are not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Sherman Antitrust 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Sherman Antitrust Act (1890)</a:t>
            </a:r>
          </a:p>
          <a:p>
            <a:pPr lvl="1"/>
            <a:r>
              <a:rPr lang="en-US" dirty="0"/>
              <a:t>Created in response to public demand for </a:t>
            </a:r>
            <a:r>
              <a:rPr lang="en-US" dirty="0" smtClean="0"/>
              <a:t>lessening</a:t>
            </a:r>
            <a:r>
              <a:rPr lang="en-US" dirty="0" smtClean="0"/>
              <a:t> trusts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Provision</a:t>
            </a:r>
            <a:r>
              <a:rPr lang="en-US" dirty="0"/>
              <a:t>: Forbade combinations in restraint of </a:t>
            </a:r>
            <a:r>
              <a:rPr lang="en-US" dirty="0" smtClean="0"/>
              <a:t>trade</a:t>
            </a:r>
          </a:p>
          <a:p>
            <a:pPr lvl="1"/>
            <a:r>
              <a:rPr lang="en-US" dirty="0" smtClean="0"/>
              <a:t>Congress basically saying that the public good would out way private greed and industrial growth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1566</Words>
  <Application>Microsoft Office PowerPoint</Application>
  <PresentationFormat>On-screen Show (4:3)</PresentationFormat>
  <Paragraphs>221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Chapter 24</vt:lpstr>
      <vt:lpstr>Transcontinental Railroads</vt:lpstr>
      <vt:lpstr>Railroad Consolidation and Mechanization</vt:lpstr>
      <vt:lpstr>Revolution by Railways</vt:lpstr>
      <vt:lpstr>Government Bridles the Iron Horse</vt:lpstr>
      <vt:lpstr>New Inventions</vt:lpstr>
      <vt:lpstr>Integrations</vt:lpstr>
      <vt:lpstr>Ideas of Wealth</vt:lpstr>
      <vt:lpstr>Sherman Antitrust Act </vt:lpstr>
      <vt:lpstr>Industrialization in the US</vt:lpstr>
      <vt:lpstr>Labor Unions</vt:lpstr>
      <vt:lpstr>The AF of L to the Fore</vt:lpstr>
      <vt:lpstr>Chapter 25</vt:lpstr>
      <vt:lpstr>The Growth of Cities</vt:lpstr>
      <vt:lpstr>PowerPoint Presentation</vt:lpstr>
      <vt:lpstr>The New Immigration</vt:lpstr>
      <vt:lpstr>Reactions to the New Immigration</vt:lpstr>
      <vt:lpstr>Examples of Nativism</vt:lpstr>
      <vt:lpstr>The Social Gospel</vt:lpstr>
      <vt:lpstr>The Lust for Learning</vt:lpstr>
      <vt:lpstr>Key African Americans</vt:lpstr>
      <vt:lpstr>Development of New Schools</vt:lpstr>
      <vt:lpstr>The Role of the Press</vt:lpstr>
      <vt:lpstr>Key Books and Authors to Know</vt:lpstr>
      <vt:lpstr>Chapter 26</vt:lpstr>
      <vt:lpstr>Frederick Jackson Turner</vt:lpstr>
      <vt:lpstr>Native Americans</vt:lpstr>
      <vt:lpstr>Dawes Severity Act of 1887</vt:lpstr>
      <vt:lpstr>Homestead Act of 1862</vt:lpstr>
      <vt:lpstr>Political Ideas</vt:lpstr>
      <vt:lpstr>Legacy of Populism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</dc:title>
  <dc:creator>Valued Acer Customer</dc:creator>
  <cp:lastModifiedBy>Windows User</cp:lastModifiedBy>
  <cp:revision>18</cp:revision>
  <dcterms:created xsi:type="dcterms:W3CDTF">2011-02-27T17:00:39Z</dcterms:created>
  <dcterms:modified xsi:type="dcterms:W3CDTF">2016-02-08T20:31:02Z</dcterms:modified>
</cp:coreProperties>
</file>