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3004800" cy="9753600"/>
  <p:notesSz cx="6858000" cy="9144000"/>
  <p:defaultTextStyle>
    <a:lvl1pPr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1pPr>
    <a:lvl2pPr indent="2286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2pPr>
    <a:lvl3pPr indent="4572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3pPr>
    <a:lvl4pPr indent="6858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4pPr>
    <a:lvl5pPr indent="9144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5pPr>
    <a:lvl6pPr indent="11430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6pPr>
    <a:lvl7pPr indent="13716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7pPr>
    <a:lvl8pPr indent="16002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8pPr>
    <a:lvl9pPr indent="1828800" algn="ctr" defTabSz="584200">
      <a:defRPr sz="4000" i="1"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latin typeface="+mn-lt"/>
        <a:ea typeface="+mn-ea"/>
        <a:cs typeface="+mn-cs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380" y="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2409745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ngBat_H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3"/>
              </a:buBlip>
              <a:defRPr sz="4200"/>
            </a:lvl1pPr>
            <a:lvl2pPr marL="965200" indent="-482600">
              <a:spcBef>
                <a:spcPts val="3200"/>
              </a:spcBef>
              <a:buBlip>
                <a:blip r:embed="rId3"/>
              </a:buBlip>
              <a:defRPr sz="4200"/>
            </a:lvl2pPr>
            <a:lvl3pPr marL="1447800" indent="-482600">
              <a:spcBef>
                <a:spcPts val="3200"/>
              </a:spcBef>
              <a:buBlip>
                <a:blip r:embed="rId3"/>
              </a:buBlip>
              <a:defRPr sz="4200"/>
            </a:lvl3pPr>
            <a:lvl4pPr marL="1930400" indent="-482600">
              <a:spcBef>
                <a:spcPts val="3200"/>
              </a:spcBef>
              <a:buBlip>
                <a:blip r:embed="rId3"/>
              </a:buBlip>
              <a:defRPr sz="4200"/>
            </a:lvl4pPr>
            <a:lvl5pPr marL="2413000" indent="-482600">
              <a:spcBef>
                <a:spcPts val="3200"/>
              </a:spcBef>
              <a:buBlip>
                <a:blip r:embed="rId3"/>
              </a:buBlip>
              <a:defRPr sz="4200"/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42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1pPr>
      <a:lvl2pPr indent="2286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2pPr>
      <a:lvl3pPr indent="4572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3pPr>
      <a:lvl4pPr indent="6858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4pPr>
      <a:lvl5pPr indent="9144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5pPr>
      <a:lvl6pPr indent="11430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6pPr>
      <a:lvl7pPr indent="13716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7pPr>
      <a:lvl8pPr indent="16002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8pPr>
      <a:lvl9pPr indent="1828800" algn="ctr" defTabSz="584200">
        <a:defRPr sz="68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9pPr>
    </p:titleStyle>
    <p:bodyStyle>
      <a:lvl1pPr marL="4191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1pPr>
      <a:lvl2pPr marL="8382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2pPr>
      <a:lvl3pPr marL="12573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3pPr>
      <a:lvl4pPr marL="16764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4pPr>
      <a:lvl5pPr marL="20955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5pPr>
      <a:lvl6pPr marL="25146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6pPr>
      <a:lvl7pPr marL="29337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7pPr>
      <a:lvl8pPr marL="33528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8pPr>
      <a:lvl9pPr marL="3771900" indent="-419100" defTabSz="584200">
        <a:lnSpc>
          <a:spcPct val="120000"/>
        </a:lnSpc>
        <a:spcBef>
          <a:spcPts val="2800"/>
        </a:spcBef>
        <a:buSzPct val="50000"/>
        <a:buBlip>
          <a:blip r:embed="rId14"/>
        </a:buBlip>
        <a:defRPr sz="3600" i="1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9pPr>
    </p:bodyStyle>
    <p:otherStyle>
      <a:lvl1pPr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1pPr>
      <a:lvl2pPr indent="2286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2pPr>
      <a:lvl3pPr indent="4572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3pPr>
      <a:lvl4pPr indent="6858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4pPr>
      <a:lvl5pPr indent="9144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5pPr>
      <a:lvl6pPr indent="11430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6pPr>
      <a:lvl7pPr indent="13716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7pPr>
      <a:lvl8pPr indent="16002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8pPr>
      <a:lvl9pPr indent="1828800" algn="ctr" defTabSz="584200">
        <a:defRPr sz="2000" b="1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6362">
              <a:defRPr sz="4636">
                <a:effectLst>
                  <a:outerShdw blurRad="15494" dist="15494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36">
                <a:solidFill>
                  <a:srgbClr val="F4D799"/>
                </a:solidFill>
                <a:effectLst>
                  <a:outerShdw blurRad="15494" dist="15494" dir="16200000" rotWithShape="0">
                    <a:srgbClr val="000000">
                      <a:alpha val="34000"/>
                    </a:srgbClr>
                  </a:outerShdw>
                </a:effectLst>
              </a:rPr>
              <a:t>APUSH Review: Key Terms, People, and Events Specifically Mentioned In The New Curriculum!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Part II: 1865 - Present</a:t>
            </a:r>
          </a:p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Periods 6 - 9 (50% Of The New Curriculum)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7 Overview (1890 - 1945)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184403" lvl="0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1920s:</a:t>
            </a:r>
          </a:p>
          <a:p>
            <a:pPr marL="368807" lvl="1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 b="1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Red Scare</a:t>
            </a: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 - 1918 - 1920:</a:t>
            </a:r>
          </a:p>
          <a:p>
            <a:pPr marL="553212" lvl="2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Caused by Russian Revolution, </a:t>
            </a:r>
            <a:r>
              <a:rPr sz="1584" b="1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labor unrest</a:t>
            </a:r>
            <a:endParaRPr sz="1584">
              <a:solidFill>
                <a:srgbClr val="86837F">
                  <a:alpha val="80000"/>
                </a:srgbClr>
              </a:solidFill>
              <a:effectLst>
                <a:outerShdw blurRad="11176" dist="5588" dir="5400000" rotWithShape="0">
                  <a:srgbClr val="FFFFFF"/>
                </a:outerShdw>
              </a:effectLst>
            </a:endParaRPr>
          </a:p>
          <a:p>
            <a:pPr marL="553212" lvl="2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 b="1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Targeted radicals and immigrants</a:t>
            </a:r>
          </a:p>
          <a:p>
            <a:pPr marL="368807" lvl="1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 b="1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Quota Acts</a:t>
            </a: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 of 1920s:</a:t>
            </a:r>
          </a:p>
          <a:p>
            <a:pPr marL="553212" lvl="2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Highly restrictive, aimed at “New” immigrants</a:t>
            </a:r>
          </a:p>
          <a:p>
            <a:pPr marL="368807" lvl="1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 b="1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New technologies</a:t>
            </a: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:</a:t>
            </a:r>
          </a:p>
          <a:p>
            <a:pPr marL="553212" lvl="2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Improved standards of living (refrigerator), personal mobility (car), better communication systems (radio)</a:t>
            </a:r>
          </a:p>
          <a:p>
            <a:pPr marL="368807" lvl="1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Conflicts:</a:t>
            </a:r>
          </a:p>
          <a:p>
            <a:pPr marL="553212" lvl="2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 b="1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Tradition v. Innovation </a:t>
            </a:r>
          </a:p>
          <a:p>
            <a:pPr marL="553212" lvl="2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 b="1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Fundamentalist Christianity v. scientific modernism</a:t>
            </a: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 (Scopes Trial)</a:t>
            </a:r>
          </a:p>
          <a:p>
            <a:pPr marL="553212" lvl="2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 b="1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Native-born v. new immigrants</a:t>
            </a: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 - quota acts</a:t>
            </a:r>
          </a:p>
          <a:p>
            <a:pPr marL="553212" lvl="2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 b="1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White v. black</a:t>
            </a: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 (“Red Summer”)</a:t>
            </a:r>
          </a:p>
          <a:p>
            <a:pPr marL="553212" lvl="2" indent="-184403" defTabSz="257047">
              <a:spcBef>
                <a:spcPts val="1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584" b="1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Idealism v. disillusionment</a:t>
            </a:r>
            <a:r>
              <a:rPr sz="1584">
                <a:solidFill>
                  <a:srgbClr val="86837F">
                    <a:alpha val="80000"/>
                  </a:srgbClr>
                </a:solidFill>
                <a:effectLst>
                  <a:outerShdw blurRad="11176" dist="5588" dir="5400000" rotWithShape="0">
                    <a:srgbClr val="FFFFFF"/>
                  </a:outerShdw>
                </a:effectLst>
              </a:rPr>
              <a:t> - Lost Generation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7 Overview (1890 - 1945)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01167" lvl="0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Harlem Renaissance</a:t>
            </a: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Celebration of African American culture through writings, music, etc. (Langston Hughes, Zora Neal Hurston)</a:t>
            </a:r>
          </a:p>
          <a:p>
            <a:pPr marL="201167" lvl="0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The New Deal</a:t>
            </a: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Response to the Great Depression</a:t>
            </a: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Influenced by Progressive ideas</a:t>
            </a: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Focused on Relief, Recovery, and Reform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blurRad="12192" dist="6096" dir="5400000" rotWithShape="0">
                  <a:srgbClr val="FFFFFF"/>
                </a:outerShdw>
              </a:effectLst>
            </a:endParaRP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Changed the role of the federal government in the economy (anti-laissez-faire)</a:t>
            </a: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Some sought to limit the New Deal </a:t>
            </a: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(Conservatives, Supreme Court)</a:t>
            </a: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Others called for more reforms</a:t>
            </a: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 (Huey Long, Father Charles Townshend) </a:t>
            </a:r>
          </a:p>
          <a:p>
            <a:pPr marL="201167" lvl="0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Impacts of the New Deal?</a:t>
            </a: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Many agencies are still around (FDIC, Social Security)</a:t>
            </a: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Did not completely overcome the Great Depression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blurRad="12192" dist="6096" dir="5400000" rotWithShape="0">
                  <a:srgbClr val="FFFFFF"/>
                </a:outerShdw>
              </a:effectLst>
            </a:endParaRP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Change in voting -</a:t>
            </a: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 African Americans and unions began to support the Democratic Party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7 Overview (1890 - 1945)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22122" lvl="0" indent="-222122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07" b="1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World War II</a:t>
            </a:r>
            <a:endParaRPr sz="1907">
              <a:solidFill>
                <a:srgbClr val="86837F">
                  <a:alpha val="80000"/>
                </a:srgbClr>
              </a:solidFill>
              <a:effectLst>
                <a:outerShdw blurRad="13461" dist="6730" dir="5400000" rotWithShape="0">
                  <a:srgbClr val="FFFFFF"/>
                </a:outerShdw>
              </a:effectLst>
            </a:endParaRPr>
          </a:p>
          <a:p>
            <a:pPr marL="444245" lvl="1" indent="-222122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US was “neutral” until </a:t>
            </a:r>
            <a:r>
              <a:rPr sz="1907" b="1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Pearl Harbor</a:t>
            </a:r>
            <a:endParaRPr sz="1907">
              <a:solidFill>
                <a:srgbClr val="86837F">
                  <a:alpha val="80000"/>
                </a:srgbClr>
              </a:solidFill>
              <a:effectLst>
                <a:outerShdw blurRad="13461" dist="6730" dir="5400000" rotWithShape="0">
                  <a:srgbClr val="FFFFFF"/>
                </a:outerShdw>
              </a:effectLst>
            </a:endParaRPr>
          </a:p>
          <a:p>
            <a:pPr marL="444245" lvl="1" indent="-222122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07" b="1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Mass mobilization ended the Depression</a:t>
            </a: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 </a:t>
            </a:r>
          </a:p>
          <a:p>
            <a:pPr marL="666368" lvl="2" indent="-222122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07" b="1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Many economic opportunities for women and blacks</a:t>
            </a:r>
            <a:endParaRPr sz="1907">
              <a:solidFill>
                <a:srgbClr val="86837F">
                  <a:alpha val="80000"/>
                </a:srgbClr>
              </a:solidFill>
              <a:effectLst>
                <a:outerShdw blurRad="13461" dist="6730" dir="5400000" rotWithShape="0">
                  <a:srgbClr val="FFFFFF"/>
                </a:outerShdw>
              </a:effectLst>
            </a:endParaRPr>
          </a:p>
          <a:p>
            <a:pPr marL="444245" lvl="1" indent="-222122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Encouraged </a:t>
            </a:r>
            <a:r>
              <a:rPr sz="1907" b="1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immigration</a:t>
            </a: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 from Mexico (Bracero program)</a:t>
            </a:r>
          </a:p>
          <a:p>
            <a:pPr marL="222122" lvl="0" indent="-222122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Homefront Experiences:</a:t>
            </a:r>
          </a:p>
          <a:p>
            <a:pPr marL="444245" lvl="1" indent="-222122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07" b="1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Japanese internment</a:t>
            </a: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 (Executive order, upheld by Supreme Court - good potential M.C. ?)</a:t>
            </a:r>
          </a:p>
          <a:p>
            <a:pPr marL="222122" lvl="0" indent="-222122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07" b="1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How did the US and Allies win?</a:t>
            </a:r>
            <a:endParaRPr sz="1907">
              <a:solidFill>
                <a:srgbClr val="86837F">
                  <a:alpha val="80000"/>
                </a:srgbClr>
              </a:solidFill>
              <a:effectLst>
                <a:outerShdw blurRad="13461" dist="6730" dir="5400000" rotWithShape="0">
                  <a:srgbClr val="FFFFFF"/>
                </a:outerShdw>
              </a:effectLst>
            </a:endParaRPr>
          </a:p>
          <a:p>
            <a:pPr marL="444245" lvl="1" indent="-222122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07" b="1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Political and military cooperation</a:t>
            </a: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 (Atlantic Charter)</a:t>
            </a:r>
          </a:p>
          <a:p>
            <a:pPr marL="444245" lvl="1" indent="-222122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07" b="1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Industrial production</a:t>
            </a:r>
            <a:endParaRPr sz="1907">
              <a:solidFill>
                <a:srgbClr val="86837F">
                  <a:alpha val="80000"/>
                </a:srgbClr>
              </a:solidFill>
              <a:effectLst>
                <a:outerShdw blurRad="13461" dist="6730" dir="5400000" rotWithShape="0">
                  <a:srgbClr val="FFFFFF"/>
                </a:outerShdw>
              </a:effectLst>
            </a:endParaRPr>
          </a:p>
          <a:p>
            <a:pPr marL="444245" lvl="1" indent="-222122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07" b="1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Advancements in technology and science </a:t>
            </a: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(Manhattan Project)</a:t>
            </a:r>
          </a:p>
          <a:p>
            <a:pPr marL="222122" lvl="0" indent="-222122" defTabSz="309625">
              <a:spcBef>
                <a:spcPts val="14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07">
                <a:solidFill>
                  <a:srgbClr val="86837F">
                    <a:alpha val="80000"/>
                  </a:srgbClr>
                </a:solidFill>
                <a:effectLst>
                  <a:outerShdw blurRad="13461" dist="6730" dir="5400000" rotWithShape="0">
                    <a:srgbClr val="FFFFFF"/>
                  </a:outerShdw>
                </a:effectLst>
              </a:rPr>
              <a:t>US emerged as a superpower - Europe and Asia lay in ruins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8 Overview (1945 - 1980)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64032" lvl="0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Test Structure: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Period 8 is roughly 15% of the curriculum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Essay topics could include:</a:t>
            </a:r>
          </a:p>
          <a:p>
            <a:pPr marL="792098" lvl="2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US foreign policy (compared to other time periods)</a:t>
            </a:r>
          </a:p>
          <a:p>
            <a:pPr marL="792098" lvl="2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Civil Rights (Compared to other time periods)</a:t>
            </a:r>
          </a:p>
          <a:p>
            <a:pPr marL="264032" lvl="0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Why was 1945 - 1980 chosen for the dates?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1945 = End of WWII, shift in US foreign policy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1980 = Election of Ronald Reagan, emergence of a conservative movement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This time period focuses on the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Cold War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, conflicts such as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Korea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 and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Vietnam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,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Civil Rights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,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Gay Rights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, and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Women’s Rights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,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The Great Society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 and political scandals and controversies (Watergate and Middle East)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8 Overview (1945 - 1980)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30504" lvl="0" indent="-230504" defTabSz="321310">
              <a:spcBef>
                <a:spcPts val="15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US foreign policy post WWII - </a:t>
            </a:r>
            <a:r>
              <a:rPr sz="1980" b="1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Containment</a:t>
            </a:r>
            <a:endParaRPr sz="1980">
              <a:solidFill>
                <a:srgbClr val="86837F">
                  <a:alpha val="80000"/>
                </a:srgbClr>
              </a:solidFill>
              <a:effectLst>
                <a:outerShdw blurRad="13970" dist="6985" dir="5400000" rotWithShape="0">
                  <a:srgbClr val="FFFFFF"/>
                </a:outerShdw>
              </a:effectLst>
            </a:endParaRPr>
          </a:p>
          <a:p>
            <a:pPr marL="461009" lvl="1" indent="-230504" defTabSz="321310">
              <a:spcBef>
                <a:spcPts val="15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US sought to </a:t>
            </a:r>
            <a:r>
              <a:rPr sz="1980" b="1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“contain” the spread of communism </a:t>
            </a:r>
            <a:endParaRPr sz="1980">
              <a:solidFill>
                <a:srgbClr val="86837F">
                  <a:alpha val="80000"/>
                </a:srgbClr>
              </a:solidFill>
              <a:effectLst>
                <a:outerShdw blurRad="13970" dist="6985" dir="5400000" rotWithShape="0">
                  <a:srgbClr val="FFFFFF"/>
                </a:outerShdw>
              </a:effectLst>
            </a:endParaRPr>
          </a:p>
          <a:p>
            <a:pPr marL="461009" lvl="1" indent="-230504" defTabSz="321310">
              <a:spcBef>
                <a:spcPts val="15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George Kennan</a:t>
            </a:r>
          </a:p>
          <a:p>
            <a:pPr marL="230504" lvl="0" indent="-230504" defTabSz="321310">
              <a:spcBef>
                <a:spcPts val="15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80" b="1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US focused on collective security and economic frameworks that helped non-communist nations</a:t>
            </a:r>
          </a:p>
          <a:p>
            <a:pPr marL="461009" lvl="1" indent="-230504" defTabSz="321310">
              <a:spcBef>
                <a:spcPts val="15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NATO - alliance between US and several European countries - 1st peace-time alliance</a:t>
            </a:r>
          </a:p>
          <a:p>
            <a:pPr marL="461009" lvl="1" indent="-230504" defTabSz="321310">
              <a:spcBef>
                <a:spcPts val="15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Marshall Plan and Truman Doctrine - provided $ to countries in Europe to resist communism</a:t>
            </a:r>
          </a:p>
          <a:p>
            <a:pPr marL="230504" lvl="0" indent="-230504" defTabSz="321310">
              <a:spcBef>
                <a:spcPts val="15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The US sought to </a:t>
            </a:r>
            <a:r>
              <a:rPr sz="1980" b="1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support non-communist governments, even if they weren’t the most democratic</a:t>
            </a:r>
          </a:p>
          <a:p>
            <a:pPr marL="461009" lvl="1" indent="-230504" defTabSz="321310">
              <a:spcBef>
                <a:spcPts val="15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Iran, Batista in Cuba, South Vietnam</a:t>
            </a:r>
          </a:p>
          <a:p>
            <a:pPr marL="230504" lvl="0" indent="-230504" defTabSz="321310">
              <a:spcBef>
                <a:spcPts val="15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Tensions between the US and USSR </a:t>
            </a:r>
            <a:r>
              <a:rPr sz="1980" b="1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fluctuated</a:t>
            </a: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 </a:t>
            </a:r>
            <a:r>
              <a:rPr sz="1980" b="1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between confrontation and détente</a:t>
            </a:r>
          </a:p>
          <a:p>
            <a:pPr marL="461009" lvl="1" indent="-230504" defTabSz="321310">
              <a:spcBef>
                <a:spcPts val="15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86837F">
                    <a:alpha val="80000"/>
                  </a:srgbClr>
                </a:solidFill>
                <a:effectLst>
                  <a:outerShdw blurRad="13970" dist="6985" dir="5400000" rotWithShape="0">
                    <a:srgbClr val="FFFFFF"/>
                  </a:outerShdw>
                </a:effectLst>
              </a:rPr>
              <a:t>Cuban Missile Crisis, SALT Treaties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8 Overview (1945 - 1980)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43077" lvl="0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The home front during the </a:t>
            </a: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Cold War</a:t>
            </a:r>
            <a:endParaRPr sz="2088">
              <a:solidFill>
                <a:srgbClr val="86837F">
                  <a:alpha val="80000"/>
                </a:srgbClr>
              </a:solidFill>
              <a:effectLst>
                <a:outerShdw blurRad="14732" dist="7366" dir="5400000" rotWithShape="0">
                  <a:srgbClr val="FFFFFF"/>
                </a:outerShdw>
              </a:effectLst>
            </a:endParaRPr>
          </a:p>
          <a:p>
            <a:pPr marL="486155" lvl="1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Debates over liberty vs. order</a:t>
            </a:r>
          </a:p>
          <a:p>
            <a:pPr marL="486155" lvl="1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2nd Red Scare - </a:t>
            </a: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designed to root out communists</a:t>
            </a:r>
            <a:endParaRPr sz="2088">
              <a:solidFill>
                <a:srgbClr val="86837F">
                  <a:alpha val="80000"/>
                </a:srgbClr>
              </a:solidFill>
              <a:effectLst>
                <a:outerShdw blurRad="14732" dist="7366" dir="5400000" rotWithShape="0">
                  <a:srgbClr val="FFFFFF"/>
                </a:outerShdw>
              </a:effectLst>
            </a:endParaRPr>
          </a:p>
          <a:p>
            <a:pPr marL="729233" lvl="2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HUAC, Joseph McCarthy, Truman’s Loyalty Oath</a:t>
            </a:r>
          </a:p>
          <a:p>
            <a:pPr marL="243077" lvl="0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Eisenhower’s Farewell Address</a:t>
            </a:r>
          </a:p>
          <a:p>
            <a:pPr marL="486155" lvl="1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Warned of having a large military in peacetime “</a:t>
            </a: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Military-Industrial Complex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”</a:t>
            </a:r>
          </a:p>
          <a:p>
            <a:pPr marL="243077" lvl="0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“Sun Belt”</a:t>
            </a:r>
          </a:p>
          <a:p>
            <a:pPr marL="486155" lvl="1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Southern US that saw an increase in population, emergence of new industries</a:t>
            </a:r>
          </a:p>
          <a:p>
            <a:pPr marL="243077" lvl="0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Protests were common during the Vietnam War,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 especially as it dragged on </a:t>
            </a:r>
          </a:p>
          <a:p>
            <a:pPr marL="486155" lvl="1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Post-1968 - Tet Offensive</a:t>
            </a:r>
          </a:p>
          <a:p>
            <a:pPr marL="486155" lvl="1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Kent State Massacre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8 Overview (1945 - 1980)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51460" lvl="0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Civil Rights: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All three branches played an important role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Executive - desegregation of military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(Truman), </a:t>
            </a: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Judicial - Brown v. Board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(</a:t>
            </a: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reversed Plessy)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, </a:t>
            </a: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Legislative - Civil Rights Act of 1964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- ended segregation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White resistance to desegregation:</a:t>
            </a:r>
          </a:p>
          <a:p>
            <a:pPr marL="754380" lvl="2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Southern Manifesto</a:t>
            </a:r>
          </a:p>
          <a:p>
            <a:pPr marL="754380" lvl="2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Massive Resistance</a:t>
            </a:r>
          </a:p>
          <a:p>
            <a:pPr marL="754380" lvl="2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Little Rock, HS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Activists used many methods to fight segregation:</a:t>
            </a:r>
          </a:p>
          <a:p>
            <a:pPr marL="754380" lvl="2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Legal challenges, direct action, and nonviolent protests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Post-1965 - tensions over philosophies increased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1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8 Overview (1945 - 1980)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55651" lvl="0" indent="-255651" defTabSz="356362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96" b="1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Great Society</a:t>
            </a:r>
          </a:p>
          <a:p>
            <a:pPr marL="511302" lvl="1" indent="-255651" defTabSz="356362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Continuation of New Deal programs, implementation of new government programs (Medicare, Medicaid), and promotion of Civil Rights (</a:t>
            </a:r>
            <a:r>
              <a:rPr sz="2196" b="1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Civil Rights Act of 1964</a:t>
            </a: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, Voting Rights Act of 1965)</a:t>
            </a:r>
          </a:p>
          <a:p>
            <a:pPr marL="511302" lvl="1" indent="-255651" defTabSz="356362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Height </a:t>
            </a:r>
            <a:r>
              <a:rPr sz="2196" b="1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(Zenith) of liberalism</a:t>
            </a: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 - increasing involvement and power of government to fix societal problems</a:t>
            </a:r>
          </a:p>
          <a:p>
            <a:pPr marL="255651" lvl="0" indent="-255651" defTabSz="356362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96" b="1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Immigration Act of 1965</a:t>
            </a: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 - ended the discriminatory quota system from the 1920s, encouraged immigration from Asia and Latin America</a:t>
            </a:r>
          </a:p>
          <a:p>
            <a:pPr marL="255651" lvl="0" indent="-255651" defTabSz="356362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Rights for other groups:</a:t>
            </a:r>
          </a:p>
          <a:p>
            <a:pPr marL="511302" lvl="1" indent="-255651" defTabSz="356362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96" b="1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Women</a:t>
            </a: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 - Betty Friedan and NOW</a:t>
            </a:r>
          </a:p>
          <a:p>
            <a:pPr marL="511302" lvl="1" indent="-255651" defTabSz="356362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96" b="1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Homosexuals</a:t>
            </a: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 - Stonewall riots in NYC - promoted Gay Rights Movement</a:t>
            </a:r>
          </a:p>
          <a:p>
            <a:pPr marL="511302" lvl="1" indent="-255651" defTabSz="356362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96" b="1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Latinos</a:t>
            </a:r>
            <a:r>
              <a:rPr sz="2196">
                <a:solidFill>
                  <a:srgbClr val="86837F">
                    <a:alpha val="80000"/>
                  </a:srgbClr>
                </a:solidFill>
                <a:effectLst>
                  <a:outerShdw blurRad="15494" dist="7747" dir="5400000" rotWithShape="0">
                    <a:srgbClr val="FFFFFF"/>
                  </a:outerShdw>
                </a:effectLst>
              </a:rPr>
              <a:t> - Cesar Chavez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1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8 Overview (1945 - 1980)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343661" lvl="0" indent="-343661" defTabSz="479044">
              <a:spcBef>
                <a:spcPts val="2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952" b="1">
                <a:solidFill>
                  <a:srgbClr val="86837F">
                    <a:alpha val="80000"/>
                  </a:srgbClr>
                </a:solidFill>
                <a:effectLst>
                  <a:outerShdw blurRad="20828" dist="10414" dir="5400000" rotWithShape="0">
                    <a:srgbClr val="FFFFFF"/>
                  </a:outerShdw>
                </a:effectLst>
              </a:rPr>
              <a:t>Supreme Court decisions expanded democracy and individual freedoms </a:t>
            </a:r>
            <a:r>
              <a:rPr sz="2952">
                <a:solidFill>
                  <a:srgbClr val="86837F">
                    <a:alpha val="80000"/>
                  </a:srgbClr>
                </a:solidFill>
                <a:effectLst>
                  <a:outerShdw blurRad="20828" dist="10414" dir="5400000" rotWithShape="0">
                    <a:srgbClr val="FFFFFF"/>
                  </a:outerShdw>
                </a:effectLst>
              </a:rPr>
              <a:t>(Great potential Short Answer)</a:t>
            </a:r>
          </a:p>
          <a:p>
            <a:pPr marL="687323" lvl="1" indent="-343661" defTabSz="479044">
              <a:spcBef>
                <a:spcPts val="2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952">
                <a:solidFill>
                  <a:srgbClr val="86837F">
                    <a:alpha val="80000"/>
                  </a:srgbClr>
                </a:solidFill>
                <a:effectLst>
                  <a:outerShdw blurRad="20828" dist="10414" dir="5400000" rotWithShape="0">
                    <a:srgbClr val="FFFFFF"/>
                  </a:outerShdw>
                </a:effectLst>
              </a:rPr>
              <a:t>Griswold v. Connecticut - S.C. struck down laws prohibiting birth control, established “Right to Privacy”</a:t>
            </a:r>
          </a:p>
          <a:p>
            <a:pPr marL="687323" lvl="1" indent="-343661" defTabSz="479044">
              <a:spcBef>
                <a:spcPts val="2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952">
                <a:solidFill>
                  <a:srgbClr val="86837F">
                    <a:alpha val="80000"/>
                  </a:srgbClr>
                </a:solidFill>
                <a:effectLst>
                  <a:outerShdw blurRad="20828" dist="10414" dir="5400000" rotWithShape="0">
                    <a:srgbClr val="FFFFFF"/>
                  </a:outerShdw>
                </a:effectLst>
              </a:rPr>
              <a:t>Miranda v. Arizona - increased rights of the accused</a:t>
            </a:r>
          </a:p>
          <a:p>
            <a:pPr marL="1030986" lvl="2" indent="-343661" defTabSz="479044">
              <a:spcBef>
                <a:spcPts val="2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952">
                <a:solidFill>
                  <a:srgbClr val="86837F">
                    <a:alpha val="80000"/>
                  </a:srgbClr>
                </a:solidFill>
                <a:effectLst>
                  <a:outerShdw blurRad="20828" dist="10414" dir="5400000" rotWithShape="0">
                    <a:srgbClr val="FFFFFF"/>
                  </a:outerShdw>
                </a:effectLst>
              </a:rPr>
              <a:t>Those arrested must be made aware of their constitutional rights (Miranda Rights)</a:t>
            </a:r>
          </a:p>
          <a:p>
            <a:pPr marL="343661" lvl="0" indent="-343661" defTabSz="479044">
              <a:spcBef>
                <a:spcPts val="2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952" b="1">
                <a:solidFill>
                  <a:srgbClr val="86837F">
                    <a:alpha val="80000"/>
                  </a:srgbClr>
                </a:solidFill>
                <a:effectLst>
                  <a:outerShdw blurRad="20828" dist="10414" dir="5400000" rotWithShape="0">
                    <a:srgbClr val="FFFFFF"/>
                  </a:outerShdw>
                </a:effectLst>
              </a:rPr>
              <a:t>Impact of Great Society and Supreme Court decisions?</a:t>
            </a:r>
          </a:p>
          <a:p>
            <a:pPr marL="687323" lvl="1" indent="-343661" defTabSz="479044">
              <a:spcBef>
                <a:spcPts val="22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952">
                <a:solidFill>
                  <a:srgbClr val="86837F">
                    <a:alpha val="80000"/>
                  </a:srgbClr>
                </a:solidFill>
                <a:effectLst>
                  <a:outerShdw blurRad="20828" dist="10414" dir="5400000" rotWithShape="0">
                    <a:srgbClr val="FFFFFF"/>
                  </a:outerShdw>
                </a:effectLst>
              </a:rPr>
              <a:t>Helped motivate the conservative movement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1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8 Overview (1945 - 1980)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314325" lvl="0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 b="1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Environmental Concerns</a:t>
            </a: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 (Could be an essay topic dating back to Period 6 or 7, continuing through modern day)</a:t>
            </a:r>
          </a:p>
          <a:p>
            <a:pPr marL="628650" lvl="1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Rachel Carson’s </a:t>
            </a:r>
            <a:r>
              <a:rPr sz="2700" i="1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Silent Spring</a:t>
            </a: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 (potential multiple-choice excerpt) — brought awareness to the dangers of pesticides on the Environment</a:t>
            </a:r>
          </a:p>
          <a:p>
            <a:pPr marL="628650" lvl="1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Federal government responded with, among others, the Environmental Protection Agency and the Clean Air Act</a:t>
            </a:r>
          </a:p>
          <a:p>
            <a:pPr marL="314325" lvl="0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 b="1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Counterculture of the 1960s</a:t>
            </a:r>
          </a:p>
          <a:p>
            <a:pPr marL="628650" lvl="1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 b="1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Challenged many ideas of their parents’ generation (economic, social, and political)</a:t>
            </a:r>
          </a:p>
          <a:p>
            <a:pPr marL="628650" lvl="1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 b="1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Helped initiate a sexual revolution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6 Overview (1865 - 1898)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68223" lvl="0" indent="-268223" defTabSz="373887">
              <a:spcBef>
                <a:spcPts val="1700"/>
              </a:spcBef>
              <a:buBlip>
                <a:blip r:embed="rId3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 dirty="0">
                <a:solidFill>
                  <a:srgbClr val="000000"/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Test Structure:</a:t>
            </a:r>
          </a:p>
          <a:p>
            <a:pPr marL="536447" lvl="1" indent="-268223" defTabSz="373887">
              <a:spcBef>
                <a:spcPts val="1700"/>
              </a:spcBef>
              <a:buBlip>
                <a:blip r:embed="rId3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 dirty="0">
                <a:solidFill>
                  <a:srgbClr val="000000"/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Period 6 is roughly 13% of the curriculum</a:t>
            </a:r>
          </a:p>
          <a:p>
            <a:pPr marL="536447" lvl="1" indent="-268223" defTabSz="373887">
              <a:spcBef>
                <a:spcPts val="1700"/>
              </a:spcBef>
              <a:buBlip>
                <a:blip r:embed="rId3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 dirty="0">
                <a:solidFill>
                  <a:srgbClr val="000000"/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Essay topics could include:</a:t>
            </a:r>
          </a:p>
          <a:p>
            <a:pPr marL="804671" lvl="2" indent="-268223" defTabSz="373887">
              <a:spcBef>
                <a:spcPts val="1700"/>
              </a:spcBef>
              <a:buBlip>
                <a:blip r:embed="rId3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 dirty="0">
                <a:solidFill>
                  <a:srgbClr val="000000"/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Comparing and contrasting goals of farmers and industrial workers</a:t>
            </a:r>
          </a:p>
          <a:p>
            <a:pPr marL="804671" lvl="2" indent="-268223" defTabSz="373887">
              <a:spcBef>
                <a:spcPts val="1700"/>
              </a:spcBef>
              <a:buBlip>
                <a:blip r:embed="rId3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 dirty="0">
                <a:solidFill>
                  <a:srgbClr val="000000"/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Successes/failures of Reconstruction during this time period</a:t>
            </a:r>
          </a:p>
          <a:p>
            <a:pPr marL="268223" lvl="0" indent="-268223" defTabSz="373887">
              <a:spcBef>
                <a:spcPts val="1700"/>
              </a:spcBef>
              <a:buBlip>
                <a:blip r:embed="rId3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 dirty="0">
                <a:solidFill>
                  <a:srgbClr val="000000"/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Why was 1865 - 1898 chosen for the dates?</a:t>
            </a:r>
          </a:p>
          <a:p>
            <a:pPr marL="536447" lvl="1" indent="-268223" defTabSz="373887">
              <a:spcBef>
                <a:spcPts val="1700"/>
              </a:spcBef>
              <a:buBlip>
                <a:blip r:embed="rId3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 dirty="0">
                <a:solidFill>
                  <a:srgbClr val="000000"/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1865 = End of the </a:t>
            </a:r>
            <a:r>
              <a:rPr sz="2304" b="1" dirty="0">
                <a:solidFill>
                  <a:srgbClr val="000000"/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Civil War</a:t>
            </a:r>
            <a:endParaRPr sz="2304" dirty="0">
              <a:solidFill>
                <a:srgbClr val="000000"/>
              </a:solidFill>
              <a:effectLst>
                <a:outerShdw blurRad="16256" dist="8128" dir="5400000" rotWithShape="0">
                  <a:srgbClr val="FFFFFF"/>
                </a:outerShdw>
              </a:effectLst>
            </a:endParaRPr>
          </a:p>
          <a:p>
            <a:pPr marL="536447" lvl="1" indent="-268223" defTabSz="373887">
              <a:spcBef>
                <a:spcPts val="1700"/>
              </a:spcBef>
              <a:buBlip>
                <a:blip r:embed="rId3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 dirty="0">
                <a:solidFill>
                  <a:srgbClr val="000000"/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1898 = Beginning of the </a:t>
            </a:r>
            <a:r>
              <a:rPr sz="2304" b="1" dirty="0">
                <a:solidFill>
                  <a:srgbClr val="000000"/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Spanish-American War</a:t>
            </a:r>
            <a:r>
              <a:rPr sz="2304" dirty="0">
                <a:solidFill>
                  <a:srgbClr val="000000"/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 (US imperialism/overseas expansion)</a:t>
            </a:r>
          </a:p>
          <a:p>
            <a:pPr marL="536447" lvl="1" indent="-268223" defTabSz="373887">
              <a:spcBef>
                <a:spcPts val="1700"/>
              </a:spcBef>
              <a:buBlip>
                <a:blip r:embed="rId3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 dirty="0">
                <a:solidFill>
                  <a:srgbClr val="000000"/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This time period focuses on the </a:t>
            </a:r>
            <a:r>
              <a:rPr sz="2304" b="1" dirty="0">
                <a:solidFill>
                  <a:srgbClr val="000000"/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Gilded Age</a:t>
            </a:r>
            <a:r>
              <a:rPr sz="2304" dirty="0">
                <a:solidFill>
                  <a:srgbClr val="000000"/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, </a:t>
            </a:r>
            <a:r>
              <a:rPr sz="2304" b="1" dirty="0">
                <a:solidFill>
                  <a:srgbClr val="000000"/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Social Darwinism</a:t>
            </a:r>
            <a:r>
              <a:rPr sz="2304" dirty="0">
                <a:solidFill>
                  <a:srgbClr val="000000"/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, the </a:t>
            </a:r>
            <a:r>
              <a:rPr sz="2304" b="1" dirty="0">
                <a:solidFill>
                  <a:srgbClr val="000000"/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Growth of Labor Unions</a:t>
            </a:r>
            <a:r>
              <a:rPr sz="2304" dirty="0">
                <a:solidFill>
                  <a:srgbClr val="000000"/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,  the </a:t>
            </a:r>
            <a:r>
              <a:rPr sz="2304" b="1" dirty="0">
                <a:solidFill>
                  <a:srgbClr val="000000"/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Populist Party</a:t>
            </a:r>
            <a:r>
              <a:rPr sz="2304" dirty="0">
                <a:solidFill>
                  <a:srgbClr val="000000"/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 and continued </a:t>
            </a:r>
            <a:r>
              <a:rPr sz="2304" b="1" dirty="0">
                <a:solidFill>
                  <a:srgbClr val="000000"/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US expansion out West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73201">
              <a:defRPr sz="5508">
                <a:effectLst>
                  <a:outerShdw blurRad="10287" dist="10287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508">
                <a:solidFill>
                  <a:srgbClr val="BCB08F"/>
                </a:solidFill>
                <a:effectLst>
                  <a:outerShdw blurRad="10287" dist="10287" dir="16200000" rotWithShape="0">
                    <a:srgbClr val="000000">
                      <a:alpha val="50000"/>
                    </a:srgbClr>
                  </a:outerShdw>
                </a:effectLst>
              </a:rPr>
              <a:t>Period 9 Overview (1980 - Present)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14325" lvl="0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Test Structure:</a:t>
            </a:r>
          </a:p>
          <a:p>
            <a:pPr marL="628650" lvl="1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Period 9 is roughly 5% of the curriculum</a:t>
            </a:r>
          </a:p>
          <a:p>
            <a:pPr marL="628650" lvl="1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Essay topics could include:</a:t>
            </a:r>
          </a:p>
          <a:p>
            <a:pPr marL="942975" lvl="2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None exclusively on this period</a:t>
            </a:r>
          </a:p>
          <a:p>
            <a:pPr marL="314325" lvl="0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Why was 1980 - Present chosen for the dates?</a:t>
            </a:r>
          </a:p>
          <a:p>
            <a:pPr marL="628650" lvl="1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1980 = Election of Ronald Reagan, emergence of a conservative movement</a:t>
            </a:r>
          </a:p>
          <a:p>
            <a:pPr marL="628650" lvl="1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Present = Today!</a:t>
            </a:r>
          </a:p>
          <a:p>
            <a:pPr marL="628650" lvl="1" indent="-314325" defTabSz="438150">
              <a:spcBef>
                <a:spcPts val="21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This time period focuses on the </a:t>
            </a:r>
            <a:r>
              <a:rPr sz="2700" b="1">
                <a:solidFill>
                  <a:srgbClr val="86837F">
                    <a:alpha val="80000"/>
                  </a:srgbClr>
                </a:solidFill>
                <a:effectLst>
                  <a:outerShdw blurRad="19050" dist="9525" dir="5400000" rotWithShape="0">
                    <a:srgbClr val="FFFFFF"/>
                  </a:outerShdw>
                </a:effectLst>
              </a:rPr>
              <a:t>end of the Cold War, Ronald Reagan, Conservative movement, and terrorism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build="p" bldLvl="5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73201">
              <a:defRPr sz="5508">
                <a:effectLst>
                  <a:outerShdw blurRad="10287" dist="10287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508">
                <a:solidFill>
                  <a:srgbClr val="BCB08F"/>
                </a:solidFill>
                <a:effectLst>
                  <a:outerShdw blurRad="10287" dist="10287" dir="16200000" rotWithShape="0">
                    <a:srgbClr val="000000">
                      <a:alpha val="50000"/>
                    </a:srgbClr>
                  </a:outerShdw>
                </a:effectLst>
              </a:rPr>
              <a:t>Period 9 Overview (1980 - Present)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352043" lvl="0" indent="-352043" defTabSz="490727">
              <a:spcBef>
                <a:spcPts val="2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86837F">
                    <a:alpha val="80000"/>
                  </a:srgbClr>
                </a:solidFill>
                <a:effectLst>
                  <a:outerShdw blurRad="21336" dist="10668" dir="5400000" rotWithShape="0">
                    <a:srgbClr val="FFFFFF"/>
                  </a:outerShdw>
                </a:effectLst>
              </a:rPr>
              <a:t>What invigorated conservatism?</a:t>
            </a:r>
          </a:p>
          <a:p>
            <a:pPr marL="704087" lvl="1" indent="-352043" defTabSz="490727">
              <a:spcBef>
                <a:spcPts val="2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3024" b="1">
                <a:solidFill>
                  <a:srgbClr val="86837F">
                    <a:alpha val="80000"/>
                  </a:srgbClr>
                </a:solidFill>
                <a:effectLst>
                  <a:outerShdw blurRad="21336" dist="10668" dir="5400000" rotWithShape="0">
                    <a:srgbClr val="FFFFFF"/>
                  </a:outerShdw>
                </a:effectLst>
              </a:rPr>
              <a:t>Economic problems</a:t>
            </a:r>
            <a:r>
              <a:rPr sz="3024">
                <a:solidFill>
                  <a:srgbClr val="86837F">
                    <a:alpha val="80000"/>
                  </a:srgbClr>
                </a:solidFill>
                <a:effectLst>
                  <a:outerShdw blurRad="21336" dist="10668" dir="5400000" rotWithShape="0">
                    <a:srgbClr val="FFFFFF"/>
                  </a:outerShdw>
                </a:effectLst>
              </a:rPr>
              <a:t> - 1970s inflation</a:t>
            </a:r>
          </a:p>
          <a:p>
            <a:pPr marL="704087" lvl="1" indent="-352043" defTabSz="490727">
              <a:spcBef>
                <a:spcPts val="2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3024" b="1">
                <a:solidFill>
                  <a:srgbClr val="86837F">
                    <a:alpha val="80000"/>
                  </a:srgbClr>
                </a:solidFill>
                <a:effectLst>
                  <a:outerShdw blurRad="21336" dist="10668" dir="5400000" rotWithShape="0">
                    <a:srgbClr val="FFFFFF"/>
                  </a:outerShdw>
                </a:effectLst>
              </a:rPr>
              <a:t>Growth of religious fundamentalism</a:t>
            </a:r>
          </a:p>
          <a:p>
            <a:pPr marL="704087" lvl="1" indent="-352043" defTabSz="490727">
              <a:spcBef>
                <a:spcPts val="2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3024" b="1">
                <a:solidFill>
                  <a:srgbClr val="86837F">
                    <a:alpha val="80000"/>
                  </a:srgbClr>
                </a:solidFill>
                <a:effectLst>
                  <a:outerShdw blurRad="21336" dist="10668" dir="5400000" rotWithShape="0">
                    <a:srgbClr val="FFFFFF"/>
                  </a:outerShdw>
                </a:effectLst>
              </a:rPr>
              <a:t>Public’s loss faith in government’s ability to solve problems</a:t>
            </a:r>
          </a:p>
          <a:p>
            <a:pPr marL="352043" lvl="0" indent="-352043" defTabSz="490727">
              <a:spcBef>
                <a:spcPts val="2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3024" b="1">
                <a:solidFill>
                  <a:srgbClr val="86837F">
                    <a:alpha val="80000"/>
                  </a:srgbClr>
                </a:solidFill>
                <a:effectLst>
                  <a:outerShdw blurRad="21336" dist="10668" dir="5400000" rotWithShape="0">
                    <a:srgbClr val="FFFFFF"/>
                  </a:outerShdw>
                </a:effectLst>
              </a:rPr>
              <a:t>Foreign Policy “Failures”</a:t>
            </a:r>
          </a:p>
          <a:p>
            <a:pPr marL="704087" lvl="1" indent="-352043" defTabSz="490727">
              <a:spcBef>
                <a:spcPts val="2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86837F">
                    <a:alpha val="80000"/>
                  </a:srgbClr>
                </a:solidFill>
                <a:effectLst>
                  <a:outerShdw blurRad="21336" dist="10668" dir="5400000" rotWithShape="0">
                    <a:srgbClr val="FFFFFF"/>
                  </a:outerShdw>
                </a:effectLst>
              </a:rPr>
              <a:t>Iran Hostage Crisis - 1979 - January 1981</a:t>
            </a:r>
          </a:p>
          <a:p>
            <a:pPr marL="1056131" lvl="2" indent="-352043" defTabSz="490727">
              <a:spcBef>
                <a:spcPts val="2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86837F">
                    <a:alpha val="80000"/>
                  </a:srgbClr>
                </a:solidFill>
                <a:effectLst>
                  <a:outerShdw blurRad="21336" dist="10668" dir="5400000" rotWithShape="0">
                    <a:srgbClr val="FFFFFF"/>
                  </a:outerShdw>
                </a:effectLst>
              </a:rPr>
              <a:t>Reaction to the US assistance to the deposed Shah of Iran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73201">
              <a:defRPr sz="5508">
                <a:effectLst>
                  <a:outerShdw blurRad="10287" dist="10287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508">
                <a:solidFill>
                  <a:srgbClr val="BCB08F"/>
                </a:solidFill>
                <a:effectLst>
                  <a:outerShdw blurRad="10287" dist="10287" dir="16200000" rotWithShape="0">
                    <a:srgbClr val="000000">
                      <a:alpha val="50000"/>
                    </a:srgbClr>
                  </a:outerShdw>
                </a:effectLst>
              </a:rPr>
              <a:t>Period 9 Overview (1980 - Present)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68223" lvl="0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 dirty="0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What were conservative victories?</a:t>
            </a: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 b="1" dirty="0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Taxation</a:t>
            </a:r>
            <a:r>
              <a:rPr sz="2304" dirty="0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 - reduction in taxes </a:t>
            </a:r>
          </a:p>
          <a:p>
            <a:pPr marL="804671" lvl="2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 dirty="0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Reaganomics, “trickle-down” economics</a:t>
            </a: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 b="1" dirty="0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Deregulation of many industries</a:t>
            </a:r>
            <a:r>
              <a:rPr sz="2304" dirty="0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 - less involvement of the government in industries</a:t>
            </a:r>
          </a:p>
          <a:p>
            <a:pPr marL="268223" lvl="0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 b="1" dirty="0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Conservatives were not as successful with moral ideals</a:t>
            </a: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 dirty="0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Abortion remained legal</a:t>
            </a:r>
          </a:p>
          <a:p>
            <a:pPr marL="268223" lvl="0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 b="1" dirty="0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Denouncing “Big Government”</a:t>
            </a: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 b="1" dirty="0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Even though conservatives favored smaller government, the size of the government grew after 1980</a:t>
            </a:r>
          </a:p>
          <a:p>
            <a:pPr marL="804671" lvl="2" indent="-268223" defTabSz="373887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04" dirty="0">
                <a:solidFill>
                  <a:srgbClr val="86837F">
                    <a:alpha val="80000"/>
                  </a:srgbClr>
                </a:solidFill>
                <a:effectLst>
                  <a:outerShdw blurRad="16256" dist="8128" dir="5400000" rotWithShape="0">
                    <a:srgbClr val="FFFFFF"/>
                  </a:outerShdw>
                </a:effectLst>
              </a:rPr>
              <a:t>Hard to eliminate popular programs - Medicare, Social Security, etc.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1" build="p" bldLvl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73201">
              <a:defRPr sz="5508">
                <a:effectLst>
                  <a:outerShdw blurRad="10287" dist="10287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508">
                <a:solidFill>
                  <a:srgbClr val="BCB08F"/>
                </a:solidFill>
                <a:effectLst>
                  <a:outerShdw blurRad="10287" dist="10287" dir="16200000" rotWithShape="0">
                    <a:srgbClr val="000000">
                      <a:alpha val="50000"/>
                    </a:srgbClr>
                  </a:outerShdw>
                </a:effectLst>
              </a:rPr>
              <a:t>Period 9 Overview (1980 - Present)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301752" lvl="0" indent="-301752" defTabSz="420624">
              <a:spcBef>
                <a:spcPts val="20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Foreign Policy under Reagan</a:t>
            </a:r>
          </a:p>
          <a:p>
            <a:pPr marL="603504" lvl="1" indent="-301752" defTabSz="420624">
              <a:spcBef>
                <a:spcPts val="20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Early in his administration, he rejected </a:t>
            </a:r>
            <a:r>
              <a:rPr sz="2592" b="1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detente</a:t>
            </a: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 </a:t>
            </a:r>
          </a:p>
          <a:p>
            <a:pPr marL="603504" lvl="1" indent="-301752" defTabSz="420624">
              <a:spcBef>
                <a:spcPts val="20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Employed </a:t>
            </a:r>
            <a:r>
              <a:rPr sz="2592" b="1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“bellicose rhetoric”</a:t>
            </a: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 - “Evil Empire”</a:t>
            </a:r>
          </a:p>
          <a:p>
            <a:pPr marL="603504" lvl="1" indent="-301752" defTabSz="420624">
              <a:spcBef>
                <a:spcPts val="20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Positive relationship developed with </a:t>
            </a:r>
            <a:r>
              <a:rPr sz="2592" b="1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Mikhail Gorbachev</a:t>
            </a: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 - arms reductions</a:t>
            </a:r>
          </a:p>
          <a:p>
            <a:pPr marL="301752" lvl="0" indent="-301752" defTabSz="420624">
              <a:spcBef>
                <a:spcPts val="20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Economy post-1980</a:t>
            </a:r>
          </a:p>
          <a:p>
            <a:pPr marL="603504" lvl="1" indent="-301752" defTabSz="420624">
              <a:spcBef>
                <a:spcPts val="20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592" b="1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US saw a decrease in manufacturing and union jobs</a:t>
            </a: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 - outsourcing</a:t>
            </a:r>
          </a:p>
          <a:p>
            <a:pPr marL="905256" lvl="2" indent="-301752" defTabSz="420624">
              <a:spcBef>
                <a:spcPts val="20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Debates over: </a:t>
            </a:r>
          </a:p>
          <a:p>
            <a:pPr marL="1207008" lvl="3" indent="-301752" defTabSz="420624">
              <a:spcBef>
                <a:spcPts val="20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592" b="1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Free trade agreements</a:t>
            </a: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 - NAFTA</a:t>
            </a:r>
          </a:p>
          <a:p>
            <a:pPr marL="1207008" lvl="3" indent="-301752" defTabSz="420624">
              <a:spcBef>
                <a:spcPts val="20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592" b="1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Size of government safety nets</a:t>
            </a:r>
            <a:r>
              <a:rPr sz="2592">
                <a:solidFill>
                  <a:srgbClr val="86837F">
                    <a:alpha val="80000"/>
                  </a:srgbClr>
                </a:solidFill>
                <a:effectLst>
                  <a:outerShdw blurRad="18288" dist="9144" dir="5400000" rotWithShape="0">
                    <a:srgbClr val="FFFFFF"/>
                  </a:outerShdw>
                </a:effectLst>
              </a:rPr>
              <a:t> - Social Security Reform</a:t>
            </a:r>
          </a:p>
        </p:txBody>
      </p:sp>
      <p:sp>
        <p:nvSpPr>
          <p:cNvPr id="141" name="Shape 141"/>
          <p:cNvSpPr/>
          <p:nvPr/>
        </p:nvSpPr>
        <p:spPr>
          <a:xfrm flipV="1">
            <a:off x="7105650" y="3435016"/>
            <a:ext cx="178134" cy="178134"/>
          </a:xfrm>
          <a:prstGeom prst="line">
            <a:avLst/>
          </a:prstGeom>
          <a:ln w="38100">
            <a:solidFill>
              <a:srgbClr val="A3BFCE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 i="0">
                <a:solidFill>
                  <a:srgbClr val="4B4B4B"/>
                </a:solidFill>
                <a:effectLst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build="p" bldLvl="5" animBg="1" advAuto="0"/>
      <p:bldP spid="141" grpId="2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73201">
              <a:defRPr sz="5508">
                <a:effectLst>
                  <a:outerShdw blurRad="10287" dist="10287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508">
                <a:solidFill>
                  <a:srgbClr val="BCB08F"/>
                </a:solidFill>
                <a:effectLst>
                  <a:outerShdw blurRad="10287" dist="10287" dir="16200000" rotWithShape="0">
                    <a:srgbClr val="000000">
                      <a:alpha val="50000"/>
                    </a:srgbClr>
                  </a:outerShdw>
                </a:effectLst>
              </a:rPr>
              <a:t>Period 9 Overview (1980 - Present)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05359" lvl="0" indent="-205359" defTabSz="286258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64" dirty="0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US Population Shifts</a:t>
            </a:r>
          </a:p>
          <a:p>
            <a:pPr marL="410718" lvl="1" indent="-205359" defTabSz="286258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64" b="1" dirty="0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South and West gained population (“Sun Belt”), immigrants from Latin America and Asia (after 1965 Immigration Act)</a:t>
            </a:r>
          </a:p>
          <a:p>
            <a:pPr marL="410718" lvl="1" indent="-205359" defTabSz="286258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64" dirty="0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Led to many policy debates</a:t>
            </a:r>
          </a:p>
          <a:p>
            <a:pPr marL="205359" lvl="0" indent="-205359" defTabSz="286258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64" dirty="0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Changes for homosexuals:</a:t>
            </a:r>
          </a:p>
          <a:p>
            <a:pPr marL="410718" lvl="1" indent="-205359" defTabSz="286258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64" dirty="0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Don’t Ask, Don’t Tell - banned openly gay individuals from serving in the military (1994), later overturned in 2011</a:t>
            </a:r>
          </a:p>
          <a:p>
            <a:pPr marL="205359" lvl="0" indent="-205359" defTabSz="286258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64" dirty="0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War on Terrorism:</a:t>
            </a:r>
          </a:p>
          <a:p>
            <a:pPr marL="410718" lvl="1" indent="-205359" defTabSz="286258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64" b="1" dirty="0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Response to 9/11 attacks </a:t>
            </a:r>
          </a:p>
          <a:p>
            <a:pPr marL="410718" lvl="1" indent="-205359" defTabSz="286258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64" b="1" dirty="0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War in Afghanistan</a:t>
            </a:r>
          </a:p>
          <a:p>
            <a:pPr marL="205359" lvl="0" indent="-205359" defTabSz="286258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64" b="1" dirty="0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War in Iraq</a:t>
            </a:r>
            <a:r>
              <a:rPr sz="1764" dirty="0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 - US entered due to beliefs Iraq had WMDs and connections to terrorism </a:t>
            </a:r>
          </a:p>
          <a:p>
            <a:pPr marL="205359" lvl="0" indent="-205359" defTabSz="286258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64" dirty="0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Impact of War on Terrorism?</a:t>
            </a:r>
          </a:p>
          <a:p>
            <a:pPr marL="410718" lvl="1" indent="-205359" defTabSz="286258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64" b="1" dirty="0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Debates over civil liberties vs. government power</a:t>
            </a:r>
            <a:r>
              <a:rPr sz="1764" dirty="0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 (Continuity throughout history)</a:t>
            </a:r>
            <a:endParaRPr sz="1764" b="1" dirty="0">
              <a:solidFill>
                <a:srgbClr val="86837F">
                  <a:alpha val="80000"/>
                </a:srgbClr>
              </a:solidFill>
              <a:effectLst>
                <a:outerShdw blurRad="12446" dist="6223" dir="5400000" rotWithShape="0">
                  <a:srgbClr val="FFFFFF"/>
                </a:outerShdw>
              </a:effectLst>
            </a:endParaRPr>
          </a:p>
          <a:p>
            <a:pPr marL="410718" lvl="1" indent="-205359" defTabSz="286258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64" dirty="0">
                <a:solidFill>
                  <a:srgbClr val="86837F">
                    <a:alpha val="80000"/>
                  </a:srgbClr>
                </a:solidFill>
                <a:effectLst>
                  <a:outerShdw blurRad="12446" dist="6223" dir="5400000" rotWithShape="0">
                    <a:srgbClr val="FFFFFF"/>
                  </a:outerShdw>
                </a:effectLst>
              </a:rPr>
              <a:t>Similar to Sedition Acts in History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6 Overview (1865 - 1898)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51460" lvl="0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Gilded Age</a:t>
            </a:r>
            <a:r>
              <a:rPr sz="2160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- coined by Mark Twain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On the surface, things appeared as if they were good, but many problems lied underneath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Political debates focused on </a:t>
            </a:r>
            <a:r>
              <a:rPr sz="2160" b="1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tariffs</a:t>
            </a:r>
            <a:r>
              <a:rPr sz="2160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, </a:t>
            </a:r>
            <a:r>
              <a:rPr sz="2160" b="1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currency</a:t>
            </a:r>
            <a:r>
              <a:rPr sz="2160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, </a:t>
            </a:r>
            <a:r>
              <a:rPr sz="2160" b="1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corporate expansion</a:t>
            </a:r>
            <a:r>
              <a:rPr sz="2160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(monopolies and trusts)</a:t>
            </a:r>
          </a:p>
          <a:p>
            <a:pPr marL="251460" lvl="0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Post-</a:t>
            </a:r>
            <a:r>
              <a:rPr sz="2160" b="1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Civil War</a:t>
            </a:r>
            <a:r>
              <a:rPr sz="2160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, the </a:t>
            </a:r>
            <a:r>
              <a:rPr sz="2160" b="1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US government encouraged westward expansion</a:t>
            </a:r>
            <a:endParaRPr sz="2160" dirty="0">
              <a:solidFill>
                <a:srgbClr val="86837F">
                  <a:alpha val="80000"/>
                </a:srgbClr>
              </a:solidFill>
              <a:effectLst>
                <a:outerShdw blurRad="15240" dist="7620" dir="5400000" rotWithShape="0">
                  <a:srgbClr val="FFFFFF"/>
                </a:outerShdw>
              </a:effectLst>
            </a:endParaRP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Subsidies to railroads</a:t>
            </a:r>
            <a:r>
              <a:rPr sz="2160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, cheap land for Americans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This expansion led to conflicts with Natives, </a:t>
            </a:r>
            <a:r>
              <a:rPr sz="2160" b="1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treaties were violated</a:t>
            </a:r>
            <a:endParaRPr sz="2160" dirty="0">
              <a:solidFill>
                <a:srgbClr val="86837F">
                  <a:alpha val="80000"/>
                </a:srgbClr>
              </a:solidFill>
              <a:effectLst>
                <a:outerShdw blurRad="15240" dist="7620" dir="5400000" rotWithShape="0">
                  <a:srgbClr val="FFFFFF"/>
                </a:outerShdw>
              </a:effectLst>
            </a:endParaRP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Near extinction of the </a:t>
            </a:r>
            <a:r>
              <a:rPr sz="2160" b="1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buffalo</a:t>
            </a:r>
            <a:endParaRPr sz="2160" dirty="0">
              <a:solidFill>
                <a:srgbClr val="86837F">
                  <a:alpha val="80000"/>
                </a:srgbClr>
              </a:solidFill>
              <a:effectLst>
                <a:outerShdw blurRad="15240" dist="7620" dir="5400000" rotWithShape="0">
                  <a:srgbClr val="FFFFFF"/>
                </a:outerShdw>
              </a:effectLst>
            </a:endParaRPr>
          </a:p>
          <a:p>
            <a:pPr marL="251460" lvl="0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Relations with Natives?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US used </a:t>
            </a:r>
            <a:r>
              <a:rPr sz="2160" b="1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military force</a:t>
            </a:r>
            <a:r>
              <a:rPr sz="2160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(Wounded Knee - 1890)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Pursued a policy of </a:t>
            </a:r>
            <a:r>
              <a:rPr sz="2160" b="1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assimilation</a:t>
            </a:r>
            <a:r>
              <a:rPr sz="2160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(Dawes Act - </a:t>
            </a:r>
            <a:r>
              <a:rPr sz="2160" b="1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sought to end tribal identities</a:t>
            </a:r>
            <a:r>
              <a:rPr sz="2160" dirty="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6 Overview (1865 - 1898)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72414" lvl="0" indent="-272414" defTabSz="379729">
              <a:spcBef>
                <a:spcPts val="18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40" b="1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Businesses consolidated their power</a:t>
            </a:r>
          </a:p>
          <a:p>
            <a:pPr marL="544829" lvl="1" indent="-272414" defTabSz="379729">
              <a:spcBef>
                <a:spcPts val="18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Justified through </a:t>
            </a:r>
            <a:r>
              <a:rPr sz="2340" b="1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Social Darwinism</a:t>
            </a: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, Gospel of Wealth</a:t>
            </a:r>
          </a:p>
          <a:p>
            <a:pPr marL="544829" lvl="1" indent="-272414" defTabSz="379729">
              <a:spcBef>
                <a:spcPts val="18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Conflicts emerged between </a:t>
            </a:r>
            <a:r>
              <a:rPr sz="2340" b="1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businesses and conservationists over natural resources</a:t>
            </a:r>
            <a:endParaRPr sz="2340">
              <a:solidFill>
                <a:srgbClr val="86837F">
                  <a:alpha val="80000"/>
                </a:srgbClr>
              </a:solidFill>
              <a:effectLst>
                <a:outerShdw blurRad="16510" dist="8255" dir="5400000" rotWithShape="0">
                  <a:srgbClr val="FFFFFF"/>
                </a:outerShdw>
              </a:effectLst>
            </a:endParaRPr>
          </a:p>
          <a:p>
            <a:pPr marL="272414" lvl="0" indent="-272414" defTabSz="379729">
              <a:spcBef>
                <a:spcPts val="18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Workers </a:t>
            </a:r>
            <a:r>
              <a:rPr sz="2340" b="1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organized into local and national unions</a:t>
            </a:r>
          </a:p>
          <a:p>
            <a:pPr marL="544829" lvl="1" indent="-272414" defTabSz="379729">
              <a:spcBef>
                <a:spcPts val="18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Knights of Labor - skilled AND unskilled, AFL - unskilled only</a:t>
            </a:r>
          </a:p>
          <a:p>
            <a:pPr marL="544829" lvl="1" indent="-272414" defTabSz="379729">
              <a:spcBef>
                <a:spcPts val="18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Government often sided with business in labor disputes</a:t>
            </a:r>
          </a:p>
          <a:p>
            <a:pPr marL="272414" lvl="0" indent="-272414" defTabSz="379729">
              <a:spcBef>
                <a:spcPts val="18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The </a:t>
            </a:r>
            <a:r>
              <a:rPr sz="2340" b="1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“New South”</a:t>
            </a:r>
            <a:endParaRPr sz="2340">
              <a:solidFill>
                <a:srgbClr val="86837F">
                  <a:alpha val="80000"/>
                </a:srgbClr>
              </a:solidFill>
              <a:effectLst>
                <a:outerShdw blurRad="16510" dist="8255" dir="5400000" rotWithShape="0">
                  <a:srgbClr val="FFFFFF"/>
                </a:outerShdw>
              </a:effectLst>
            </a:endParaRPr>
          </a:p>
          <a:p>
            <a:pPr marL="544829" lvl="1" indent="-272414" defTabSz="379729">
              <a:spcBef>
                <a:spcPts val="18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Some advocated the South begin to industrialize </a:t>
            </a:r>
          </a:p>
          <a:p>
            <a:pPr marL="544829" lvl="1" indent="-272414" defTabSz="379729">
              <a:spcBef>
                <a:spcPts val="18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However, </a:t>
            </a:r>
            <a:r>
              <a:rPr sz="2340" b="1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sharecropping</a:t>
            </a: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 and </a:t>
            </a:r>
            <a:r>
              <a:rPr sz="2340" b="1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tenant farming</a:t>
            </a:r>
            <a:r>
              <a:rPr sz="2340">
                <a:solidFill>
                  <a:srgbClr val="86837F">
                    <a:alpha val="80000"/>
                  </a:srgbClr>
                </a:solidFill>
                <a:effectLst>
                  <a:outerShdw blurRad="16510" dist="8255" dir="5400000" rotWithShape="0">
                    <a:srgbClr val="FFFFFF"/>
                  </a:outerShdw>
                </a:effectLst>
              </a:rPr>
              <a:t> persisted throughout the South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6 Overview (1865 - 1898)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01167" lvl="0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Farmers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blurRad="12192" dist="6096" dir="5400000" rotWithShape="0">
                  <a:srgbClr val="FFFFFF"/>
                </a:outerShdw>
              </a:effectLst>
            </a:endParaRP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Mechanized agriculture</a:t>
            </a: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 hurt many farmers</a:t>
            </a: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Created organizations to challenge RRs  and corporate control of markets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blurRad="12192" dist="6096" dir="5400000" rotWithShape="0">
                  <a:srgbClr val="FFFFFF"/>
                </a:outerShdw>
              </a:effectLst>
            </a:endParaRP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Populist Party - People’s Party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blurRad="12192" dist="6096" dir="5400000" rotWithShape="0">
                  <a:srgbClr val="FFFFFF"/>
                </a:outerShdw>
              </a:effectLst>
            </a:endParaRPr>
          </a:p>
          <a:p>
            <a:pPr marL="603504" lvl="2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Advocated political reform and increased government involvement in the economy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blurRad="12192" dist="6096" dir="5400000" rotWithShape="0">
                  <a:srgbClr val="FFFFFF"/>
                </a:outerShdw>
              </a:effectLst>
            </a:endParaRPr>
          </a:p>
          <a:p>
            <a:pPr marL="603504" lvl="2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Omaha Platform:</a:t>
            </a:r>
          </a:p>
          <a:p>
            <a:pPr marL="804671" lvl="3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Graduated income tax, gov’t control of RRs and telegraphs, Free Silver</a:t>
            </a:r>
          </a:p>
          <a:p>
            <a:pPr marL="603504" lvl="2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Many Populist ideas were adopted during the </a:t>
            </a: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Progressive Era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blurRad="12192" dist="6096" dir="5400000" rotWithShape="0">
                  <a:srgbClr val="FFFFFF"/>
                </a:outerShdw>
              </a:effectLst>
            </a:endParaRPr>
          </a:p>
          <a:p>
            <a:pPr marL="201167" lvl="0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Immigration:</a:t>
            </a: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Increased from Asia and Southern and Eastern Europe</a:t>
            </a:r>
            <a:endParaRPr sz="1727">
              <a:solidFill>
                <a:srgbClr val="86837F">
                  <a:alpha val="80000"/>
                </a:srgbClr>
              </a:solidFill>
              <a:effectLst>
                <a:outerShdw blurRad="12192" dist="6096" dir="5400000" rotWithShape="0">
                  <a:srgbClr val="FFFFFF"/>
                </a:outerShdw>
              </a:effectLst>
            </a:endParaRP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Led to </a:t>
            </a: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Nativism</a:t>
            </a: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 - Chinese Exclusion Act</a:t>
            </a: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Many Americans hoped to </a:t>
            </a: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“Americanize” and preserve their cultural identities</a:t>
            </a:r>
          </a:p>
          <a:p>
            <a:pPr marL="402335" lvl="1" indent="-201167" defTabSz="280415">
              <a:spcBef>
                <a:spcPts val="13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1727" b="1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Social Gospel</a:t>
            </a:r>
            <a:r>
              <a:rPr sz="1727">
                <a:solidFill>
                  <a:srgbClr val="86837F">
                    <a:alpha val="80000"/>
                  </a:srgbClr>
                </a:solidFill>
                <a:effectLst>
                  <a:outerShdw blurRad="12192" dist="6096" dir="5400000" rotWithShape="0">
                    <a:srgbClr val="FFFFFF"/>
                  </a:outerShdw>
                </a:effectLst>
              </a:rPr>
              <a:t> - Protestant Church movement that sought to end social issues in cities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6 Overview (1865 - 1898)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47268" lvl="0" indent="-247268" defTabSz="344677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24" b="1">
                <a:solidFill>
                  <a:srgbClr val="86837F">
                    <a:alpha val="80000"/>
                  </a:srgbClr>
                </a:solidFill>
                <a:effectLst>
                  <a:outerShdw blurRad="14985" dist="7492" dir="5400000" rotWithShape="0">
                    <a:srgbClr val="FFFFFF"/>
                  </a:outerShdw>
                </a:effectLst>
              </a:rPr>
              <a:t>City Life</a:t>
            </a:r>
            <a:endParaRPr sz="2124">
              <a:solidFill>
                <a:srgbClr val="86837F">
                  <a:alpha val="80000"/>
                </a:srgbClr>
              </a:solidFill>
              <a:effectLst>
                <a:outerShdw blurRad="14985" dist="7492" dir="5400000" rotWithShape="0">
                  <a:srgbClr val="FFFFFF"/>
                </a:outerShdw>
              </a:effectLst>
            </a:endParaRPr>
          </a:p>
          <a:p>
            <a:pPr marL="494537" lvl="1" indent="-247268" defTabSz="344677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24">
                <a:solidFill>
                  <a:srgbClr val="86837F">
                    <a:alpha val="80000"/>
                  </a:srgbClr>
                </a:solidFill>
                <a:effectLst>
                  <a:outerShdw blurRad="14985" dist="7492" dir="5400000" rotWithShape="0">
                    <a:srgbClr val="FFFFFF"/>
                  </a:outerShdw>
                </a:effectLst>
              </a:rPr>
              <a:t>As cities became more crowded, emergence of:</a:t>
            </a:r>
          </a:p>
          <a:p>
            <a:pPr marL="741806" lvl="2" indent="-247268" defTabSz="344677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24" b="1">
                <a:solidFill>
                  <a:srgbClr val="86837F">
                    <a:alpha val="80000"/>
                  </a:srgbClr>
                </a:solidFill>
                <a:effectLst>
                  <a:outerShdw blurRad="14985" dist="7492" dir="5400000" rotWithShape="0">
                    <a:srgbClr val="FFFFFF"/>
                  </a:outerShdw>
                </a:effectLst>
              </a:rPr>
              <a:t>Political machines</a:t>
            </a:r>
            <a:r>
              <a:rPr sz="2124">
                <a:solidFill>
                  <a:srgbClr val="86837F">
                    <a:alpha val="80000"/>
                  </a:srgbClr>
                </a:solidFill>
                <a:effectLst>
                  <a:outerShdw blurRad="14985" dist="7492" dir="5400000" rotWithShape="0">
                    <a:srgbClr val="FFFFFF"/>
                  </a:outerShdw>
                </a:effectLst>
              </a:rPr>
              <a:t> - provided services for political support (Boss Tweed and Tammany Hall)</a:t>
            </a:r>
          </a:p>
          <a:p>
            <a:pPr marL="741806" lvl="2" indent="-247268" defTabSz="344677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24" b="1">
                <a:solidFill>
                  <a:srgbClr val="86837F">
                    <a:alpha val="80000"/>
                  </a:srgbClr>
                </a:solidFill>
                <a:effectLst>
                  <a:outerShdw blurRad="14985" dist="7492" dir="5400000" rotWithShape="0">
                    <a:srgbClr val="FFFFFF"/>
                  </a:outerShdw>
                </a:effectLst>
              </a:rPr>
              <a:t>Settlement Houses</a:t>
            </a:r>
            <a:r>
              <a:rPr sz="2124">
                <a:solidFill>
                  <a:srgbClr val="86837F">
                    <a:alpha val="80000"/>
                  </a:srgbClr>
                </a:solidFill>
                <a:effectLst>
                  <a:outerShdw blurRad="14985" dist="7492" dir="5400000" rotWithShape="0">
                    <a:srgbClr val="FFFFFF"/>
                  </a:outerShdw>
                </a:effectLst>
              </a:rPr>
              <a:t> - helped immigrants and women adapt to American Society (Jane Addams’ Hull House)</a:t>
            </a:r>
          </a:p>
          <a:p>
            <a:pPr marL="247268" lvl="0" indent="-247268" defTabSz="344677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24" b="1">
                <a:solidFill>
                  <a:srgbClr val="86837F">
                    <a:alpha val="80000"/>
                  </a:srgbClr>
                </a:solidFill>
                <a:effectLst>
                  <a:outerShdw blurRad="14985" dist="7492" dir="5400000" rotWithShape="0">
                    <a:srgbClr val="FFFFFF"/>
                  </a:outerShdw>
                </a:effectLst>
              </a:rPr>
              <a:t>Discrimination, violence, and segregation</a:t>
            </a:r>
            <a:r>
              <a:rPr sz="2124">
                <a:solidFill>
                  <a:srgbClr val="86837F">
                    <a:alpha val="80000"/>
                  </a:srgbClr>
                </a:solidFill>
                <a:effectLst>
                  <a:outerShdw blurRad="14985" dist="7492" dir="5400000" rotWithShape="0">
                    <a:srgbClr val="FFFFFF"/>
                  </a:outerShdw>
                </a:effectLst>
              </a:rPr>
              <a:t> was rampant in the country:</a:t>
            </a:r>
          </a:p>
          <a:p>
            <a:pPr marL="494537" lvl="1" indent="-247268" defTabSz="344677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24">
                <a:solidFill>
                  <a:srgbClr val="86837F">
                    <a:alpha val="80000"/>
                  </a:srgbClr>
                </a:solidFill>
                <a:effectLst>
                  <a:outerShdw blurRad="14985" dist="7492" dir="5400000" rotWithShape="0">
                    <a:srgbClr val="FFFFFF"/>
                  </a:outerShdw>
                </a:effectLst>
              </a:rPr>
              <a:t>American Protective Association - sought to keep Catholics out of office</a:t>
            </a:r>
          </a:p>
          <a:p>
            <a:pPr marL="494537" lvl="1" indent="-247268" defTabSz="344677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24">
                <a:solidFill>
                  <a:srgbClr val="86837F">
                    <a:alpha val="80000"/>
                  </a:srgbClr>
                </a:solidFill>
                <a:effectLst>
                  <a:outerShdw blurRad="14985" dist="7492" dir="5400000" rotWithShape="0">
                    <a:srgbClr val="FFFFFF"/>
                  </a:outerShdw>
                </a:effectLst>
              </a:rPr>
              <a:t>Plessy v. Ferguson - upheld Jim Crow laws</a:t>
            </a:r>
          </a:p>
          <a:p>
            <a:pPr marL="494537" lvl="1" indent="-247268" defTabSz="344677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24" b="1">
                <a:solidFill>
                  <a:srgbClr val="86837F">
                    <a:alpha val="80000"/>
                  </a:srgbClr>
                </a:solidFill>
                <a:effectLst>
                  <a:outerShdw blurRad="14985" dist="7492" dir="5400000" rotWithShape="0">
                    <a:srgbClr val="FFFFFF"/>
                  </a:outerShdw>
                </a:effectLst>
              </a:rPr>
              <a:t>Activists that challenged their prescribed “place”</a:t>
            </a:r>
            <a:endParaRPr sz="2124">
              <a:solidFill>
                <a:srgbClr val="86837F">
                  <a:alpha val="80000"/>
                </a:srgbClr>
              </a:solidFill>
              <a:effectLst>
                <a:outerShdw blurRad="14985" dist="7492" dir="5400000" rotWithShape="0">
                  <a:srgbClr val="FFFFFF"/>
                </a:outerShdw>
              </a:effectLst>
            </a:endParaRPr>
          </a:p>
          <a:p>
            <a:pPr marL="741806" lvl="2" indent="-247268" defTabSz="344677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24">
                <a:solidFill>
                  <a:srgbClr val="86837F">
                    <a:alpha val="80000"/>
                  </a:srgbClr>
                </a:solidFill>
                <a:effectLst>
                  <a:outerShdw blurRad="14985" dist="7492" dir="5400000" rotWithShape="0">
                    <a:srgbClr val="FFFFFF"/>
                  </a:outerShdw>
                </a:effectLst>
              </a:rPr>
              <a:t>Booker T. Washington - advocated vocational training for African Americans, Ida B. Wells - outspoken critic of lynching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7 Overview (1890 - 1945)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64032" lvl="0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Test Structure: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Period 7 is roughly 17% of the curriculum (LARGEST time period!)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Essay topics could include:</a:t>
            </a:r>
          </a:p>
          <a:p>
            <a:pPr marL="792098" lvl="2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Turning Points in US History for: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Spanish-American War, Progressive Era, and Great Depression/New Deal</a:t>
            </a:r>
            <a:endParaRPr sz="2268">
              <a:solidFill>
                <a:srgbClr val="86837F">
                  <a:alpha val="80000"/>
                </a:srgbClr>
              </a:solidFill>
              <a:effectLst>
                <a:outerShdw blurRad="16002" dist="8001" dir="5400000" rotWithShape="0">
                  <a:srgbClr val="FFFFFF"/>
                </a:outerShdw>
              </a:effectLst>
            </a:endParaRPr>
          </a:p>
          <a:p>
            <a:pPr marL="792098" lvl="2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Change and Continuities for immigrants/African Americans/foreign policy</a:t>
            </a:r>
          </a:p>
          <a:p>
            <a:pPr marL="264032" lvl="0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Why was 1890 - 1945 chosen for the dates?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1890 =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“Closing” of the frontier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 - led to expansion overseas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1945 =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 End of WWII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, shift in US foreign policy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This time period focuses on the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US expansion overseas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, reform in the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Progressive Era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,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WWI and WWII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, as well as the </a:t>
            </a:r>
            <a:r>
              <a:rPr sz="2268" b="1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Great Depression</a:t>
            </a:r>
            <a:r>
              <a:rPr sz="2268">
                <a:solidFill>
                  <a:srgbClr val="86837F">
                    <a:alpha val="80000"/>
                  </a:srgbClr>
                </a:solidFill>
                <a:effectLst>
                  <a:outerShdw blurRad="16002" dist="8001" dir="5400000" rotWithShape="0">
                    <a:srgbClr val="FFFFFF"/>
                  </a:outerShdw>
                </a:effectLst>
              </a:rPr>
              <a:t> and the US’ response to 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7 Overview (1890 - 1945)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51460" lvl="0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Reasons for overseas expansion (Great Short Answer ?)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Frontier was “closed”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- Frederick Jackson Turner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Economic motives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- $ for businesses and desire for increased trade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Competition with European imperialists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(China)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Racial theories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- “White Man’s Burden”</a:t>
            </a:r>
          </a:p>
          <a:p>
            <a:pPr marL="251460" lvl="0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Spanish American War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US defeated Spain in 4 months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Gained Guam, Puerto Rico and the Philippines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Debates between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</a:t>
            </a: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imperialists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(Teddy Roosevelt, McKinley) and </a:t>
            </a: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anti-imperialists</a:t>
            </a:r>
            <a:r>
              <a:rPr sz="2160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 (William Jennings Bryan, Anti-imperialist League)</a:t>
            </a:r>
          </a:p>
          <a:p>
            <a:pPr marL="502920" lvl="1" indent="-251460" defTabSz="350520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160" b="1">
                <a:solidFill>
                  <a:srgbClr val="86837F">
                    <a:alpha val="80000"/>
                  </a:srgbClr>
                </a:solidFill>
                <a:effectLst>
                  <a:outerShdw blurRad="15240" dist="7620" dir="5400000" rotWithShape="0">
                    <a:srgbClr val="FFFFFF"/>
                  </a:outerShdw>
                </a:effectLst>
              </a:rPr>
              <a:t>Long insurrection in the Philippines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6119"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19">
                <a:solidFill>
                  <a:srgbClr val="BCB08F"/>
                </a:solidFill>
                <a:effectLst>
                  <a:outerShdw blurRad="11430" dist="11430" dir="16200000" rotWithShape="0">
                    <a:srgbClr val="000000">
                      <a:alpha val="50000"/>
                    </a:srgbClr>
                  </a:outerShdw>
                </a:effectLst>
              </a:rPr>
              <a:t>Period 7 Overview (1890 - 1945)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637778" y="2680163"/>
            <a:ext cx="11729244" cy="6323674"/>
          </a:xfrm>
          <a:prstGeom prst="rect">
            <a:avLst/>
          </a:prstGeom>
        </p:spPr>
        <p:txBody>
          <a:bodyPr/>
          <a:lstStyle/>
          <a:p>
            <a:pPr marL="243077" lvl="0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Progressive Era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 (1890 - 1920)</a:t>
            </a:r>
          </a:p>
          <a:p>
            <a:pPr marL="486155" lvl="1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Advocated government intervention in the economy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 (Meat Inspection Act, Hepburn Act)</a:t>
            </a:r>
          </a:p>
          <a:p>
            <a:pPr marL="486155" lvl="1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Sought to expand democracy 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(17th amendment, initiative, referendum, recall)</a:t>
            </a:r>
          </a:p>
          <a:p>
            <a:pPr marL="486155" lvl="1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Progressive tended to be women, middle-class, live in cities</a:t>
            </a:r>
          </a:p>
          <a:p>
            <a:pPr marL="243077" lvl="0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World War I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 (1914 - 1918)</a:t>
            </a:r>
          </a:p>
          <a:p>
            <a:pPr marL="486155" lvl="1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US initially was neutral, played a limited role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 - Wilson sought to “Make the world safe for democracy”</a:t>
            </a:r>
          </a:p>
          <a:p>
            <a:pPr marL="486155" lvl="1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US was heavily involved in postwar negotiations - Treaty of Versailles and the League of Nations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 - influenced by Wilson’s 14 Points</a:t>
            </a:r>
          </a:p>
          <a:p>
            <a:pPr marL="486155" lvl="1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Great Migration</a:t>
            </a: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:</a:t>
            </a:r>
          </a:p>
          <a:p>
            <a:pPr marL="729233" lvl="2" indent="-243077" defTabSz="338835">
              <a:spcBef>
                <a:spcPts val="1600"/>
              </a:spcBef>
              <a:buBlip>
                <a:blip r:embed="rId2"/>
              </a:buBlip>
              <a:defRPr sz="1800" i="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Mass movement of African Americans from the South to the North during WWIf or </a:t>
            </a:r>
            <a:r>
              <a:rPr sz="2088" b="1">
                <a:solidFill>
                  <a:srgbClr val="86837F">
                    <a:alpha val="80000"/>
                  </a:srgbClr>
                </a:solidFill>
                <a:effectLst>
                  <a:outerShdw blurRad="14732" dist="7366" dir="5400000" rotWithShape="0">
                    <a:srgbClr val="FFFFFF"/>
                  </a:outerShdw>
                </a:effectLst>
              </a:rPr>
              <a:t>economic opportunities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rocc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472</TotalTime>
  <Words>2272</Words>
  <Application>Microsoft Office PowerPoint</Application>
  <PresentationFormat>Custom</PresentationFormat>
  <Paragraphs>248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Moroccan</vt:lpstr>
      <vt:lpstr>APUSH Review: Key Terms, People, and Events Specifically Mentioned In The New Curriculum!</vt:lpstr>
      <vt:lpstr>Period 6 Overview (1865 - 1898)</vt:lpstr>
      <vt:lpstr>Period 6 Overview (1865 - 1898)</vt:lpstr>
      <vt:lpstr>Period 6 Overview (1865 - 1898)</vt:lpstr>
      <vt:lpstr>Period 6 Overview (1865 - 1898)</vt:lpstr>
      <vt:lpstr>Period 6 Overview (1865 - 1898)</vt:lpstr>
      <vt:lpstr>Period 7 Overview (1890 - 1945)</vt:lpstr>
      <vt:lpstr>Period 7 Overview (1890 - 1945)</vt:lpstr>
      <vt:lpstr>Period 7 Overview (1890 - 1945)</vt:lpstr>
      <vt:lpstr>Period 7 Overview (1890 - 1945)</vt:lpstr>
      <vt:lpstr>Period 7 Overview (1890 - 1945)</vt:lpstr>
      <vt:lpstr>Period 7 Overview (1890 - 1945)</vt:lpstr>
      <vt:lpstr>Period 8 Overview (1945 - 1980)</vt:lpstr>
      <vt:lpstr>Period 8 Overview (1945 - 1980)</vt:lpstr>
      <vt:lpstr>Period 8 Overview (1945 - 1980)</vt:lpstr>
      <vt:lpstr>Period 8 Overview (1945 - 1980)</vt:lpstr>
      <vt:lpstr>Period 8 Overview (1945 - 1980)</vt:lpstr>
      <vt:lpstr>Period 8 Overview (1945 - 1980)</vt:lpstr>
      <vt:lpstr>Period 8 Overview (1945 - 1980)</vt:lpstr>
      <vt:lpstr>Period 9 Overview (1980 - Present)</vt:lpstr>
      <vt:lpstr>Period 9 Overview (1980 - Present)</vt:lpstr>
      <vt:lpstr>Period 9 Overview (1980 - Present)</vt:lpstr>
      <vt:lpstr>Period 9 Overview (1980 - Present)</vt:lpstr>
      <vt:lpstr>Period 9 Overview (1980 - Present)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Key Terms, People, and Events Specifically Mentioned In The New Curriculum!</dc:title>
  <dc:creator>Nack, Jamie B</dc:creator>
  <cp:lastModifiedBy>Windows User</cp:lastModifiedBy>
  <cp:revision>3</cp:revision>
  <dcterms:modified xsi:type="dcterms:W3CDTF">2015-05-05T20:16:24Z</dcterms:modified>
</cp:coreProperties>
</file>