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13004800" cy="9753600"/>
  <p:notesSz cx="6858000" cy="9144000"/>
  <p:defaultTextStyle>
    <a:lvl1pPr algn="ctr" defTabSz="584200">
      <a:defRPr sz="3600">
        <a:solidFill>
          <a:srgbClr val="558AAB"/>
        </a:solidFill>
        <a:latin typeface="+mj-lt"/>
        <a:ea typeface="+mj-ea"/>
        <a:cs typeface="+mj-cs"/>
        <a:sym typeface="Helvetica Neue Bold Condensed"/>
      </a:defRPr>
    </a:lvl1pPr>
    <a:lvl2pPr indent="228600" algn="ctr" defTabSz="584200">
      <a:defRPr sz="3600">
        <a:solidFill>
          <a:srgbClr val="558AAB"/>
        </a:solidFill>
        <a:latin typeface="+mj-lt"/>
        <a:ea typeface="+mj-ea"/>
        <a:cs typeface="+mj-cs"/>
        <a:sym typeface="Helvetica Neue Bold Condensed"/>
      </a:defRPr>
    </a:lvl2pPr>
    <a:lvl3pPr indent="457200" algn="ctr" defTabSz="584200">
      <a:defRPr sz="3600">
        <a:solidFill>
          <a:srgbClr val="558AAB"/>
        </a:solidFill>
        <a:latin typeface="+mj-lt"/>
        <a:ea typeface="+mj-ea"/>
        <a:cs typeface="+mj-cs"/>
        <a:sym typeface="Helvetica Neue Bold Condensed"/>
      </a:defRPr>
    </a:lvl3pPr>
    <a:lvl4pPr indent="685800" algn="ctr" defTabSz="584200">
      <a:defRPr sz="3600">
        <a:solidFill>
          <a:srgbClr val="558AAB"/>
        </a:solidFill>
        <a:latin typeface="+mj-lt"/>
        <a:ea typeface="+mj-ea"/>
        <a:cs typeface="+mj-cs"/>
        <a:sym typeface="Helvetica Neue Bold Condensed"/>
      </a:defRPr>
    </a:lvl4pPr>
    <a:lvl5pPr indent="914400" algn="ctr" defTabSz="584200">
      <a:defRPr sz="3600">
        <a:solidFill>
          <a:srgbClr val="558AAB"/>
        </a:solidFill>
        <a:latin typeface="+mj-lt"/>
        <a:ea typeface="+mj-ea"/>
        <a:cs typeface="+mj-cs"/>
        <a:sym typeface="Helvetica Neue Bold Condensed"/>
      </a:defRPr>
    </a:lvl5pPr>
    <a:lvl6pPr indent="1143000" algn="ctr" defTabSz="584200">
      <a:defRPr sz="3600">
        <a:solidFill>
          <a:srgbClr val="558AAB"/>
        </a:solidFill>
        <a:latin typeface="+mj-lt"/>
        <a:ea typeface="+mj-ea"/>
        <a:cs typeface="+mj-cs"/>
        <a:sym typeface="Helvetica Neue Bold Condensed"/>
      </a:defRPr>
    </a:lvl6pPr>
    <a:lvl7pPr indent="1371600" algn="ctr" defTabSz="584200">
      <a:defRPr sz="3600">
        <a:solidFill>
          <a:srgbClr val="558AAB"/>
        </a:solidFill>
        <a:latin typeface="+mj-lt"/>
        <a:ea typeface="+mj-ea"/>
        <a:cs typeface="+mj-cs"/>
        <a:sym typeface="Helvetica Neue Bold Condensed"/>
      </a:defRPr>
    </a:lvl7pPr>
    <a:lvl8pPr indent="1600200" algn="ctr" defTabSz="584200">
      <a:defRPr sz="3600">
        <a:solidFill>
          <a:srgbClr val="558AAB"/>
        </a:solidFill>
        <a:latin typeface="+mj-lt"/>
        <a:ea typeface="+mj-ea"/>
        <a:cs typeface="+mj-cs"/>
        <a:sym typeface="Helvetica Neue Bold Condensed"/>
      </a:defRPr>
    </a:lvl8pPr>
    <a:lvl9pPr indent="1828800" algn="ctr" defTabSz="584200">
      <a:defRPr sz="3600">
        <a:solidFill>
          <a:srgbClr val="558AAB"/>
        </a:solidFill>
        <a:latin typeface="+mj-lt"/>
        <a:ea typeface="+mj-ea"/>
        <a:cs typeface="+mj-cs"/>
        <a:sym typeface="Helvetica Neue Bold Condensed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818181"/>
      </a:tcTxStyle>
      <a:tcStyle>
        <a:tcBdr>
          <a:left>
            <a:ln w="12700" cap="flat">
              <a:solidFill>
                <a:srgbClr val="A1A3A7"/>
              </a:solidFill>
              <a:prstDash val="solid"/>
              <a:miter lim="400000"/>
            </a:ln>
          </a:left>
          <a:right>
            <a:ln w="12700" cap="flat">
              <a:solidFill>
                <a:srgbClr val="A1A3A7"/>
              </a:solidFill>
              <a:prstDash val="solid"/>
              <a:miter lim="400000"/>
            </a:ln>
          </a:right>
          <a:top>
            <a:ln w="12700" cap="flat">
              <a:solidFill>
                <a:srgbClr val="A1A3A7"/>
              </a:solidFill>
              <a:prstDash val="solid"/>
              <a:miter lim="400000"/>
            </a:ln>
          </a:top>
          <a:bottom>
            <a:ln w="12700" cap="flat">
              <a:solidFill>
                <a:srgbClr val="A1A3A7"/>
              </a:solidFill>
              <a:prstDash val="solid"/>
              <a:miter lim="400000"/>
            </a:ln>
          </a:bottom>
          <a:insideH>
            <a:ln w="12700" cap="flat">
              <a:solidFill>
                <a:srgbClr val="A1A3A7"/>
              </a:solidFill>
              <a:prstDash val="solid"/>
              <a:miter lim="400000"/>
            </a:ln>
          </a:insideH>
          <a:insideV>
            <a:ln w="12700" cap="flat">
              <a:solidFill>
                <a:srgbClr val="A1A3A7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91908C">
              <a:alpha val="15000"/>
            </a:srgbClr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1A3A7"/>
              </a:solidFill>
              <a:prstDash val="solid"/>
              <a:miter lim="400000"/>
            </a:ln>
          </a:left>
          <a:right>
            <a:ln w="12700" cap="flat">
              <a:solidFill>
                <a:srgbClr val="A1A3A7"/>
              </a:solidFill>
              <a:prstDash val="solid"/>
              <a:miter lim="400000"/>
            </a:ln>
          </a:right>
          <a:top>
            <a:ln w="12700" cap="flat">
              <a:solidFill>
                <a:srgbClr val="A1A3A7"/>
              </a:solidFill>
              <a:prstDash val="solid"/>
              <a:miter lim="400000"/>
            </a:ln>
          </a:top>
          <a:bottom>
            <a:ln w="12700" cap="flat">
              <a:solidFill>
                <a:srgbClr val="A1A3A7"/>
              </a:solidFill>
              <a:prstDash val="solid"/>
              <a:miter lim="400000"/>
            </a:ln>
          </a:bottom>
          <a:insideH>
            <a:ln w="12700" cap="flat">
              <a:solidFill>
                <a:srgbClr val="A1A3A7"/>
              </a:solidFill>
              <a:prstDash val="solid"/>
              <a:miter lim="400000"/>
            </a:ln>
          </a:insideH>
          <a:insideV>
            <a:ln w="12700" cap="flat">
              <a:solidFill>
                <a:srgbClr val="A1A3A7"/>
              </a:solidFill>
              <a:prstDash val="solid"/>
              <a:miter lim="400000"/>
            </a:ln>
          </a:insideV>
        </a:tcBdr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818181"/>
      </a:tcTxStyle>
      <a:tcStyle>
        <a:tcBdr>
          <a:left>
            <a:ln w="12700" cap="flat">
              <a:solidFill>
                <a:srgbClr val="A1A3A7"/>
              </a:solidFill>
              <a:prstDash val="solid"/>
              <a:miter lim="400000"/>
            </a:ln>
          </a:left>
          <a:right>
            <a:ln w="12700" cap="flat">
              <a:solidFill>
                <a:srgbClr val="A1A3A7"/>
              </a:solidFill>
              <a:prstDash val="solid"/>
              <a:miter lim="400000"/>
            </a:ln>
          </a:right>
          <a:top>
            <a:ln w="25400" cap="flat">
              <a:solidFill>
                <a:srgbClr val="66635E"/>
              </a:solidFill>
              <a:prstDash val="solid"/>
              <a:miter lim="400000"/>
            </a:ln>
          </a:top>
          <a:bottom>
            <a:ln w="12700" cap="flat">
              <a:solidFill>
                <a:srgbClr val="A1A3A7"/>
              </a:solidFill>
              <a:prstDash val="solid"/>
              <a:miter lim="400000"/>
            </a:ln>
          </a:bottom>
          <a:insideH>
            <a:ln w="12700" cap="flat">
              <a:solidFill>
                <a:srgbClr val="A1A3A7"/>
              </a:solidFill>
              <a:prstDash val="solid"/>
              <a:miter lim="400000"/>
            </a:ln>
          </a:insideH>
          <a:insideV>
            <a:ln w="12700" cap="flat">
              <a:solidFill>
                <a:srgbClr val="A1A3A7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1A3A7"/>
              </a:solidFill>
              <a:prstDash val="solid"/>
              <a:miter lim="400000"/>
            </a:ln>
          </a:left>
          <a:right>
            <a:ln w="12700" cap="flat">
              <a:solidFill>
                <a:srgbClr val="A1A3A7"/>
              </a:solidFill>
              <a:prstDash val="solid"/>
              <a:miter lim="400000"/>
            </a:ln>
          </a:right>
          <a:top>
            <a:ln w="12700" cap="flat">
              <a:solidFill>
                <a:srgbClr val="A1A3A7"/>
              </a:solidFill>
              <a:prstDash val="solid"/>
              <a:miter lim="400000"/>
            </a:ln>
          </a:top>
          <a:bottom>
            <a:ln w="12700" cap="flat">
              <a:solidFill>
                <a:srgbClr val="A1A3A7"/>
              </a:solidFill>
              <a:prstDash val="solid"/>
              <a:miter lim="400000"/>
            </a:ln>
          </a:bottom>
          <a:insideH>
            <a:ln w="12700" cap="flat">
              <a:solidFill>
                <a:srgbClr val="A1A3A7"/>
              </a:solidFill>
              <a:prstDash val="solid"/>
              <a:miter lim="400000"/>
            </a:ln>
          </a:insideH>
          <a:insideV>
            <a:ln w="12700" cap="flat">
              <a:solidFill>
                <a:srgbClr val="A1A3A7"/>
              </a:solidFill>
              <a:prstDash val="solid"/>
              <a:miter lim="400000"/>
            </a:ln>
          </a:insideV>
        </a:tcBdr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818181"/>
      </a:tcTxStyle>
      <a:tcStyle>
        <a:tcBdr>
          <a:left>
            <a:ln w="12700" cap="flat">
              <a:solidFill>
                <a:srgbClr val="D6D5CB"/>
              </a:solidFill>
              <a:prstDash val="solid"/>
              <a:miter lim="400000"/>
            </a:ln>
          </a:left>
          <a:right>
            <a:ln w="12700" cap="flat">
              <a:solidFill>
                <a:srgbClr val="D6D5CB"/>
              </a:solidFill>
              <a:prstDash val="solid"/>
              <a:miter lim="400000"/>
            </a:ln>
          </a:right>
          <a:top>
            <a:ln w="12700" cap="flat">
              <a:solidFill>
                <a:srgbClr val="D6D5CB"/>
              </a:solidFill>
              <a:prstDash val="solid"/>
              <a:miter lim="400000"/>
            </a:ln>
          </a:top>
          <a:bottom>
            <a:ln w="12700" cap="flat">
              <a:solidFill>
                <a:srgbClr val="D6D5CB"/>
              </a:solidFill>
              <a:prstDash val="solid"/>
              <a:miter lim="400000"/>
            </a:ln>
          </a:bottom>
          <a:insideH>
            <a:ln w="12700" cap="flat">
              <a:solidFill>
                <a:srgbClr val="D6D5CB"/>
              </a:solidFill>
              <a:prstDash val="solid"/>
              <a:miter lim="400000"/>
            </a:ln>
          </a:insideH>
          <a:insideV>
            <a:ln w="12700" cap="flat">
              <a:solidFill>
                <a:srgbClr val="D6D5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91908C">
              <a:alpha val="15000"/>
            </a:srgbClr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D6D5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D6D5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818181"/>
      </a:tcTxStyle>
      <a:tcStyle>
        <a:tcBdr>
          <a:left>
            <a:ln w="12700" cap="flat">
              <a:solidFill>
                <a:srgbClr val="87660F">
                  <a:alpha val="85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87660F">
                  <a:alpha val="85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87660F">
                  <a:alpha val="85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87660F">
                  <a:alpha val="85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87660F">
                  <a:alpha val="85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87660F">
                  <a:alpha val="85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91908C">
              <a:alpha val="15000"/>
            </a:srgbClr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87660F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D6D5CB"/>
              </a:solidFill>
              <a:prstDash val="solid"/>
              <a:miter lim="400000"/>
            </a:ln>
          </a:insideV>
        </a:tcBdr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81818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87660F"/>
              </a:solidFill>
              <a:prstDash val="solid"/>
              <a:miter lim="400000"/>
            </a:ln>
          </a:top>
          <a:bottom>
            <a:ln w="12700" cap="flat">
              <a:solidFill>
                <a:srgbClr val="87660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87660E">
                  <a:alpha val="85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87660E">
                  <a:alpha val="85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87660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87660E">
                  <a:alpha val="85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87660E">
                  <a:alpha val="85000"/>
                </a:srgbClr>
              </a:solidFill>
              <a:prstDash val="solid"/>
              <a:miter lim="400000"/>
            </a:ln>
          </a:insideV>
        </a:tcBdr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818181"/>
      </a:tcTxStyle>
      <a:tcStyle>
        <a:tcBdr>
          <a:left>
            <a:ln w="25400" cap="rnd">
              <a:solidFill>
                <a:srgbClr val="A2A1A6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A2A1A6"/>
              </a:solidFill>
              <a:custDash>
                <a:ds d="100000" sp="200000"/>
              </a:custDash>
              <a:miter lim="400000"/>
            </a:ln>
          </a:right>
          <a:top>
            <a:ln w="12700" cap="flat">
              <a:solidFill>
                <a:srgbClr val="A1A3A7"/>
              </a:solidFill>
              <a:prstDash val="solid"/>
              <a:miter lim="400000"/>
            </a:ln>
          </a:top>
          <a:bottom>
            <a:ln w="12700" cap="flat">
              <a:solidFill>
                <a:srgbClr val="A1A3A7"/>
              </a:solidFill>
              <a:prstDash val="solid"/>
              <a:miter lim="400000"/>
            </a:ln>
          </a:bottom>
          <a:insideH>
            <a:ln w="12700" cap="flat">
              <a:solidFill>
                <a:srgbClr val="A1A3A7"/>
              </a:solidFill>
              <a:prstDash val="solid"/>
              <a:miter lim="400000"/>
            </a:ln>
          </a:insideH>
          <a:insideV>
            <a:ln w="25400" cap="rnd">
              <a:solidFill>
                <a:srgbClr val="A2A1A6"/>
              </a:solidFill>
              <a:custDash>
                <a:ds d="1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91908C">
              <a:alpha val="15000"/>
            </a:srgbClr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rnd">
              <a:solidFill>
                <a:srgbClr val="A1A3A7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A1A3A7"/>
              </a:solidFill>
              <a:custDash>
                <a:ds d="1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rnd">
              <a:solidFill>
                <a:srgbClr val="A1A3A7"/>
              </a:solidFill>
              <a:custDash>
                <a:ds d="100000" sp="200000"/>
              </a:custDash>
              <a:miter lim="400000"/>
            </a:ln>
          </a:insideV>
        </a:tcBdr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rnd">
              <a:solidFill>
                <a:srgbClr val="A1A3A7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A1A3A7"/>
              </a:solidFill>
              <a:custDash>
                <a:ds d="1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rnd">
              <a:solidFill>
                <a:srgbClr val="A1A3A7"/>
              </a:solidFill>
              <a:custDash>
                <a:ds d="100000" sp="200000"/>
              </a:custDash>
              <a:miter lim="400000"/>
            </a:ln>
          </a:insideV>
        </a:tcBdr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818181"/>
      </a:tcTxStyle>
      <a:tcStyle>
        <a:tcBdr>
          <a:left>
            <a:ln w="12700" cap="flat">
              <a:solidFill>
                <a:srgbClr val="AEADA0"/>
              </a:solidFill>
              <a:prstDash val="solid"/>
              <a:miter lim="400000"/>
            </a:ln>
          </a:left>
          <a:right>
            <a:ln w="12700" cap="flat">
              <a:solidFill>
                <a:srgbClr val="AEADA0"/>
              </a:solidFill>
              <a:prstDash val="solid"/>
              <a:miter lim="400000"/>
            </a:ln>
          </a:right>
          <a:top>
            <a:ln w="12700" cap="flat">
              <a:solidFill>
                <a:srgbClr val="AEADA0"/>
              </a:solidFill>
              <a:prstDash val="solid"/>
              <a:miter lim="400000"/>
            </a:ln>
          </a:top>
          <a:bottom>
            <a:ln w="12700" cap="flat">
              <a:solidFill>
                <a:srgbClr val="AEADA0"/>
              </a:solidFill>
              <a:prstDash val="solid"/>
              <a:miter lim="400000"/>
            </a:ln>
          </a:bottom>
          <a:insideH>
            <a:ln w="12700" cap="flat">
              <a:solidFill>
                <a:srgbClr val="AEADA0"/>
              </a:solidFill>
              <a:prstDash val="solid"/>
              <a:miter lim="400000"/>
            </a:ln>
          </a:insideH>
          <a:insideV>
            <a:ln w="12700" cap="flat">
              <a:solidFill>
                <a:srgbClr val="AEADA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91908C">
              <a:alpha val="15000"/>
            </a:srgbClr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818181"/>
      </a:tcTxStyle>
      <a:tcStyle>
        <a:tcBdr>
          <a:left>
            <a:ln w="25400" cap="rnd">
              <a:solidFill>
                <a:srgbClr val="83827D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83827D"/>
              </a:solidFill>
              <a:custDash>
                <a:ds d="100000" sp="200000"/>
              </a:custDash>
              <a:miter lim="400000"/>
            </a:ln>
          </a:right>
          <a:top>
            <a:ln w="25400" cap="rnd">
              <a:solidFill>
                <a:srgbClr val="83827D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83827D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83827D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83827D"/>
              </a:solidFill>
              <a:custDash>
                <a:ds d="1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91908C">
              <a:alpha val="15000"/>
            </a:srgbClr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818181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83827D"/>
              </a:solidFill>
              <a:prstDash val="solid"/>
              <a:miter lim="400000"/>
            </a:ln>
          </a:right>
          <a:top>
            <a:ln w="25400" cap="rnd">
              <a:solidFill>
                <a:srgbClr val="83827D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83827D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83827D"/>
              </a:solidFill>
              <a:custDash>
                <a:ds d="100000" sp="200000"/>
              </a:custDash>
              <a:miter lim="400000"/>
            </a:ln>
          </a:insideH>
          <a:insideV>
            <a:ln w="25400" cap="flat">
              <a:solidFill>
                <a:srgbClr val="83827D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818181"/>
      </a:tcTxStyle>
      <a:tcStyle>
        <a:tcBdr>
          <a:left>
            <a:ln w="25400" cap="rnd">
              <a:solidFill>
                <a:srgbClr val="83827D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83827D"/>
              </a:solidFill>
              <a:custDash>
                <a:ds d="100000" sp="200000"/>
              </a:custDash>
              <a:miter lim="400000"/>
            </a:ln>
          </a:right>
          <a:top>
            <a:ln w="25400" cap="flat">
              <a:solidFill>
                <a:srgbClr val="83827D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rnd">
              <a:solidFill>
                <a:srgbClr val="83827D"/>
              </a:solidFill>
              <a:custDash>
                <a:ds d="1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818181"/>
      </a:tcTxStyle>
      <a:tcStyle>
        <a:tcBdr>
          <a:left>
            <a:ln w="25400" cap="rnd">
              <a:solidFill>
                <a:srgbClr val="83827D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83827D"/>
              </a:solidFill>
              <a:custDash>
                <a:ds d="1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83827D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rnd">
              <a:solidFill>
                <a:srgbClr val="83827D"/>
              </a:solidFill>
              <a:custDash>
                <a:ds d="1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3" d="100"/>
          <a:sy n="83" d="100"/>
        </p:scale>
        <p:origin x="-1380" y="-72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85687385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1422400" y="5245100"/>
            <a:ext cx="10541000" cy="2628900"/>
          </a:xfrm>
          <a:prstGeom prst="rect">
            <a:avLst/>
          </a:prstGeom>
        </p:spPr>
        <p:txBody>
          <a:bodyPr anchor="b"/>
          <a:lstStyle>
            <a:lvl1pPr>
              <a:defRPr cap="all">
                <a:solidFill>
                  <a:srgbClr val="DEDEDE"/>
                </a:solidFill>
                <a:latin typeface="+mj-lt"/>
                <a:ea typeface="+mj-ea"/>
                <a:cs typeface="+mj-cs"/>
                <a:sym typeface="Helvetica Neue Bold Condensed"/>
              </a:defRPr>
            </a:lvl1pPr>
          </a:lstStyle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7200" cap="all">
                <a:solidFill>
                  <a:srgbClr val="DEDEDE"/>
                </a:solidFill>
              </a:rPr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1422400" y="7861300"/>
            <a:ext cx="10541000" cy="1371600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SzTx/>
              <a:buNone/>
              <a:defRPr cap="all">
                <a:solidFill>
                  <a:srgbClr val="558AAB"/>
                </a:solidFill>
                <a:latin typeface="+mj-lt"/>
                <a:ea typeface="+mj-ea"/>
                <a:cs typeface="+mj-cs"/>
                <a:sym typeface="Helvetica Neue Bold Condensed"/>
              </a:defRPr>
            </a:lvl1pPr>
            <a:lvl2pPr marL="0" indent="228600">
              <a:spcBef>
                <a:spcPts val="0"/>
              </a:spcBef>
              <a:buSzTx/>
              <a:buNone/>
              <a:defRPr cap="all">
                <a:solidFill>
                  <a:srgbClr val="558AAB"/>
                </a:solidFill>
                <a:latin typeface="+mj-lt"/>
                <a:ea typeface="+mj-ea"/>
                <a:cs typeface="+mj-cs"/>
                <a:sym typeface="Helvetica Neue Bold Condensed"/>
              </a:defRPr>
            </a:lvl2pPr>
            <a:lvl3pPr marL="0" indent="457200">
              <a:spcBef>
                <a:spcPts val="0"/>
              </a:spcBef>
              <a:buSzTx/>
              <a:buNone/>
              <a:defRPr cap="all">
                <a:solidFill>
                  <a:srgbClr val="558AAB"/>
                </a:solidFill>
                <a:latin typeface="+mj-lt"/>
                <a:ea typeface="+mj-ea"/>
                <a:cs typeface="+mj-cs"/>
                <a:sym typeface="Helvetica Neue Bold Condensed"/>
              </a:defRPr>
            </a:lvl3pPr>
            <a:lvl4pPr marL="0" indent="685800">
              <a:spcBef>
                <a:spcPts val="0"/>
              </a:spcBef>
              <a:buSzTx/>
              <a:buNone/>
              <a:defRPr cap="all">
                <a:solidFill>
                  <a:srgbClr val="558AAB"/>
                </a:solidFill>
                <a:latin typeface="+mj-lt"/>
                <a:ea typeface="+mj-ea"/>
                <a:cs typeface="+mj-cs"/>
                <a:sym typeface="Helvetica Neue Bold Condensed"/>
              </a:defRPr>
            </a:lvl4pPr>
            <a:lvl5pPr marL="0" indent="914400">
              <a:spcBef>
                <a:spcPts val="0"/>
              </a:spcBef>
              <a:buSzTx/>
              <a:buNone/>
              <a:defRPr cap="all">
                <a:solidFill>
                  <a:srgbClr val="558AAB"/>
                </a:solidFill>
                <a:latin typeface="+mj-lt"/>
                <a:ea typeface="+mj-ea"/>
                <a:cs typeface="+mj-cs"/>
                <a:sym typeface="Helvetica Neue Bold Condensed"/>
              </a:defRPr>
            </a:lvl5pPr>
          </a:lstStyle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3600" cap="all">
                <a:solidFill>
                  <a:srgbClr val="558AAB"/>
                </a:solidFill>
              </a:rPr>
              <a:t>Body Level One</a:t>
            </a:r>
          </a:p>
          <a:p>
            <a:pPr lvl="1">
              <a:defRPr sz="1800" cap="none">
                <a:solidFill>
                  <a:srgbClr val="000000"/>
                </a:solidFill>
              </a:defRPr>
            </a:pPr>
            <a:r>
              <a:rPr sz="3600" cap="all">
                <a:solidFill>
                  <a:srgbClr val="558AAB"/>
                </a:solidFill>
              </a:rPr>
              <a:t>Body Level Two</a:t>
            </a:r>
          </a:p>
          <a:p>
            <a:pPr lvl="2">
              <a:defRPr sz="1800" cap="none">
                <a:solidFill>
                  <a:srgbClr val="000000"/>
                </a:solidFill>
              </a:defRPr>
            </a:pPr>
            <a:r>
              <a:rPr sz="3600" cap="all">
                <a:solidFill>
                  <a:srgbClr val="558AAB"/>
                </a:solidFill>
              </a:rPr>
              <a:t>Body Level Three</a:t>
            </a:r>
          </a:p>
          <a:p>
            <a:pPr lvl="3">
              <a:defRPr sz="1800" cap="none">
                <a:solidFill>
                  <a:srgbClr val="000000"/>
                </a:solidFill>
              </a:defRPr>
            </a:pPr>
            <a:r>
              <a:rPr sz="3600" cap="all">
                <a:solidFill>
                  <a:srgbClr val="558AAB"/>
                </a:solidFill>
              </a:rPr>
              <a:t>Body Level Four</a:t>
            </a:r>
          </a:p>
          <a:p>
            <a:pPr lvl="4">
              <a:defRPr sz="1800" cap="none">
                <a:solidFill>
                  <a:srgbClr val="000000"/>
                </a:solidFill>
              </a:defRPr>
            </a:pPr>
            <a:r>
              <a:rPr sz="3600" cap="all">
                <a:solidFill>
                  <a:srgbClr val="558AAB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1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278468" y="8356600"/>
            <a:ext cx="12459504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83827D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4" name="Shape 44"/>
          <p:cNvSpPr/>
          <p:nvPr/>
        </p:nvSpPr>
        <p:spPr>
          <a:xfrm>
            <a:off x="279400" y="279400"/>
            <a:ext cx="12446000" cy="9220200"/>
          </a:xfrm>
          <a:prstGeom prst="rect">
            <a:avLst/>
          </a:prstGeom>
          <a:ln w="25400">
            <a:solidFill>
              <a:srgbClr val="83827D"/>
            </a:solidFill>
            <a:miter lim="400000"/>
          </a:ln>
        </p:spPr>
        <p:txBody>
          <a:bodyPr lIns="50800" tIns="50800" rIns="50800" bIns="50800" anchor="ctr"/>
          <a:lstStyle/>
          <a:p>
            <a:pPr lvl="0"/>
            <a:endParaRPr/>
          </a:p>
        </p:txBody>
      </p:sp>
      <p:sp>
        <p:nvSpPr>
          <p:cNvPr id="45" name="Shape 45"/>
          <p:cNvSpPr>
            <a:spLocks noGrp="1"/>
          </p:cNvSpPr>
          <p:nvPr>
            <p:ph type="title"/>
          </p:nvPr>
        </p:nvSpPr>
        <p:spPr>
          <a:xfrm>
            <a:off x="368300" y="8369300"/>
            <a:ext cx="10845800" cy="660400"/>
          </a:xfrm>
          <a:prstGeom prst="rect">
            <a:avLst/>
          </a:prstGeom>
        </p:spPr>
        <p:txBody>
          <a:bodyPr anchor="b"/>
          <a:lstStyle>
            <a:lvl1pPr>
              <a:lnSpc>
                <a:spcPct val="150000"/>
              </a:lnSpc>
              <a:defRPr sz="4200" cap="all">
                <a:solidFill>
                  <a:srgbClr val="DEDEDE"/>
                </a:solidFill>
                <a:latin typeface="+mj-lt"/>
                <a:ea typeface="+mj-ea"/>
                <a:cs typeface="+mj-cs"/>
                <a:sym typeface="Helvetica Neue Bold Condensed"/>
              </a:defRPr>
            </a:lvl1pPr>
          </a:lstStyle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4200" cap="all">
                <a:solidFill>
                  <a:srgbClr val="DEDEDE"/>
                </a:solidFill>
              </a:rPr>
              <a:t>Title Text</a:t>
            </a:r>
          </a:p>
        </p:txBody>
      </p:sp>
      <p:sp>
        <p:nvSpPr>
          <p:cNvPr id="46" name="Shape 46"/>
          <p:cNvSpPr>
            <a:spLocks noGrp="1"/>
          </p:cNvSpPr>
          <p:nvPr>
            <p:ph type="body" idx="1"/>
          </p:nvPr>
        </p:nvSpPr>
        <p:spPr>
          <a:xfrm>
            <a:off x="368300" y="9017000"/>
            <a:ext cx="10845800" cy="431800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SzTx/>
              <a:buNone/>
              <a:defRPr sz="2400" cap="all">
                <a:solidFill>
                  <a:srgbClr val="558AAB"/>
                </a:solidFill>
                <a:latin typeface="+mj-lt"/>
                <a:ea typeface="+mj-ea"/>
                <a:cs typeface="+mj-cs"/>
                <a:sym typeface="Helvetica Neue Bold Condensed"/>
              </a:defRPr>
            </a:lvl1pPr>
            <a:lvl2pPr marL="0" indent="228600">
              <a:spcBef>
                <a:spcPts val="0"/>
              </a:spcBef>
              <a:buSzTx/>
              <a:buNone/>
              <a:defRPr sz="2400" cap="all">
                <a:solidFill>
                  <a:srgbClr val="558AAB"/>
                </a:solidFill>
                <a:latin typeface="+mj-lt"/>
                <a:ea typeface="+mj-ea"/>
                <a:cs typeface="+mj-cs"/>
                <a:sym typeface="Helvetica Neue Bold Condensed"/>
              </a:defRPr>
            </a:lvl2pPr>
            <a:lvl3pPr marL="0" indent="457200">
              <a:spcBef>
                <a:spcPts val="0"/>
              </a:spcBef>
              <a:buSzTx/>
              <a:buNone/>
              <a:defRPr sz="2400" cap="all">
                <a:solidFill>
                  <a:srgbClr val="558AAB"/>
                </a:solidFill>
                <a:latin typeface="+mj-lt"/>
                <a:ea typeface="+mj-ea"/>
                <a:cs typeface="+mj-cs"/>
                <a:sym typeface="Helvetica Neue Bold Condensed"/>
              </a:defRPr>
            </a:lvl3pPr>
            <a:lvl4pPr marL="0" indent="685800">
              <a:spcBef>
                <a:spcPts val="0"/>
              </a:spcBef>
              <a:buSzTx/>
              <a:buNone/>
              <a:defRPr sz="2400" cap="all">
                <a:solidFill>
                  <a:srgbClr val="558AAB"/>
                </a:solidFill>
                <a:latin typeface="+mj-lt"/>
                <a:ea typeface="+mj-ea"/>
                <a:cs typeface="+mj-cs"/>
                <a:sym typeface="Helvetica Neue Bold Condensed"/>
              </a:defRPr>
            </a:lvl4pPr>
            <a:lvl5pPr marL="0" indent="914400">
              <a:spcBef>
                <a:spcPts val="0"/>
              </a:spcBef>
              <a:buSzTx/>
              <a:buNone/>
              <a:defRPr sz="2400" cap="all">
                <a:solidFill>
                  <a:srgbClr val="558AAB"/>
                </a:solidFill>
                <a:latin typeface="+mj-lt"/>
                <a:ea typeface="+mj-ea"/>
                <a:cs typeface="+mj-cs"/>
                <a:sym typeface="Helvetica Neue Bold Condensed"/>
              </a:defRPr>
            </a:lvl5pPr>
          </a:lstStyle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2400" cap="all">
                <a:solidFill>
                  <a:srgbClr val="558AAB"/>
                </a:solidFill>
              </a:rPr>
              <a:t>Body Level One</a:t>
            </a:r>
          </a:p>
          <a:p>
            <a:pPr lvl="1">
              <a:defRPr sz="1800" cap="none">
                <a:solidFill>
                  <a:srgbClr val="000000"/>
                </a:solidFill>
              </a:defRPr>
            </a:pPr>
            <a:r>
              <a:rPr sz="2400" cap="all">
                <a:solidFill>
                  <a:srgbClr val="558AAB"/>
                </a:solidFill>
              </a:rPr>
              <a:t>Body Level Two</a:t>
            </a:r>
          </a:p>
          <a:p>
            <a:pPr lvl="2">
              <a:defRPr sz="1800" cap="none">
                <a:solidFill>
                  <a:srgbClr val="000000"/>
                </a:solidFill>
              </a:defRPr>
            </a:pPr>
            <a:r>
              <a:rPr sz="2400" cap="all">
                <a:solidFill>
                  <a:srgbClr val="558AAB"/>
                </a:solidFill>
              </a:rPr>
              <a:t>Body Level Three</a:t>
            </a:r>
          </a:p>
          <a:p>
            <a:pPr lvl="3">
              <a:defRPr sz="1800" cap="none">
                <a:solidFill>
                  <a:srgbClr val="000000"/>
                </a:solidFill>
              </a:defRPr>
            </a:pPr>
            <a:r>
              <a:rPr sz="2400" cap="all">
                <a:solidFill>
                  <a:srgbClr val="558AAB"/>
                </a:solidFill>
              </a:rPr>
              <a:t>Body Level Four</a:t>
            </a:r>
          </a:p>
          <a:p>
            <a:pPr lvl="4">
              <a:defRPr sz="1800" cap="none">
                <a:solidFill>
                  <a:srgbClr val="000000"/>
                </a:solidFill>
              </a:defRPr>
            </a:pPr>
            <a:r>
              <a:rPr sz="2400" cap="all">
                <a:solidFill>
                  <a:srgbClr val="558AAB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278468" y="8915400"/>
            <a:ext cx="12446932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83827D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" name="Shape 10"/>
          <p:cNvSpPr/>
          <p:nvPr/>
        </p:nvSpPr>
        <p:spPr>
          <a:xfrm rot="5400000">
            <a:off x="4960888" y="9198807"/>
            <a:ext cx="592215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83827D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278468" y="7188200"/>
            <a:ext cx="12446932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83827D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" name="Shape 12"/>
          <p:cNvSpPr/>
          <p:nvPr/>
        </p:nvSpPr>
        <p:spPr>
          <a:xfrm>
            <a:off x="279400" y="279400"/>
            <a:ext cx="12446000" cy="9220200"/>
          </a:xfrm>
          <a:prstGeom prst="rect">
            <a:avLst/>
          </a:prstGeom>
          <a:ln w="25400">
            <a:solidFill>
              <a:srgbClr val="83827D"/>
            </a:solidFill>
            <a:miter lim="400000"/>
          </a:ln>
        </p:spPr>
        <p:txBody>
          <a:bodyPr lIns="50800" tIns="50800" rIns="50800" bIns="50800" anchor="ctr"/>
          <a:lstStyle/>
          <a:p>
            <a:pPr lvl="0"/>
            <a:endParaRPr/>
          </a:p>
        </p:txBody>
      </p:sp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1422400" y="7099300"/>
            <a:ext cx="10845800" cy="1028700"/>
          </a:xfrm>
          <a:prstGeom prst="rect">
            <a:avLst/>
          </a:prstGeom>
        </p:spPr>
        <p:txBody>
          <a:bodyPr anchor="b"/>
          <a:lstStyle>
            <a:lvl1pPr>
              <a:defRPr cap="all">
                <a:solidFill>
                  <a:srgbClr val="DEDEDE"/>
                </a:solidFill>
                <a:latin typeface="+mj-lt"/>
                <a:ea typeface="+mj-ea"/>
                <a:cs typeface="+mj-cs"/>
                <a:sym typeface="Helvetica Neue Bold Condensed"/>
              </a:defRPr>
            </a:lvl1pPr>
          </a:lstStyle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7200" cap="all">
                <a:solidFill>
                  <a:srgbClr val="DEDEDE"/>
                </a:solidFill>
              </a:rPr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1422400" y="8115300"/>
            <a:ext cx="10845800" cy="7493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50000"/>
              </a:lnSpc>
              <a:spcBef>
                <a:spcPts val="0"/>
              </a:spcBef>
              <a:buSzTx/>
              <a:buNone/>
              <a:defRPr sz="4200" cap="all">
                <a:solidFill>
                  <a:srgbClr val="DEDEDE"/>
                </a:solidFill>
                <a:latin typeface="+mj-lt"/>
                <a:ea typeface="+mj-ea"/>
                <a:cs typeface="+mj-cs"/>
                <a:sym typeface="Helvetica Neue Bold Condensed"/>
              </a:defRPr>
            </a:lvl1pPr>
            <a:lvl2pPr marL="0" indent="228600">
              <a:spcBef>
                <a:spcPts val="0"/>
              </a:spcBef>
              <a:buSzTx/>
              <a:buNone/>
              <a:defRPr sz="4500" cap="all">
                <a:solidFill>
                  <a:srgbClr val="DDDDDE"/>
                </a:solidFill>
                <a:latin typeface="+mj-lt"/>
                <a:ea typeface="+mj-ea"/>
                <a:cs typeface="+mj-cs"/>
                <a:sym typeface="Helvetica Neue Bold Condensed"/>
              </a:defRPr>
            </a:lvl2pPr>
            <a:lvl3pPr marL="0" indent="457200">
              <a:spcBef>
                <a:spcPts val="0"/>
              </a:spcBef>
              <a:buSzTx/>
              <a:buNone/>
              <a:defRPr sz="4500" cap="all">
                <a:solidFill>
                  <a:srgbClr val="DDDDDE"/>
                </a:solidFill>
                <a:latin typeface="+mj-lt"/>
                <a:ea typeface="+mj-ea"/>
                <a:cs typeface="+mj-cs"/>
                <a:sym typeface="Helvetica Neue Bold Condensed"/>
              </a:defRPr>
            </a:lvl3pPr>
            <a:lvl4pPr marL="0" indent="685800">
              <a:spcBef>
                <a:spcPts val="0"/>
              </a:spcBef>
              <a:buSzTx/>
              <a:buNone/>
              <a:defRPr sz="4500" cap="all">
                <a:solidFill>
                  <a:srgbClr val="DDDDDE"/>
                </a:solidFill>
                <a:latin typeface="+mj-lt"/>
                <a:ea typeface="+mj-ea"/>
                <a:cs typeface="+mj-cs"/>
                <a:sym typeface="Helvetica Neue Bold Condensed"/>
              </a:defRPr>
            </a:lvl4pPr>
            <a:lvl5pPr marL="0" indent="914400">
              <a:spcBef>
                <a:spcPts val="0"/>
              </a:spcBef>
              <a:buSzTx/>
              <a:buNone/>
              <a:defRPr sz="4500" cap="all">
                <a:solidFill>
                  <a:srgbClr val="DDDDDE"/>
                </a:solidFill>
                <a:latin typeface="+mj-lt"/>
                <a:ea typeface="+mj-ea"/>
                <a:cs typeface="+mj-cs"/>
                <a:sym typeface="Helvetica Neue Bold Condensed"/>
              </a:defRPr>
            </a:lvl5pPr>
          </a:lstStyle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4200" cap="all">
                <a:solidFill>
                  <a:srgbClr val="DEDEDE"/>
                </a:solidFill>
              </a:rPr>
              <a:t>Body Level One</a:t>
            </a:r>
          </a:p>
          <a:p>
            <a:pPr lvl="1">
              <a:defRPr sz="1800" cap="none">
                <a:solidFill>
                  <a:srgbClr val="000000"/>
                </a:solidFill>
              </a:defRPr>
            </a:pPr>
            <a:r>
              <a:rPr sz="4500" cap="all">
                <a:solidFill>
                  <a:srgbClr val="DDDDDE"/>
                </a:solidFill>
              </a:rPr>
              <a:t>Body Level Two</a:t>
            </a:r>
          </a:p>
          <a:p>
            <a:pPr lvl="2">
              <a:defRPr sz="1800" cap="none">
                <a:solidFill>
                  <a:srgbClr val="000000"/>
                </a:solidFill>
              </a:defRPr>
            </a:pPr>
            <a:r>
              <a:rPr sz="4500" cap="all">
                <a:solidFill>
                  <a:srgbClr val="DDDDDE"/>
                </a:solidFill>
              </a:rPr>
              <a:t>Body Level Three</a:t>
            </a:r>
          </a:p>
          <a:p>
            <a:pPr lvl="3">
              <a:defRPr sz="1800" cap="none">
                <a:solidFill>
                  <a:srgbClr val="000000"/>
                </a:solidFill>
              </a:defRPr>
            </a:pPr>
            <a:r>
              <a:rPr sz="4500" cap="all">
                <a:solidFill>
                  <a:srgbClr val="DDDDDE"/>
                </a:solidFill>
              </a:rPr>
              <a:t>Body Level Four</a:t>
            </a:r>
          </a:p>
          <a:p>
            <a:pPr lvl="4">
              <a:defRPr sz="1800" cap="none">
                <a:solidFill>
                  <a:srgbClr val="000000"/>
                </a:solidFill>
              </a:defRPr>
            </a:pPr>
            <a:r>
              <a:rPr sz="4500" cap="all">
                <a:solidFill>
                  <a:srgbClr val="DDDDDE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 4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278468" y="8915400"/>
            <a:ext cx="12446932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83827D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7" name="Shape 17"/>
          <p:cNvSpPr/>
          <p:nvPr/>
        </p:nvSpPr>
        <p:spPr>
          <a:xfrm rot="5400000">
            <a:off x="4960888" y="9198807"/>
            <a:ext cx="592215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83827D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8" name="Shape 18"/>
          <p:cNvSpPr/>
          <p:nvPr/>
        </p:nvSpPr>
        <p:spPr>
          <a:xfrm>
            <a:off x="278468" y="7188200"/>
            <a:ext cx="12446932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83827D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9" name="Shape 19"/>
          <p:cNvSpPr/>
          <p:nvPr/>
        </p:nvSpPr>
        <p:spPr>
          <a:xfrm>
            <a:off x="279400" y="279400"/>
            <a:ext cx="12446000" cy="9220200"/>
          </a:xfrm>
          <a:prstGeom prst="rect">
            <a:avLst/>
          </a:prstGeom>
          <a:ln w="25400">
            <a:solidFill>
              <a:srgbClr val="83827D"/>
            </a:solidFill>
            <a:miter lim="400000"/>
          </a:ln>
        </p:spPr>
        <p:txBody>
          <a:bodyPr lIns="50800" tIns="50800" rIns="50800" bIns="50800" anchor="ctr"/>
          <a:lstStyle/>
          <a:p>
            <a:pPr lvl="0"/>
            <a:endParaRPr/>
          </a:p>
        </p:txBody>
      </p:sp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xfrm>
            <a:off x="1422400" y="7099300"/>
            <a:ext cx="10845800" cy="1028700"/>
          </a:xfrm>
          <a:prstGeom prst="rect">
            <a:avLst/>
          </a:prstGeom>
        </p:spPr>
        <p:txBody>
          <a:bodyPr anchor="b"/>
          <a:lstStyle>
            <a:lvl1pPr>
              <a:defRPr cap="all">
                <a:solidFill>
                  <a:srgbClr val="DEDEDE"/>
                </a:solidFill>
                <a:latin typeface="+mj-lt"/>
                <a:ea typeface="+mj-ea"/>
                <a:cs typeface="+mj-cs"/>
                <a:sym typeface="Helvetica Neue Bold Condensed"/>
              </a:defRPr>
            </a:lvl1pPr>
          </a:lstStyle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7200" cap="all">
                <a:solidFill>
                  <a:srgbClr val="DEDEDE"/>
                </a:solidFill>
              </a:rPr>
              <a:t>Title Text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xfrm>
            <a:off x="1422400" y="8115300"/>
            <a:ext cx="10845800" cy="7493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50000"/>
              </a:lnSpc>
              <a:spcBef>
                <a:spcPts val="0"/>
              </a:spcBef>
              <a:buSzTx/>
              <a:buNone/>
              <a:defRPr sz="4200" cap="all">
                <a:solidFill>
                  <a:srgbClr val="DEDEDE"/>
                </a:solidFill>
                <a:latin typeface="+mj-lt"/>
                <a:ea typeface="+mj-ea"/>
                <a:cs typeface="+mj-cs"/>
                <a:sym typeface="Helvetica Neue Bold Condensed"/>
              </a:defRPr>
            </a:lvl1pPr>
            <a:lvl2pPr marL="0" indent="228600">
              <a:spcBef>
                <a:spcPts val="0"/>
              </a:spcBef>
              <a:buSzTx/>
              <a:buNone/>
              <a:defRPr sz="4500" cap="all">
                <a:solidFill>
                  <a:srgbClr val="DDDDDE"/>
                </a:solidFill>
                <a:latin typeface="+mj-lt"/>
                <a:ea typeface="+mj-ea"/>
                <a:cs typeface="+mj-cs"/>
                <a:sym typeface="Helvetica Neue Bold Condensed"/>
              </a:defRPr>
            </a:lvl2pPr>
            <a:lvl3pPr marL="0" indent="457200">
              <a:spcBef>
                <a:spcPts val="0"/>
              </a:spcBef>
              <a:buSzTx/>
              <a:buNone/>
              <a:defRPr sz="4500" cap="all">
                <a:solidFill>
                  <a:srgbClr val="DDDDDE"/>
                </a:solidFill>
                <a:latin typeface="+mj-lt"/>
                <a:ea typeface="+mj-ea"/>
                <a:cs typeface="+mj-cs"/>
                <a:sym typeface="Helvetica Neue Bold Condensed"/>
              </a:defRPr>
            </a:lvl3pPr>
            <a:lvl4pPr marL="0" indent="685800">
              <a:spcBef>
                <a:spcPts val="0"/>
              </a:spcBef>
              <a:buSzTx/>
              <a:buNone/>
              <a:defRPr sz="4500" cap="all">
                <a:solidFill>
                  <a:srgbClr val="DDDDDE"/>
                </a:solidFill>
                <a:latin typeface="+mj-lt"/>
                <a:ea typeface="+mj-ea"/>
                <a:cs typeface="+mj-cs"/>
                <a:sym typeface="Helvetica Neue Bold Condensed"/>
              </a:defRPr>
            </a:lvl4pPr>
            <a:lvl5pPr marL="0" indent="914400">
              <a:spcBef>
                <a:spcPts val="0"/>
              </a:spcBef>
              <a:buSzTx/>
              <a:buNone/>
              <a:defRPr sz="4500" cap="all">
                <a:solidFill>
                  <a:srgbClr val="DDDDDE"/>
                </a:solidFill>
                <a:latin typeface="+mj-lt"/>
                <a:ea typeface="+mj-ea"/>
                <a:cs typeface="+mj-cs"/>
                <a:sym typeface="Helvetica Neue Bold Condensed"/>
              </a:defRPr>
            </a:lvl5pPr>
          </a:lstStyle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4200" cap="all">
                <a:solidFill>
                  <a:srgbClr val="DEDEDE"/>
                </a:solidFill>
              </a:rPr>
              <a:t>Body Level One</a:t>
            </a:r>
          </a:p>
          <a:p>
            <a:pPr lvl="1">
              <a:defRPr sz="1800" cap="none">
                <a:solidFill>
                  <a:srgbClr val="000000"/>
                </a:solidFill>
              </a:defRPr>
            </a:pPr>
            <a:r>
              <a:rPr sz="4500" cap="all">
                <a:solidFill>
                  <a:srgbClr val="DDDDDE"/>
                </a:solidFill>
              </a:rPr>
              <a:t>Body Level Two</a:t>
            </a:r>
          </a:p>
          <a:p>
            <a:pPr lvl="2">
              <a:defRPr sz="1800" cap="none">
                <a:solidFill>
                  <a:srgbClr val="000000"/>
                </a:solidFill>
              </a:defRPr>
            </a:pPr>
            <a:r>
              <a:rPr sz="4500" cap="all">
                <a:solidFill>
                  <a:srgbClr val="DDDDDE"/>
                </a:solidFill>
              </a:rPr>
              <a:t>Body Level Three</a:t>
            </a:r>
          </a:p>
          <a:p>
            <a:pPr lvl="3">
              <a:defRPr sz="1800" cap="none">
                <a:solidFill>
                  <a:srgbClr val="000000"/>
                </a:solidFill>
              </a:defRPr>
            </a:pPr>
            <a:r>
              <a:rPr sz="4500" cap="all">
                <a:solidFill>
                  <a:srgbClr val="DDDDDE"/>
                </a:solidFill>
              </a:rPr>
              <a:t>Body Level Four</a:t>
            </a:r>
          </a:p>
          <a:p>
            <a:pPr lvl="4">
              <a:defRPr sz="1800" cap="none">
                <a:solidFill>
                  <a:srgbClr val="000000"/>
                </a:solidFill>
              </a:defRPr>
            </a:pPr>
            <a:r>
              <a:rPr sz="4500" cap="all">
                <a:solidFill>
                  <a:srgbClr val="DDDDDE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>
            <a:spLocks noGrp="1"/>
          </p:cNvSpPr>
          <p:nvPr>
            <p:ph type="title"/>
          </p:nvPr>
        </p:nvSpPr>
        <p:spPr>
          <a:xfrm>
            <a:off x="1231900" y="3568700"/>
            <a:ext cx="10541000" cy="2628900"/>
          </a:xfrm>
          <a:prstGeom prst="rect">
            <a:avLst/>
          </a:prstGeom>
        </p:spPr>
        <p:txBody>
          <a:bodyPr/>
          <a:lstStyle>
            <a:lvl1pPr>
              <a:defRPr cap="all">
                <a:solidFill>
                  <a:srgbClr val="DEDEDE"/>
                </a:solidFill>
                <a:latin typeface="+mj-lt"/>
                <a:ea typeface="+mj-ea"/>
                <a:cs typeface="+mj-cs"/>
                <a:sym typeface="Helvetica Neue Bold Condensed"/>
              </a:defRPr>
            </a:lvl1pPr>
          </a:lstStyle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7200" cap="all">
                <a:solidFill>
                  <a:srgbClr val="DEDEDE"/>
                </a:solidFill>
              </a:rP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>
            <a:spLocks noGrp="1"/>
          </p:cNvSpPr>
          <p:nvPr>
            <p:ph type="title"/>
          </p:nvPr>
        </p:nvSpPr>
        <p:spPr>
          <a:xfrm>
            <a:off x="1041400" y="1295400"/>
            <a:ext cx="5334000" cy="3924300"/>
          </a:xfrm>
          <a:prstGeom prst="rect">
            <a:avLst/>
          </a:prstGeom>
        </p:spPr>
        <p:txBody>
          <a:bodyPr anchor="b"/>
          <a:lstStyle>
            <a:lvl1pPr>
              <a:defRPr sz="6500" cap="all">
                <a:solidFill>
                  <a:srgbClr val="DEDEDE"/>
                </a:solidFill>
                <a:latin typeface="+mj-lt"/>
                <a:ea typeface="+mj-ea"/>
                <a:cs typeface="+mj-cs"/>
                <a:sym typeface="Helvetica Neue Bold Condensed"/>
              </a:defRPr>
            </a:lvl1pPr>
          </a:lstStyle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6500" cap="all">
                <a:solidFill>
                  <a:srgbClr val="DEDEDE"/>
                </a:solidFill>
              </a:rPr>
              <a:t>Title Text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/>
          </p:nvPr>
        </p:nvSpPr>
        <p:spPr>
          <a:xfrm>
            <a:off x="1041400" y="5207000"/>
            <a:ext cx="5334000" cy="3225800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SzTx/>
              <a:buNone/>
              <a:defRPr cap="all">
                <a:solidFill>
                  <a:srgbClr val="558AAB"/>
                </a:solidFill>
                <a:latin typeface="+mj-lt"/>
                <a:ea typeface="+mj-ea"/>
                <a:cs typeface="+mj-cs"/>
                <a:sym typeface="Helvetica Neue Bold Condensed"/>
              </a:defRPr>
            </a:lvl1pPr>
            <a:lvl2pPr marL="0" indent="228600">
              <a:spcBef>
                <a:spcPts val="0"/>
              </a:spcBef>
              <a:buSzTx/>
              <a:buNone/>
              <a:defRPr cap="all">
                <a:solidFill>
                  <a:srgbClr val="558AAB"/>
                </a:solidFill>
                <a:latin typeface="+mj-lt"/>
                <a:ea typeface="+mj-ea"/>
                <a:cs typeface="+mj-cs"/>
                <a:sym typeface="Helvetica Neue Bold Condensed"/>
              </a:defRPr>
            </a:lvl2pPr>
            <a:lvl3pPr marL="0" indent="457200">
              <a:spcBef>
                <a:spcPts val="0"/>
              </a:spcBef>
              <a:buSzTx/>
              <a:buNone/>
              <a:defRPr cap="all">
                <a:solidFill>
                  <a:srgbClr val="558AAB"/>
                </a:solidFill>
                <a:latin typeface="+mj-lt"/>
                <a:ea typeface="+mj-ea"/>
                <a:cs typeface="+mj-cs"/>
                <a:sym typeface="Helvetica Neue Bold Condensed"/>
              </a:defRPr>
            </a:lvl3pPr>
            <a:lvl4pPr marL="0" indent="685800">
              <a:spcBef>
                <a:spcPts val="0"/>
              </a:spcBef>
              <a:buSzTx/>
              <a:buNone/>
              <a:defRPr cap="all">
                <a:solidFill>
                  <a:srgbClr val="558AAB"/>
                </a:solidFill>
                <a:latin typeface="+mj-lt"/>
                <a:ea typeface="+mj-ea"/>
                <a:cs typeface="+mj-cs"/>
                <a:sym typeface="Helvetica Neue Bold Condensed"/>
              </a:defRPr>
            </a:lvl4pPr>
            <a:lvl5pPr marL="0" indent="914400">
              <a:spcBef>
                <a:spcPts val="0"/>
              </a:spcBef>
              <a:buSzTx/>
              <a:buNone/>
              <a:defRPr cap="all">
                <a:solidFill>
                  <a:srgbClr val="558AAB"/>
                </a:solidFill>
                <a:latin typeface="+mj-lt"/>
                <a:ea typeface="+mj-ea"/>
                <a:cs typeface="+mj-cs"/>
                <a:sym typeface="Helvetica Neue Bold Condensed"/>
              </a:defRPr>
            </a:lvl5pPr>
          </a:lstStyle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3600" cap="all">
                <a:solidFill>
                  <a:srgbClr val="558AAB"/>
                </a:solidFill>
              </a:rPr>
              <a:t>Body Level One</a:t>
            </a:r>
          </a:p>
          <a:p>
            <a:pPr lvl="1">
              <a:defRPr sz="1800" cap="none">
                <a:solidFill>
                  <a:srgbClr val="000000"/>
                </a:solidFill>
              </a:defRPr>
            </a:pPr>
            <a:r>
              <a:rPr sz="3600" cap="all">
                <a:solidFill>
                  <a:srgbClr val="558AAB"/>
                </a:solidFill>
              </a:rPr>
              <a:t>Body Level Two</a:t>
            </a:r>
          </a:p>
          <a:p>
            <a:pPr lvl="2">
              <a:defRPr sz="1800" cap="none">
                <a:solidFill>
                  <a:srgbClr val="000000"/>
                </a:solidFill>
              </a:defRPr>
            </a:pPr>
            <a:r>
              <a:rPr sz="3600" cap="all">
                <a:solidFill>
                  <a:srgbClr val="558AAB"/>
                </a:solidFill>
              </a:rPr>
              <a:t>Body Level Three</a:t>
            </a:r>
          </a:p>
          <a:p>
            <a:pPr lvl="3">
              <a:defRPr sz="1800" cap="none">
                <a:solidFill>
                  <a:srgbClr val="000000"/>
                </a:solidFill>
              </a:defRPr>
            </a:pPr>
            <a:r>
              <a:rPr sz="3600" cap="all">
                <a:solidFill>
                  <a:srgbClr val="558AAB"/>
                </a:solidFill>
              </a:rPr>
              <a:t>Body Level Four</a:t>
            </a:r>
          </a:p>
          <a:p>
            <a:pPr lvl="4">
              <a:defRPr sz="1800" cap="none">
                <a:solidFill>
                  <a:srgbClr val="000000"/>
                </a:solidFill>
              </a:defRPr>
            </a:pPr>
            <a:r>
              <a:rPr sz="3600" cap="all">
                <a:solidFill>
                  <a:srgbClr val="558AAB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558AAB"/>
                </a:solidFill>
              </a:rP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558AAB"/>
                </a:solidFill>
              </a:rP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3737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3737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3737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3737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37373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1041400" y="1473200"/>
            <a:ext cx="10922000" cy="68072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3737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3737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3737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3737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37373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278468" y="8356600"/>
            <a:ext cx="12459504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83827D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9" name="Shape 39"/>
          <p:cNvSpPr/>
          <p:nvPr/>
        </p:nvSpPr>
        <p:spPr>
          <a:xfrm>
            <a:off x="279400" y="279400"/>
            <a:ext cx="12446000" cy="9220200"/>
          </a:xfrm>
          <a:prstGeom prst="rect">
            <a:avLst/>
          </a:prstGeom>
          <a:ln w="25400">
            <a:solidFill>
              <a:srgbClr val="83827D"/>
            </a:solidFill>
            <a:miter lim="400000"/>
          </a:ln>
        </p:spPr>
        <p:txBody>
          <a:bodyPr lIns="50800" tIns="50800" rIns="50800" bIns="50800" anchor="ctr"/>
          <a:lstStyle/>
          <a:p>
            <a:pPr lvl="0"/>
            <a:endParaRPr/>
          </a:p>
        </p:txBody>
      </p:sp>
      <p:sp>
        <p:nvSpPr>
          <p:cNvPr id="40" name="Shape 40"/>
          <p:cNvSpPr>
            <a:spLocks noGrp="1"/>
          </p:cNvSpPr>
          <p:nvPr>
            <p:ph type="title"/>
          </p:nvPr>
        </p:nvSpPr>
        <p:spPr>
          <a:xfrm>
            <a:off x="368300" y="8369300"/>
            <a:ext cx="10845800" cy="660400"/>
          </a:xfrm>
          <a:prstGeom prst="rect">
            <a:avLst/>
          </a:prstGeom>
        </p:spPr>
        <p:txBody>
          <a:bodyPr anchor="b"/>
          <a:lstStyle>
            <a:lvl1pPr>
              <a:lnSpc>
                <a:spcPct val="150000"/>
              </a:lnSpc>
              <a:defRPr sz="4200" cap="all">
                <a:solidFill>
                  <a:srgbClr val="DEDEDE"/>
                </a:solidFill>
                <a:latin typeface="+mj-lt"/>
                <a:ea typeface="+mj-ea"/>
                <a:cs typeface="+mj-cs"/>
                <a:sym typeface="Helvetica Neue Bold Condensed"/>
              </a:defRPr>
            </a:lvl1pPr>
          </a:lstStyle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4200" cap="all">
                <a:solidFill>
                  <a:srgbClr val="DEDEDE"/>
                </a:solidFill>
              </a:rPr>
              <a:t>Title Text</a:t>
            </a:r>
          </a:p>
        </p:txBody>
      </p:sp>
      <p:sp>
        <p:nvSpPr>
          <p:cNvPr id="41" name="Shape 41"/>
          <p:cNvSpPr>
            <a:spLocks noGrp="1"/>
          </p:cNvSpPr>
          <p:nvPr>
            <p:ph type="body" idx="1"/>
          </p:nvPr>
        </p:nvSpPr>
        <p:spPr>
          <a:xfrm>
            <a:off x="368300" y="9017000"/>
            <a:ext cx="10845800" cy="431800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SzTx/>
              <a:buNone/>
              <a:defRPr sz="2400" cap="all">
                <a:solidFill>
                  <a:srgbClr val="558AAB"/>
                </a:solidFill>
                <a:latin typeface="+mj-lt"/>
                <a:ea typeface="+mj-ea"/>
                <a:cs typeface="+mj-cs"/>
                <a:sym typeface="Helvetica Neue Bold Condensed"/>
              </a:defRPr>
            </a:lvl1pPr>
            <a:lvl2pPr marL="0" indent="228600">
              <a:spcBef>
                <a:spcPts val="0"/>
              </a:spcBef>
              <a:buSzTx/>
              <a:buNone/>
              <a:defRPr sz="2400" cap="all">
                <a:solidFill>
                  <a:srgbClr val="558AAB"/>
                </a:solidFill>
                <a:latin typeface="+mj-lt"/>
                <a:ea typeface="+mj-ea"/>
                <a:cs typeface="+mj-cs"/>
                <a:sym typeface="Helvetica Neue Bold Condensed"/>
              </a:defRPr>
            </a:lvl2pPr>
            <a:lvl3pPr marL="0" indent="457200">
              <a:spcBef>
                <a:spcPts val="0"/>
              </a:spcBef>
              <a:buSzTx/>
              <a:buNone/>
              <a:defRPr sz="2400" cap="all">
                <a:solidFill>
                  <a:srgbClr val="558AAB"/>
                </a:solidFill>
                <a:latin typeface="+mj-lt"/>
                <a:ea typeface="+mj-ea"/>
                <a:cs typeface="+mj-cs"/>
                <a:sym typeface="Helvetica Neue Bold Condensed"/>
              </a:defRPr>
            </a:lvl3pPr>
            <a:lvl4pPr marL="0" indent="685800">
              <a:spcBef>
                <a:spcPts val="0"/>
              </a:spcBef>
              <a:buSzTx/>
              <a:buNone/>
              <a:defRPr sz="2400" cap="all">
                <a:solidFill>
                  <a:srgbClr val="558AAB"/>
                </a:solidFill>
                <a:latin typeface="+mj-lt"/>
                <a:ea typeface="+mj-ea"/>
                <a:cs typeface="+mj-cs"/>
                <a:sym typeface="Helvetica Neue Bold Condensed"/>
              </a:defRPr>
            </a:lvl4pPr>
            <a:lvl5pPr marL="0" indent="914400">
              <a:spcBef>
                <a:spcPts val="0"/>
              </a:spcBef>
              <a:buSzTx/>
              <a:buNone/>
              <a:defRPr sz="2400" cap="all">
                <a:solidFill>
                  <a:srgbClr val="558AAB"/>
                </a:solidFill>
                <a:latin typeface="+mj-lt"/>
                <a:ea typeface="+mj-ea"/>
                <a:cs typeface="+mj-cs"/>
                <a:sym typeface="Helvetica Neue Bold Condensed"/>
              </a:defRPr>
            </a:lvl5pPr>
          </a:lstStyle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2400" cap="all">
                <a:solidFill>
                  <a:srgbClr val="558AAB"/>
                </a:solidFill>
              </a:rPr>
              <a:t>Body Level One</a:t>
            </a:r>
          </a:p>
          <a:p>
            <a:pPr lvl="1">
              <a:defRPr sz="1800" cap="none">
                <a:solidFill>
                  <a:srgbClr val="000000"/>
                </a:solidFill>
              </a:defRPr>
            </a:pPr>
            <a:r>
              <a:rPr sz="2400" cap="all">
                <a:solidFill>
                  <a:srgbClr val="558AAB"/>
                </a:solidFill>
              </a:rPr>
              <a:t>Body Level Two</a:t>
            </a:r>
          </a:p>
          <a:p>
            <a:pPr lvl="2">
              <a:defRPr sz="1800" cap="none">
                <a:solidFill>
                  <a:srgbClr val="000000"/>
                </a:solidFill>
              </a:defRPr>
            </a:pPr>
            <a:r>
              <a:rPr sz="2400" cap="all">
                <a:solidFill>
                  <a:srgbClr val="558AAB"/>
                </a:solidFill>
              </a:rPr>
              <a:t>Body Level Three</a:t>
            </a:r>
          </a:p>
          <a:p>
            <a:pPr lvl="3">
              <a:defRPr sz="1800" cap="none">
                <a:solidFill>
                  <a:srgbClr val="000000"/>
                </a:solidFill>
              </a:defRPr>
            </a:pPr>
            <a:r>
              <a:rPr sz="2400" cap="all">
                <a:solidFill>
                  <a:srgbClr val="558AAB"/>
                </a:solidFill>
              </a:rPr>
              <a:t>Body Level Four</a:t>
            </a:r>
          </a:p>
          <a:p>
            <a:pPr lvl="4">
              <a:defRPr sz="1800" cap="none">
                <a:solidFill>
                  <a:srgbClr val="000000"/>
                </a:solidFill>
              </a:defRPr>
            </a:pPr>
            <a:r>
              <a:rPr sz="2400" cap="all">
                <a:solidFill>
                  <a:srgbClr val="558AAB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279400" y="279400"/>
            <a:ext cx="12446000" cy="9220200"/>
          </a:xfrm>
          <a:prstGeom prst="rect">
            <a:avLst/>
          </a:prstGeom>
          <a:ln w="25400">
            <a:solidFill>
              <a:srgbClr val="83827D"/>
            </a:solidFill>
            <a:miter lim="400000"/>
          </a:ln>
        </p:spPr>
        <p:txBody>
          <a:bodyPr lIns="50800" tIns="50800" rIns="50800" bIns="50800" anchor="ctr"/>
          <a:lstStyle/>
          <a:p>
            <a:pPr lvl="0"/>
            <a:endParaRPr/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1041400" y="266700"/>
            <a:ext cx="109220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558AAB"/>
                </a:solidFill>
              </a:rPr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1041400" y="2768600"/>
            <a:ext cx="10922000" cy="571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buBlip>
                <a:blip r:embed="rId15"/>
              </a:buBlip>
            </a:lvl1pPr>
            <a:lvl2pPr>
              <a:buBlip>
                <a:blip r:embed="rId15"/>
              </a:buBlip>
            </a:lvl2pPr>
            <a:lvl3pPr>
              <a:buBlip>
                <a:blip r:embed="rId15"/>
              </a:buBlip>
            </a:lvl3pPr>
            <a:lvl4pPr>
              <a:buBlip>
                <a:blip r:embed="rId15"/>
              </a:buBlip>
            </a:lvl4pPr>
            <a:lvl5pPr>
              <a:buBlip>
                <a:blip r:embed="rId15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3737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3737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3737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3737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37373"/>
                </a:solidFill>
              </a:rPr>
              <a:t>Body Level Five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ransition spd="med"/>
  <p:txStyles>
    <p:titleStyle>
      <a:lvl1pPr defTabSz="584200">
        <a:lnSpc>
          <a:spcPct val="90000"/>
        </a:lnSpc>
        <a:defRPr sz="7200">
          <a:solidFill>
            <a:srgbClr val="558AAB"/>
          </a:solidFill>
          <a:latin typeface="+mn-lt"/>
          <a:ea typeface="+mn-ea"/>
          <a:cs typeface="+mn-cs"/>
          <a:sym typeface="Helvetica Neue Light"/>
        </a:defRPr>
      </a:lvl1pPr>
      <a:lvl2pPr indent="228600" defTabSz="584200">
        <a:lnSpc>
          <a:spcPct val="90000"/>
        </a:lnSpc>
        <a:defRPr sz="7200">
          <a:solidFill>
            <a:srgbClr val="558AAB"/>
          </a:solidFill>
          <a:latin typeface="+mn-lt"/>
          <a:ea typeface="+mn-ea"/>
          <a:cs typeface="+mn-cs"/>
          <a:sym typeface="Helvetica Neue Light"/>
        </a:defRPr>
      </a:lvl2pPr>
      <a:lvl3pPr indent="457200" defTabSz="584200">
        <a:lnSpc>
          <a:spcPct val="90000"/>
        </a:lnSpc>
        <a:defRPr sz="7200">
          <a:solidFill>
            <a:srgbClr val="558AAB"/>
          </a:solidFill>
          <a:latin typeface="+mn-lt"/>
          <a:ea typeface="+mn-ea"/>
          <a:cs typeface="+mn-cs"/>
          <a:sym typeface="Helvetica Neue Light"/>
        </a:defRPr>
      </a:lvl3pPr>
      <a:lvl4pPr indent="685800" defTabSz="584200">
        <a:lnSpc>
          <a:spcPct val="90000"/>
        </a:lnSpc>
        <a:defRPr sz="7200">
          <a:solidFill>
            <a:srgbClr val="558AAB"/>
          </a:solidFill>
          <a:latin typeface="+mn-lt"/>
          <a:ea typeface="+mn-ea"/>
          <a:cs typeface="+mn-cs"/>
          <a:sym typeface="Helvetica Neue Light"/>
        </a:defRPr>
      </a:lvl4pPr>
      <a:lvl5pPr indent="914400" defTabSz="584200">
        <a:lnSpc>
          <a:spcPct val="90000"/>
        </a:lnSpc>
        <a:defRPr sz="7200">
          <a:solidFill>
            <a:srgbClr val="558AAB"/>
          </a:solidFill>
          <a:latin typeface="+mn-lt"/>
          <a:ea typeface="+mn-ea"/>
          <a:cs typeface="+mn-cs"/>
          <a:sym typeface="Helvetica Neue Light"/>
        </a:defRPr>
      </a:lvl5pPr>
      <a:lvl6pPr indent="1143000" defTabSz="584200">
        <a:lnSpc>
          <a:spcPct val="90000"/>
        </a:lnSpc>
        <a:defRPr sz="7200">
          <a:solidFill>
            <a:srgbClr val="558AAB"/>
          </a:solidFill>
          <a:latin typeface="+mn-lt"/>
          <a:ea typeface="+mn-ea"/>
          <a:cs typeface="+mn-cs"/>
          <a:sym typeface="Helvetica Neue Light"/>
        </a:defRPr>
      </a:lvl6pPr>
      <a:lvl7pPr indent="1371600" defTabSz="584200">
        <a:lnSpc>
          <a:spcPct val="90000"/>
        </a:lnSpc>
        <a:defRPr sz="7200">
          <a:solidFill>
            <a:srgbClr val="558AAB"/>
          </a:solidFill>
          <a:latin typeface="+mn-lt"/>
          <a:ea typeface="+mn-ea"/>
          <a:cs typeface="+mn-cs"/>
          <a:sym typeface="Helvetica Neue Light"/>
        </a:defRPr>
      </a:lvl7pPr>
      <a:lvl8pPr indent="1600200" defTabSz="584200">
        <a:lnSpc>
          <a:spcPct val="90000"/>
        </a:lnSpc>
        <a:defRPr sz="7200">
          <a:solidFill>
            <a:srgbClr val="558AAB"/>
          </a:solidFill>
          <a:latin typeface="+mn-lt"/>
          <a:ea typeface="+mn-ea"/>
          <a:cs typeface="+mn-cs"/>
          <a:sym typeface="Helvetica Neue Light"/>
        </a:defRPr>
      </a:lvl8pPr>
      <a:lvl9pPr indent="1828800" defTabSz="584200">
        <a:lnSpc>
          <a:spcPct val="90000"/>
        </a:lnSpc>
        <a:defRPr sz="7200">
          <a:solidFill>
            <a:srgbClr val="558AAB"/>
          </a:solidFill>
          <a:latin typeface="+mn-lt"/>
          <a:ea typeface="+mn-ea"/>
          <a:cs typeface="+mn-cs"/>
          <a:sym typeface="Helvetica Neue Light"/>
        </a:defRPr>
      </a:lvl9pPr>
    </p:titleStyle>
    <p:bodyStyle>
      <a:lvl1pPr marL="444500" indent="-444500" defTabSz="584200">
        <a:spcBef>
          <a:spcPts val="3200"/>
        </a:spcBef>
        <a:buSzPct val="40000"/>
        <a:buBlip>
          <a:blip r:embed="rId15"/>
        </a:buBlip>
        <a:defRPr sz="3600">
          <a:solidFill>
            <a:srgbClr val="737373"/>
          </a:solidFill>
          <a:latin typeface="Helvetica Neue"/>
          <a:ea typeface="Helvetica Neue"/>
          <a:cs typeface="Helvetica Neue"/>
          <a:sym typeface="Helvetica Neue"/>
        </a:defRPr>
      </a:lvl1pPr>
      <a:lvl2pPr marL="889000" indent="-444500" defTabSz="584200">
        <a:spcBef>
          <a:spcPts val="3200"/>
        </a:spcBef>
        <a:buSzPct val="40000"/>
        <a:buBlip>
          <a:blip r:embed="rId15"/>
        </a:buBlip>
        <a:defRPr sz="3600">
          <a:solidFill>
            <a:srgbClr val="737373"/>
          </a:solidFill>
          <a:latin typeface="Helvetica Neue"/>
          <a:ea typeface="Helvetica Neue"/>
          <a:cs typeface="Helvetica Neue"/>
          <a:sym typeface="Helvetica Neue"/>
        </a:defRPr>
      </a:lvl2pPr>
      <a:lvl3pPr marL="1333500" indent="-444500" defTabSz="584200">
        <a:spcBef>
          <a:spcPts val="3200"/>
        </a:spcBef>
        <a:buSzPct val="40000"/>
        <a:buBlip>
          <a:blip r:embed="rId15"/>
        </a:buBlip>
        <a:defRPr sz="3600">
          <a:solidFill>
            <a:srgbClr val="737373"/>
          </a:solidFill>
          <a:latin typeface="Helvetica Neue"/>
          <a:ea typeface="Helvetica Neue"/>
          <a:cs typeface="Helvetica Neue"/>
          <a:sym typeface="Helvetica Neue"/>
        </a:defRPr>
      </a:lvl3pPr>
      <a:lvl4pPr marL="1778000" indent="-444500" defTabSz="584200">
        <a:spcBef>
          <a:spcPts val="3200"/>
        </a:spcBef>
        <a:buSzPct val="40000"/>
        <a:buBlip>
          <a:blip r:embed="rId15"/>
        </a:buBlip>
        <a:defRPr sz="3600">
          <a:solidFill>
            <a:srgbClr val="737373"/>
          </a:solidFill>
          <a:latin typeface="Helvetica Neue"/>
          <a:ea typeface="Helvetica Neue"/>
          <a:cs typeface="Helvetica Neue"/>
          <a:sym typeface="Helvetica Neue"/>
        </a:defRPr>
      </a:lvl4pPr>
      <a:lvl5pPr marL="2222500" indent="-444500" defTabSz="584200">
        <a:spcBef>
          <a:spcPts val="3200"/>
        </a:spcBef>
        <a:buSzPct val="40000"/>
        <a:buBlip>
          <a:blip r:embed="rId15"/>
        </a:buBlip>
        <a:defRPr sz="3600">
          <a:solidFill>
            <a:srgbClr val="737373"/>
          </a:solidFill>
          <a:latin typeface="Helvetica Neue"/>
          <a:ea typeface="Helvetica Neue"/>
          <a:cs typeface="Helvetica Neue"/>
          <a:sym typeface="Helvetica Neue"/>
        </a:defRPr>
      </a:lvl5pPr>
      <a:lvl6pPr marL="2667000" indent="-444500" defTabSz="584200">
        <a:spcBef>
          <a:spcPts val="3200"/>
        </a:spcBef>
        <a:buSzPct val="40000"/>
        <a:buBlip>
          <a:blip r:embed="rId15"/>
        </a:buBlip>
        <a:defRPr sz="3600">
          <a:solidFill>
            <a:srgbClr val="737373"/>
          </a:solidFill>
          <a:latin typeface="Helvetica Neue"/>
          <a:ea typeface="Helvetica Neue"/>
          <a:cs typeface="Helvetica Neue"/>
          <a:sym typeface="Helvetica Neue"/>
        </a:defRPr>
      </a:lvl6pPr>
      <a:lvl7pPr marL="3111500" indent="-444500" defTabSz="584200">
        <a:spcBef>
          <a:spcPts val="3200"/>
        </a:spcBef>
        <a:buSzPct val="40000"/>
        <a:buBlip>
          <a:blip r:embed="rId15"/>
        </a:buBlip>
        <a:defRPr sz="3600">
          <a:solidFill>
            <a:srgbClr val="737373"/>
          </a:solidFill>
          <a:latin typeface="Helvetica Neue"/>
          <a:ea typeface="Helvetica Neue"/>
          <a:cs typeface="Helvetica Neue"/>
          <a:sym typeface="Helvetica Neue"/>
        </a:defRPr>
      </a:lvl7pPr>
      <a:lvl8pPr marL="3556000" indent="-444500" defTabSz="584200">
        <a:spcBef>
          <a:spcPts val="3200"/>
        </a:spcBef>
        <a:buSzPct val="40000"/>
        <a:buBlip>
          <a:blip r:embed="rId15"/>
        </a:buBlip>
        <a:defRPr sz="3600">
          <a:solidFill>
            <a:srgbClr val="737373"/>
          </a:solidFill>
          <a:latin typeface="Helvetica Neue"/>
          <a:ea typeface="Helvetica Neue"/>
          <a:cs typeface="Helvetica Neue"/>
          <a:sym typeface="Helvetica Neue"/>
        </a:defRPr>
      </a:lvl8pPr>
      <a:lvl9pPr marL="4000500" indent="-444500" defTabSz="584200">
        <a:spcBef>
          <a:spcPts val="3200"/>
        </a:spcBef>
        <a:buSzPct val="40000"/>
        <a:buBlip>
          <a:blip r:embed="rId15"/>
        </a:buBlip>
        <a:defRPr sz="3600">
          <a:solidFill>
            <a:srgbClr val="737373"/>
          </a:solidFill>
          <a:latin typeface="Helvetica Neue"/>
          <a:ea typeface="Helvetica Neue"/>
          <a:cs typeface="Helvetica Neue"/>
          <a:sym typeface="Helvetica Neue"/>
        </a:defRPr>
      </a:lvl9pPr>
    </p:bodyStyle>
    <p:otherStyle>
      <a:lvl1pPr algn="ctr" defTabSz="584200">
        <a:defRPr sz="14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1pPr>
      <a:lvl2pPr indent="228600" algn="ctr" defTabSz="584200">
        <a:defRPr sz="14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2pPr>
      <a:lvl3pPr indent="457200" algn="ctr" defTabSz="584200">
        <a:defRPr sz="14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3pPr>
      <a:lvl4pPr indent="685800" algn="ctr" defTabSz="584200">
        <a:defRPr sz="14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4pPr>
      <a:lvl5pPr indent="914400" algn="ctr" defTabSz="584200">
        <a:defRPr sz="14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5pPr>
      <a:lvl6pPr indent="1143000" algn="ctr" defTabSz="584200">
        <a:defRPr sz="14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6pPr>
      <a:lvl7pPr indent="1371600" algn="ctr" defTabSz="584200">
        <a:defRPr sz="14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7pPr>
      <a:lvl8pPr indent="1600200" algn="ctr" defTabSz="584200">
        <a:defRPr sz="14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8pPr>
      <a:lvl9pPr indent="1828800" algn="ctr" defTabSz="584200">
        <a:defRPr sz="14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xfrm>
            <a:off x="1422400" y="2654300"/>
            <a:ext cx="10541000" cy="2628900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32308">
              <a:defRPr sz="5328"/>
            </a:lvl1pPr>
          </a:lstStyle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5328" cap="all" dirty="0">
                <a:solidFill>
                  <a:srgbClr val="000000"/>
                </a:solidFill>
              </a:rPr>
              <a:t>APUSH Review: Key Terms, People, and Events SPECIFICALLY Mentioned In The New Curriculum!</a:t>
            </a:r>
          </a:p>
        </p:txBody>
      </p:sp>
      <p:sp>
        <p:nvSpPr>
          <p:cNvPr id="54" name="Shape 54"/>
          <p:cNvSpPr>
            <a:spLocks noGrp="1"/>
          </p:cNvSpPr>
          <p:nvPr>
            <p:ph type="body" idx="1"/>
          </p:nvPr>
        </p:nvSpPr>
        <p:spPr>
          <a:xfrm>
            <a:off x="1422400" y="5791200"/>
            <a:ext cx="10541000" cy="13716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lvl="0" algn="ctr">
              <a:defRPr sz="1800" cap="none">
                <a:solidFill>
                  <a:srgbClr val="000000"/>
                </a:solidFill>
              </a:defRPr>
            </a:pPr>
            <a:r>
              <a:rPr sz="3600" cap="all">
                <a:solidFill>
                  <a:srgbClr val="558AAB"/>
                </a:solidFill>
              </a:rPr>
              <a:t>Part 1: 1491 - 1877</a:t>
            </a:r>
          </a:p>
          <a:p>
            <a:pPr lvl="0" algn="ctr">
              <a:defRPr sz="1800" cap="none">
                <a:solidFill>
                  <a:srgbClr val="000000"/>
                </a:solidFill>
              </a:defRPr>
            </a:pPr>
            <a:r>
              <a:rPr sz="3600" cap="all">
                <a:solidFill>
                  <a:srgbClr val="558AAB"/>
                </a:solidFill>
              </a:rPr>
              <a:t>Periods 1 - 5 (50% of the New Curriculum)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558AAB"/>
                </a:solidFill>
              </a:rPr>
              <a:t>Period 3: 1754 - 1800</a:t>
            </a:r>
          </a:p>
        </p:txBody>
      </p:sp>
      <p:sp>
        <p:nvSpPr>
          <p:cNvPr id="90" name="Shape 90"/>
          <p:cNvSpPr>
            <a:spLocks noGrp="1"/>
          </p:cNvSpPr>
          <p:nvPr>
            <p:ph type="body" idx="1"/>
          </p:nvPr>
        </p:nvSpPr>
        <p:spPr>
          <a:xfrm>
            <a:off x="673100" y="2171700"/>
            <a:ext cx="11658601" cy="6908800"/>
          </a:xfrm>
          <a:prstGeom prst="rect">
            <a:avLst/>
          </a:prstGeom>
        </p:spPr>
        <p:txBody>
          <a:bodyPr/>
          <a:lstStyle/>
          <a:p>
            <a:pPr marL="320040" lvl="0" indent="-320040" defTabSz="420624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92" b="1" dirty="0">
                <a:solidFill>
                  <a:srgbClr val="000000"/>
                </a:solidFill>
              </a:rPr>
              <a:t>Seven Years’ War:</a:t>
            </a:r>
          </a:p>
          <a:p>
            <a:pPr marL="640080" lvl="1" indent="-320040" defTabSz="420624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92" dirty="0">
                <a:solidFill>
                  <a:srgbClr val="000000"/>
                </a:solidFill>
              </a:rPr>
              <a:t>Fought between the British/colonists and the French/Natives</a:t>
            </a:r>
          </a:p>
          <a:p>
            <a:pPr marL="640080" lvl="1" indent="-320040" defTabSz="420624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92" dirty="0">
                <a:solidFill>
                  <a:srgbClr val="000000"/>
                </a:solidFill>
              </a:rPr>
              <a:t>Britain won, </a:t>
            </a:r>
            <a:r>
              <a:rPr sz="2592" b="1" dirty="0">
                <a:solidFill>
                  <a:srgbClr val="000000"/>
                </a:solidFill>
              </a:rPr>
              <a:t>France is removed</a:t>
            </a:r>
            <a:r>
              <a:rPr sz="2592" dirty="0">
                <a:solidFill>
                  <a:srgbClr val="000000"/>
                </a:solidFill>
              </a:rPr>
              <a:t> from North America</a:t>
            </a:r>
          </a:p>
          <a:p>
            <a:pPr marL="640080" lvl="1" indent="-320040" defTabSz="420624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92" dirty="0">
                <a:solidFill>
                  <a:srgbClr val="000000"/>
                </a:solidFill>
              </a:rPr>
              <a:t>WATERSHED event - Britain ends salutary neglect, begins to tax colonies -&gt; colonial resistance </a:t>
            </a:r>
          </a:p>
          <a:p>
            <a:pPr marL="960120" lvl="2" indent="-320040" defTabSz="420624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92" dirty="0">
                <a:solidFill>
                  <a:srgbClr val="000000"/>
                </a:solidFill>
              </a:rPr>
              <a:t>Be able to identify/explain two new taxes, and the colonists’ response</a:t>
            </a:r>
          </a:p>
          <a:p>
            <a:pPr marL="1280160" lvl="3" indent="-320040" defTabSz="420624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92" dirty="0">
                <a:solidFill>
                  <a:srgbClr val="000000"/>
                </a:solidFill>
              </a:rPr>
              <a:t>Stamp Act -&gt; Stamp Act Congress -&gt; Repeal of Stamp Act -&gt; Declaratory Act</a:t>
            </a:r>
          </a:p>
          <a:p>
            <a:pPr marL="320040" lvl="0" indent="-320040" defTabSz="420624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92" b="1" dirty="0">
                <a:solidFill>
                  <a:srgbClr val="000000"/>
                </a:solidFill>
              </a:rPr>
              <a:t>T-Paine’s </a:t>
            </a:r>
            <a:r>
              <a:rPr sz="2592" b="1" i="1" dirty="0">
                <a:solidFill>
                  <a:srgbClr val="000000"/>
                </a:solidFill>
              </a:rPr>
              <a:t>Common Sense</a:t>
            </a:r>
            <a:r>
              <a:rPr sz="2592" b="1" dirty="0">
                <a:solidFill>
                  <a:srgbClr val="000000"/>
                </a:solidFill>
              </a:rPr>
              <a:t>:</a:t>
            </a:r>
          </a:p>
          <a:p>
            <a:pPr marL="640080" lvl="1" indent="-320040" defTabSz="420624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92" b="1" dirty="0">
                <a:solidFill>
                  <a:srgbClr val="000000"/>
                </a:solidFill>
              </a:rPr>
              <a:t>Enlightenment</a:t>
            </a:r>
            <a:r>
              <a:rPr sz="2592" dirty="0">
                <a:solidFill>
                  <a:srgbClr val="000000"/>
                </a:solidFill>
              </a:rPr>
              <a:t> thinker, urged the colonists to break away from Great Britain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1" build="p" bldLvl="5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558AAB"/>
                </a:solidFill>
              </a:rPr>
              <a:t>Period 3: 1754 - 1800</a:t>
            </a:r>
          </a:p>
        </p:txBody>
      </p:sp>
      <p:sp>
        <p:nvSpPr>
          <p:cNvPr id="95" name="Shape 95"/>
          <p:cNvSpPr>
            <a:spLocks noGrp="1"/>
          </p:cNvSpPr>
          <p:nvPr>
            <p:ph type="body" idx="1"/>
          </p:nvPr>
        </p:nvSpPr>
        <p:spPr>
          <a:xfrm>
            <a:off x="673100" y="2171700"/>
            <a:ext cx="11658601" cy="6908800"/>
          </a:xfrm>
          <a:prstGeom prst="rect">
            <a:avLst/>
          </a:prstGeom>
        </p:spPr>
        <p:txBody>
          <a:bodyPr/>
          <a:lstStyle/>
          <a:p>
            <a:pPr marL="426719" lvl="0" indent="-426719" defTabSz="560831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55" b="1" dirty="0">
                <a:solidFill>
                  <a:srgbClr val="000000"/>
                </a:solidFill>
              </a:rPr>
              <a:t>Declaration of Independence:</a:t>
            </a:r>
          </a:p>
          <a:p>
            <a:pPr marL="853439" lvl="1" indent="-426719" defTabSz="560831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55" dirty="0">
                <a:solidFill>
                  <a:srgbClr val="000000"/>
                </a:solidFill>
              </a:rPr>
              <a:t>Written by Jefferson, Adams, and Franklin, inspired by Common Sense and Enlightenment thinkers (Locke)</a:t>
            </a:r>
          </a:p>
          <a:p>
            <a:pPr marL="853439" lvl="1" indent="-426719" defTabSz="560831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55" dirty="0">
                <a:solidFill>
                  <a:srgbClr val="000000"/>
                </a:solidFill>
              </a:rPr>
              <a:t>List of grievances against KG3</a:t>
            </a:r>
          </a:p>
          <a:p>
            <a:pPr marL="426719" lvl="0" indent="-426719" defTabSz="560831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55" b="1" dirty="0">
                <a:solidFill>
                  <a:srgbClr val="000000"/>
                </a:solidFill>
              </a:rPr>
              <a:t>Colonial War for Independence:</a:t>
            </a:r>
          </a:p>
          <a:p>
            <a:pPr marL="853439" lvl="1" indent="-426719" defTabSz="560831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55" dirty="0">
                <a:solidFill>
                  <a:srgbClr val="000000"/>
                </a:solidFill>
              </a:rPr>
              <a:t>US won in spite of: </a:t>
            </a:r>
            <a:r>
              <a:rPr sz="3455" b="1" dirty="0">
                <a:solidFill>
                  <a:srgbClr val="000000"/>
                </a:solidFill>
              </a:rPr>
              <a:t>loyalist opposition, military and financial advantages by Great Britain</a:t>
            </a:r>
            <a:r>
              <a:rPr sz="3455" dirty="0">
                <a:solidFill>
                  <a:srgbClr val="000000"/>
                </a:solidFill>
              </a:rPr>
              <a:t>; because of - </a:t>
            </a:r>
            <a:r>
              <a:rPr sz="3455" b="1" dirty="0">
                <a:solidFill>
                  <a:srgbClr val="000000"/>
                </a:solidFill>
              </a:rPr>
              <a:t>support from Europe </a:t>
            </a:r>
            <a:r>
              <a:rPr sz="3455" dirty="0">
                <a:solidFill>
                  <a:srgbClr val="000000"/>
                </a:solidFill>
              </a:rPr>
              <a:t>(France)</a:t>
            </a:r>
            <a:r>
              <a:rPr sz="3455" b="1" dirty="0">
                <a:solidFill>
                  <a:srgbClr val="000000"/>
                </a:solidFill>
              </a:rPr>
              <a:t>, ideological commitment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1" build="p" bldLvl="5" animBg="1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558AAB"/>
                </a:solidFill>
              </a:rPr>
              <a:t>Period 3: 1754 - 1800</a:t>
            </a:r>
          </a:p>
        </p:txBody>
      </p:sp>
      <p:sp>
        <p:nvSpPr>
          <p:cNvPr id="100" name="Shape 100"/>
          <p:cNvSpPr>
            <a:spLocks noGrp="1"/>
          </p:cNvSpPr>
          <p:nvPr>
            <p:ph type="body" idx="1"/>
          </p:nvPr>
        </p:nvSpPr>
        <p:spPr>
          <a:xfrm>
            <a:off x="673100" y="2171700"/>
            <a:ext cx="11658601" cy="6908800"/>
          </a:xfrm>
          <a:prstGeom prst="rect">
            <a:avLst/>
          </a:prstGeom>
        </p:spPr>
        <p:txBody>
          <a:bodyPr/>
          <a:lstStyle/>
          <a:p>
            <a:pPr marL="408940" lvl="0" indent="-408940" defTabSz="537463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12" b="1" dirty="0">
                <a:solidFill>
                  <a:srgbClr val="000000"/>
                </a:solidFill>
              </a:rPr>
              <a:t>Articles of Confederation:</a:t>
            </a:r>
            <a:endParaRPr sz="3312" dirty="0">
              <a:solidFill>
                <a:srgbClr val="000000"/>
              </a:solidFill>
            </a:endParaRPr>
          </a:p>
          <a:p>
            <a:pPr marL="817880" lvl="1" indent="-408940" defTabSz="537463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12" dirty="0">
                <a:solidFill>
                  <a:srgbClr val="000000"/>
                </a:solidFill>
              </a:rPr>
              <a:t>Created a very weak central government:</a:t>
            </a:r>
          </a:p>
          <a:p>
            <a:pPr marL="1226819" lvl="2" indent="-408940" defTabSz="537463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12" dirty="0">
                <a:solidFill>
                  <a:srgbClr val="000000"/>
                </a:solidFill>
              </a:rPr>
              <a:t>Could not tax, no national military, 9 out of 13 states to pass laws, all 13 required to amend Articles</a:t>
            </a:r>
          </a:p>
          <a:p>
            <a:pPr marL="408940" lvl="0" indent="-408940" defTabSz="537463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12" b="1" dirty="0">
                <a:solidFill>
                  <a:srgbClr val="000000"/>
                </a:solidFill>
              </a:rPr>
              <a:t>Northwest Land Ordinance:</a:t>
            </a:r>
          </a:p>
          <a:p>
            <a:pPr marL="817880" lvl="1" indent="-408940" defTabSz="537463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12" dirty="0">
                <a:solidFill>
                  <a:srgbClr val="000000"/>
                </a:solidFill>
              </a:rPr>
              <a:t>Process for admitting states into the Union (60,000 inhabitants)</a:t>
            </a:r>
          </a:p>
          <a:p>
            <a:pPr marL="817880" lvl="1" indent="-408940" defTabSz="537463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12" dirty="0">
                <a:solidFill>
                  <a:srgbClr val="000000"/>
                </a:solidFill>
              </a:rPr>
              <a:t>Outlawed slavery in the </a:t>
            </a:r>
            <a:r>
              <a:rPr sz="3312" b="1" dirty="0">
                <a:solidFill>
                  <a:srgbClr val="000000"/>
                </a:solidFill>
              </a:rPr>
              <a:t>Northwest Territory</a:t>
            </a:r>
            <a:endParaRPr sz="3312" dirty="0">
              <a:solidFill>
                <a:srgbClr val="000000"/>
              </a:solidFill>
            </a:endParaRPr>
          </a:p>
          <a:p>
            <a:pPr marL="817880" lvl="1" indent="-408940" defTabSz="537463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12" dirty="0">
                <a:solidFill>
                  <a:srgbClr val="000000"/>
                </a:solidFill>
              </a:rPr>
              <a:t>Established public education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1" build="p" bldLvl="5" animBg="1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558AAB"/>
                </a:solidFill>
              </a:rPr>
              <a:t>Period 3: 1754 - 1800</a:t>
            </a:r>
          </a:p>
        </p:txBody>
      </p:sp>
      <p:sp>
        <p:nvSpPr>
          <p:cNvPr id="104" name="Shape 104"/>
          <p:cNvSpPr>
            <a:spLocks noGrp="1"/>
          </p:cNvSpPr>
          <p:nvPr>
            <p:ph type="body" idx="1"/>
          </p:nvPr>
        </p:nvSpPr>
        <p:spPr>
          <a:xfrm>
            <a:off x="673100" y="2171700"/>
            <a:ext cx="11658601" cy="6908800"/>
          </a:xfrm>
          <a:prstGeom prst="rect">
            <a:avLst/>
          </a:prstGeom>
        </p:spPr>
        <p:txBody>
          <a:bodyPr/>
          <a:lstStyle/>
          <a:p>
            <a:pPr marL="262254" lvl="0" indent="-262254" defTabSz="344677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24" b="1" dirty="0">
                <a:solidFill>
                  <a:srgbClr val="000000"/>
                </a:solidFill>
              </a:rPr>
              <a:t>Constitution:</a:t>
            </a:r>
          </a:p>
          <a:p>
            <a:pPr marL="524509" lvl="1" indent="-262254" defTabSz="344677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24" dirty="0">
                <a:solidFill>
                  <a:srgbClr val="000000"/>
                </a:solidFill>
              </a:rPr>
              <a:t>Based on </a:t>
            </a:r>
            <a:r>
              <a:rPr sz="2124" b="1" dirty="0">
                <a:solidFill>
                  <a:srgbClr val="000000"/>
                </a:solidFill>
              </a:rPr>
              <a:t>Federalism</a:t>
            </a:r>
            <a:r>
              <a:rPr sz="2124" dirty="0">
                <a:solidFill>
                  <a:srgbClr val="000000"/>
                </a:solidFill>
              </a:rPr>
              <a:t> and </a:t>
            </a:r>
            <a:r>
              <a:rPr sz="2124" b="1" dirty="0">
                <a:solidFill>
                  <a:srgbClr val="000000"/>
                </a:solidFill>
              </a:rPr>
              <a:t>Separation of Powers</a:t>
            </a:r>
            <a:endParaRPr sz="2124" dirty="0">
              <a:solidFill>
                <a:srgbClr val="000000"/>
              </a:solidFill>
            </a:endParaRPr>
          </a:p>
          <a:p>
            <a:pPr marL="786764" lvl="2" indent="-262254" defTabSz="344677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24" dirty="0">
                <a:solidFill>
                  <a:srgbClr val="000000"/>
                </a:solidFill>
              </a:rPr>
              <a:t>Prevents one branch/ level of government from abusing its power</a:t>
            </a:r>
          </a:p>
          <a:p>
            <a:pPr marL="524509" lvl="1" indent="-262254" defTabSz="344677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24" b="1" dirty="0">
                <a:solidFill>
                  <a:srgbClr val="000000"/>
                </a:solidFill>
              </a:rPr>
              <a:t>Series of Compromises</a:t>
            </a:r>
            <a:r>
              <a:rPr sz="2124" dirty="0">
                <a:solidFill>
                  <a:srgbClr val="000000"/>
                </a:solidFill>
              </a:rPr>
              <a:t> with </a:t>
            </a:r>
            <a:r>
              <a:rPr sz="2124" b="1" dirty="0">
                <a:solidFill>
                  <a:srgbClr val="000000"/>
                </a:solidFill>
              </a:rPr>
              <a:t>limits on national powers</a:t>
            </a:r>
            <a:endParaRPr sz="2124" dirty="0">
              <a:solidFill>
                <a:srgbClr val="000000"/>
              </a:solidFill>
            </a:endParaRPr>
          </a:p>
          <a:p>
            <a:pPr marL="786764" lvl="2" indent="-262254" defTabSz="344677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24" dirty="0">
                <a:solidFill>
                  <a:srgbClr val="000000"/>
                </a:solidFill>
              </a:rPr>
              <a:t>Great Compromise - established a bicameral legislature, one house based on population, one had equal representation per state (Senate)</a:t>
            </a:r>
          </a:p>
          <a:p>
            <a:pPr marL="786764" lvl="2" indent="-262254" defTabSz="344677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24" dirty="0">
                <a:solidFill>
                  <a:srgbClr val="000000"/>
                </a:solidFill>
              </a:rPr>
              <a:t>3/5 Compromise - 60% of slaves would count as population towards representation</a:t>
            </a:r>
          </a:p>
          <a:p>
            <a:pPr marL="786764" lvl="2" indent="-262254" defTabSz="344677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24" dirty="0">
                <a:solidFill>
                  <a:srgbClr val="000000"/>
                </a:solidFill>
              </a:rPr>
              <a:t>Slave Trade Compromise - outlawed the international slave trade after 1808</a:t>
            </a:r>
          </a:p>
          <a:p>
            <a:pPr marL="524509" lvl="1" indent="-262254" defTabSz="344677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24" dirty="0">
                <a:solidFill>
                  <a:srgbClr val="000000"/>
                </a:solidFill>
              </a:rPr>
              <a:t>The Constitution did not deal with slavery - </a:t>
            </a:r>
            <a:r>
              <a:rPr sz="2124" b="1" dirty="0">
                <a:solidFill>
                  <a:srgbClr val="000000"/>
                </a:solidFill>
              </a:rPr>
              <a:t>postponed a solution to the problems of slavery </a:t>
            </a:r>
            <a:endParaRPr sz="2124" dirty="0">
              <a:solidFill>
                <a:srgbClr val="000000"/>
              </a:solidFill>
            </a:endParaRPr>
          </a:p>
          <a:p>
            <a:pPr marL="262254" lvl="0" indent="-262254" defTabSz="344677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24" b="1" dirty="0">
                <a:solidFill>
                  <a:srgbClr val="000000"/>
                </a:solidFill>
              </a:rPr>
              <a:t>Bill of Rights:</a:t>
            </a:r>
          </a:p>
          <a:p>
            <a:pPr marL="524509" lvl="1" indent="-262254" defTabSz="344677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24" dirty="0">
                <a:solidFill>
                  <a:srgbClr val="000000"/>
                </a:solidFill>
              </a:rPr>
              <a:t>Added AFTER the Constitutional Convention</a:t>
            </a:r>
          </a:p>
          <a:p>
            <a:pPr marL="524509" lvl="1" indent="-262254" defTabSz="344677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24" b="1" dirty="0">
                <a:solidFill>
                  <a:srgbClr val="000000"/>
                </a:solidFill>
              </a:rPr>
              <a:t>Guarantees rights</a:t>
            </a:r>
            <a:r>
              <a:rPr sz="2124" dirty="0">
                <a:solidFill>
                  <a:srgbClr val="000000"/>
                </a:solidFill>
              </a:rPr>
              <a:t> - satisfied the Anti-federalists to ratify the Constitution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1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1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1" build="p" bldLvl="5" animBg="1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558AAB"/>
                </a:solidFill>
              </a:rPr>
              <a:t>Period 3: 1754 - 1800</a:t>
            </a:r>
          </a:p>
        </p:txBody>
      </p:sp>
      <p:sp>
        <p:nvSpPr>
          <p:cNvPr id="108" name="Shape 108"/>
          <p:cNvSpPr>
            <a:spLocks noGrp="1"/>
          </p:cNvSpPr>
          <p:nvPr>
            <p:ph type="body" idx="1"/>
          </p:nvPr>
        </p:nvSpPr>
        <p:spPr>
          <a:xfrm>
            <a:off x="673100" y="2171700"/>
            <a:ext cx="11658601" cy="6908800"/>
          </a:xfrm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000000"/>
                </a:solidFill>
              </a:rPr>
              <a:t>Impact of the</a:t>
            </a:r>
            <a:r>
              <a:rPr sz="3600" b="1" dirty="0">
                <a:solidFill>
                  <a:srgbClr val="000000"/>
                </a:solidFill>
              </a:rPr>
              <a:t> ideals of the Declaration of Independence and American Revolution?</a:t>
            </a: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b="1" dirty="0">
                <a:solidFill>
                  <a:srgbClr val="000000"/>
                </a:solidFill>
              </a:rPr>
              <a:t>French Revolution:</a:t>
            </a:r>
          </a:p>
          <a:p>
            <a:pPr lvl="1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000000"/>
                </a:solidFill>
              </a:rPr>
              <a:t>Inspired by </a:t>
            </a:r>
            <a:r>
              <a:rPr sz="3600" b="1" dirty="0">
                <a:solidFill>
                  <a:srgbClr val="000000"/>
                </a:solidFill>
              </a:rPr>
              <a:t>Enlightenment</a:t>
            </a:r>
            <a:r>
              <a:rPr sz="3600" dirty="0">
                <a:solidFill>
                  <a:srgbClr val="000000"/>
                </a:solidFill>
              </a:rPr>
              <a:t> ideas as well</a:t>
            </a:r>
            <a:endParaRPr sz="3600" b="1" dirty="0">
              <a:solidFill>
                <a:srgbClr val="000000"/>
              </a:solidFill>
            </a:endParaRPr>
          </a:p>
          <a:p>
            <a:pPr lvl="1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000000"/>
                </a:solidFill>
              </a:rPr>
              <a:t>Helped lead to divisions between Jefferson and Hamilton</a:t>
            </a: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b="1" dirty="0">
                <a:solidFill>
                  <a:srgbClr val="000000"/>
                </a:solidFill>
              </a:rPr>
              <a:t>Haiti and Latin America</a:t>
            </a:r>
            <a:r>
              <a:rPr sz="3600" dirty="0">
                <a:solidFill>
                  <a:srgbClr val="000000"/>
                </a:solidFill>
              </a:rPr>
              <a:t> experienced rebellions as well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1" build="p" bldLvl="5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558AAB"/>
                </a:solidFill>
              </a:rPr>
              <a:t>Period 3: 1754 - 1800</a:t>
            </a:r>
          </a:p>
        </p:txBody>
      </p:sp>
      <p:sp>
        <p:nvSpPr>
          <p:cNvPr id="113" name="Shape 113"/>
          <p:cNvSpPr>
            <a:spLocks noGrp="1"/>
          </p:cNvSpPr>
          <p:nvPr>
            <p:ph type="body" idx="1"/>
          </p:nvPr>
        </p:nvSpPr>
        <p:spPr>
          <a:xfrm>
            <a:off x="673100" y="2171700"/>
            <a:ext cx="11658601" cy="6908800"/>
          </a:xfrm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b="1" dirty="0">
                <a:solidFill>
                  <a:srgbClr val="000000"/>
                </a:solidFill>
              </a:rPr>
              <a:t>George Washington’s Farewell Address warned against</a:t>
            </a:r>
            <a:r>
              <a:rPr sz="3600" dirty="0">
                <a:solidFill>
                  <a:srgbClr val="000000"/>
                </a:solidFill>
              </a:rPr>
              <a:t>:</a:t>
            </a:r>
          </a:p>
          <a:p>
            <a:pPr lvl="1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b="1" dirty="0">
                <a:solidFill>
                  <a:srgbClr val="000000"/>
                </a:solidFill>
              </a:rPr>
              <a:t>Foreign Alliances</a:t>
            </a:r>
          </a:p>
          <a:p>
            <a:pPr lvl="1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b="1" dirty="0">
                <a:solidFill>
                  <a:srgbClr val="000000"/>
                </a:solidFill>
              </a:rPr>
              <a:t>Political Parties</a:t>
            </a:r>
            <a:endParaRPr sz="3600" dirty="0">
              <a:solidFill>
                <a:srgbClr val="00000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b="1" dirty="0">
                <a:solidFill>
                  <a:srgbClr val="000000"/>
                </a:solidFill>
              </a:rPr>
              <a:t>Tensions with Britain and France</a:t>
            </a:r>
            <a:r>
              <a:rPr sz="3600" dirty="0">
                <a:solidFill>
                  <a:srgbClr val="000000"/>
                </a:solidFill>
              </a:rPr>
              <a:t> helped lead to political parties</a:t>
            </a: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000000"/>
                </a:solidFill>
              </a:rPr>
              <a:t>After WWII (Period 8), the US entered into peace time alliances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1" build="p" bldLvl="5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558AAB"/>
                </a:solidFill>
              </a:rPr>
              <a:t>Period 3: 1754 - 1800</a:t>
            </a:r>
          </a:p>
        </p:txBody>
      </p:sp>
      <p:sp>
        <p:nvSpPr>
          <p:cNvPr id="119" name="Shape 119"/>
          <p:cNvSpPr>
            <a:spLocks noGrp="1"/>
          </p:cNvSpPr>
          <p:nvPr>
            <p:ph type="body" idx="1"/>
          </p:nvPr>
        </p:nvSpPr>
        <p:spPr>
          <a:xfrm>
            <a:off x="673100" y="2171700"/>
            <a:ext cx="11658601" cy="6908800"/>
          </a:xfrm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b="1" dirty="0">
                <a:solidFill>
                  <a:srgbClr val="000000"/>
                </a:solidFill>
              </a:rPr>
              <a:t>“Republican Motherhood”</a:t>
            </a:r>
          </a:p>
          <a:p>
            <a:pPr lvl="1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000000"/>
                </a:solidFill>
              </a:rPr>
              <a:t>Encouraged women to raise children and instill </a:t>
            </a:r>
            <a:r>
              <a:rPr sz="3600" b="1" dirty="0">
                <a:solidFill>
                  <a:srgbClr val="000000"/>
                </a:solidFill>
              </a:rPr>
              <a:t>republican values</a:t>
            </a:r>
            <a:r>
              <a:rPr sz="3600" dirty="0">
                <a:solidFill>
                  <a:srgbClr val="000000"/>
                </a:solidFill>
              </a:rPr>
              <a:t> in their families</a:t>
            </a:r>
          </a:p>
          <a:p>
            <a:pPr lvl="1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000000"/>
                </a:solidFill>
              </a:rPr>
              <a:t>Women gained more access to education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1" build="p" bldLvl="5" animBg="1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558AAB"/>
                </a:solidFill>
              </a:rPr>
              <a:t>Period 4 Overview (1800 - 1848)</a:t>
            </a:r>
          </a:p>
        </p:txBody>
      </p:sp>
      <p:sp>
        <p:nvSpPr>
          <p:cNvPr id="122" name="Shape 122"/>
          <p:cNvSpPr>
            <a:spLocks noGrp="1"/>
          </p:cNvSpPr>
          <p:nvPr>
            <p:ph type="body" idx="1"/>
          </p:nvPr>
        </p:nvSpPr>
        <p:spPr>
          <a:xfrm>
            <a:off x="1016000" y="2362200"/>
            <a:ext cx="10922000" cy="7005704"/>
          </a:xfrm>
          <a:prstGeom prst="rect">
            <a:avLst/>
          </a:prstGeom>
        </p:spPr>
        <p:txBody>
          <a:bodyPr/>
          <a:lstStyle/>
          <a:p>
            <a:pPr marL="297815" lvl="0" indent="-297815" defTabSz="391414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12" dirty="0">
                <a:solidFill>
                  <a:srgbClr val="000000"/>
                </a:solidFill>
              </a:rPr>
              <a:t>Test structure:</a:t>
            </a:r>
          </a:p>
          <a:p>
            <a:pPr marL="595630" lvl="1" indent="-297815" defTabSz="391414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12" dirty="0">
                <a:solidFill>
                  <a:srgbClr val="000000"/>
                </a:solidFill>
              </a:rPr>
              <a:t>Period 4 is roughly 10% of the exam:</a:t>
            </a:r>
          </a:p>
          <a:p>
            <a:pPr marL="595630" lvl="1" indent="-297815" defTabSz="391414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12" dirty="0">
                <a:solidFill>
                  <a:srgbClr val="000000"/>
                </a:solidFill>
              </a:rPr>
              <a:t>Essay topics could include:</a:t>
            </a:r>
          </a:p>
          <a:p>
            <a:pPr marL="893444" lvl="2" indent="-297815" defTabSz="391414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12" dirty="0">
                <a:solidFill>
                  <a:srgbClr val="000000"/>
                </a:solidFill>
              </a:rPr>
              <a:t>Reform movements inspired by the 2nd Great Awakening</a:t>
            </a:r>
          </a:p>
          <a:p>
            <a:pPr marL="893444" lvl="2" indent="-297815" defTabSz="391414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12" dirty="0">
                <a:solidFill>
                  <a:srgbClr val="000000"/>
                </a:solidFill>
              </a:rPr>
              <a:t>Westward Expansion and impact on slavery</a:t>
            </a:r>
          </a:p>
          <a:p>
            <a:pPr marL="893444" lvl="2" indent="-297815" defTabSz="391414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12" dirty="0">
                <a:solidFill>
                  <a:srgbClr val="000000"/>
                </a:solidFill>
              </a:rPr>
              <a:t>Impact of Market Revolution on regions of the US</a:t>
            </a:r>
          </a:p>
          <a:p>
            <a:pPr marL="297815" lvl="0" indent="-297815" defTabSz="391414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12" dirty="0">
                <a:solidFill>
                  <a:srgbClr val="000000"/>
                </a:solidFill>
              </a:rPr>
              <a:t>Why was 1800 - 1848 chosen for the dates?</a:t>
            </a:r>
            <a:endParaRPr sz="2412" b="1" dirty="0">
              <a:solidFill>
                <a:srgbClr val="000000"/>
              </a:solidFill>
            </a:endParaRPr>
          </a:p>
          <a:p>
            <a:pPr marL="595630" lvl="1" indent="-297815" defTabSz="391414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12" dirty="0">
                <a:solidFill>
                  <a:srgbClr val="000000"/>
                </a:solidFill>
              </a:rPr>
              <a:t>1800 = Jefferson’s election</a:t>
            </a:r>
          </a:p>
          <a:p>
            <a:pPr marL="595630" lvl="1" indent="-297815" defTabSz="391414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12" dirty="0">
                <a:solidFill>
                  <a:srgbClr val="000000"/>
                </a:solidFill>
              </a:rPr>
              <a:t>1848 = Seneca Falls Convention - Women’s Rights Convention</a:t>
            </a:r>
          </a:p>
          <a:p>
            <a:pPr marL="595630" lvl="1" indent="-297815" defTabSz="391414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12" dirty="0">
                <a:solidFill>
                  <a:srgbClr val="000000"/>
                </a:solidFill>
              </a:rPr>
              <a:t>This time period focuses on the </a:t>
            </a:r>
            <a:r>
              <a:rPr sz="2412" b="1" dirty="0">
                <a:solidFill>
                  <a:srgbClr val="000000"/>
                </a:solidFill>
              </a:rPr>
              <a:t>Market Revolution</a:t>
            </a:r>
            <a:r>
              <a:rPr sz="2412" dirty="0">
                <a:solidFill>
                  <a:srgbClr val="000000"/>
                </a:solidFill>
              </a:rPr>
              <a:t>, the increase in democracy, and several reforms inspired by the </a:t>
            </a:r>
            <a:r>
              <a:rPr sz="2412" b="1" dirty="0">
                <a:solidFill>
                  <a:srgbClr val="000000"/>
                </a:solidFill>
              </a:rPr>
              <a:t>Second Great Awakening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1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1" build="p" bldLvl="5" animBg="1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558AAB"/>
                </a:solidFill>
              </a:rPr>
              <a:t>Period 4: 1800 - 1848</a:t>
            </a:r>
          </a:p>
        </p:txBody>
      </p:sp>
      <p:sp>
        <p:nvSpPr>
          <p:cNvPr id="125" name="Shape 125"/>
          <p:cNvSpPr>
            <a:spLocks noGrp="1"/>
          </p:cNvSpPr>
          <p:nvPr>
            <p:ph type="body" idx="1"/>
          </p:nvPr>
        </p:nvSpPr>
        <p:spPr>
          <a:xfrm>
            <a:off x="673100" y="2171700"/>
            <a:ext cx="11658601" cy="6908800"/>
          </a:xfrm>
          <a:prstGeom prst="rect">
            <a:avLst/>
          </a:prstGeom>
        </p:spPr>
        <p:txBody>
          <a:bodyPr/>
          <a:lstStyle/>
          <a:p>
            <a:pPr marL="284479" lvl="0" indent="-284479" defTabSz="373887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04" b="1" dirty="0">
                <a:solidFill>
                  <a:srgbClr val="000000"/>
                </a:solidFill>
              </a:rPr>
              <a:t>Federalists and Democratic-Republicans:</a:t>
            </a:r>
          </a:p>
          <a:p>
            <a:pPr marL="568959" lvl="1" indent="-284479" defTabSz="373887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04" dirty="0">
                <a:solidFill>
                  <a:srgbClr val="000000"/>
                </a:solidFill>
              </a:rPr>
              <a:t>First political parties, formed in response to Hamilton’s Financial Plan, French Revolution</a:t>
            </a:r>
          </a:p>
          <a:p>
            <a:pPr marL="568959" lvl="1" indent="-284479" defTabSz="373887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04" dirty="0">
                <a:solidFill>
                  <a:srgbClr val="000000"/>
                </a:solidFill>
              </a:rPr>
              <a:t>Federalists tended to be upper-class, advocate a loose interpretation of the Constitution, were pro-British (trade), favored merchants, and liked the BUS</a:t>
            </a:r>
          </a:p>
          <a:p>
            <a:pPr marL="568959" lvl="1" indent="-284479" defTabSz="373887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04" dirty="0">
                <a:solidFill>
                  <a:srgbClr val="000000"/>
                </a:solidFill>
              </a:rPr>
              <a:t>Democratic-Republicans tended to be commoners - middle-class, advocate a strict interpretation (pre LA Purchase), were pro-French (Rev. War), favored farmers, and disliked the BUS</a:t>
            </a:r>
          </a:p>
          <a:p>
            <a:pPr marL="284479" lvl="0" indent="-284479" defTabSz="373887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04" b="1" dirty="0">
                <a:solidFill>
                  <a:srgbClr val="000000"/>
                </a:solidFill>
              </a:rPr>
              <a:t>Democrats and Whigs:</a:t>
            </a:r>
          </a:p>
          <a:p>
            <a:pPr marL="568959" lvl="1" indent="-284479" defTabSz="373887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04" dirty="0">
                <a:solidFill>
                  <a:srgbClr val="000000"/>
                </a:solidFill>
              </a:rPr>
              <a:t>2nd Party System - Whigs were formed in response to “King Andrew I”</a:t>
            </a:r>
          </a:p>
          <a:p>
            <a:pPr marL="568959" lvl="1" indent="-284479" defTabSz="373887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04" dirty="0">
                <a:solidFill>
                  <a:srgbClr val="000000"/>
                </a:solidFill>
              </a:rPr>
              <a:t>Democrats tended to be the party of the “Common Man”, favored universal, white male suffrage, Spoils System, wanted to lower tariffs</a:t>
            </a:r>
          </a:p>
          <a:p>
            <a:pPr marL="568959" lvl="1" indent="-284479" defTabSz="373887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04" dirty="0">
                <a:solidFill>
                  <a:srgbClr val="000000"/>
                </a:solidFill>
              </a:rPr>
              <a:t>Whigs tended to favor tariffs, a strong Congress, BUS, and internal improvements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1" build="p" bldLvl="5" animBg="1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558AAB"/>
                </a:solidFill>
              </a:rPr>
              <a:t>Period 4: 1800 - 1848</a:t>
            </a:r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xfrm>
            <a:off x="673100" y="2171700"/>
            <a:ext cx="11658601" cy="7267510"/>
          </a:xfrm>
          <a:prstGeom prst="rect">
            <a:avLst/>
          </a:prstGeom>
        </p:spPr>
        <p:txBody>
          <a:bodyPr/>
          <a:lstStyle/>
          <a:p>
            <a:pPr marL="257809" lvl="0" indent="-257809" defTabSz="338835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 b="1" dirty="0">
                <a:solidFill>
                  <a:srgbClr val="000000"/>
                </a:solidFill>
              </a:rPr>
              <a:t>Louisiana Purchase: </a:t>
            </a:r>
            <a:r>
              <a:rPr sz="2088" dirty="0">
                <a:solidFill>
                  <a:srgbClr val="000000"/>
                </a:solidFill>
              </a:rPr>
              <a:t>Beginning of</a:t>
            </a:r>
            <a:r>
              <a:rPr sz="2088" b="1" dirty="0">
                <a:solidFill>
                  <a:srgbClr val="000000"/>
                </a:solidFill>
              </a:rPr>
              <a:t> Manifest Destiny </a:t>
            </a:r>
          </a:p>
          <a:p>
            <a:pPr marL="515619" lvl="1" indent="-257809" defTabSz="338835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 dirty="0">
                <a:solidFill>
                  <a:srgbClr val="000000"/>
                </a:solidFill>
              </a:rPr>
              <a:t>Doubled the size of the US</a:t>
            </a:r>
          </a:p>
          <a:p>
            <a:pPr marL="515619" lvl="1" indent="-257809" defTabSz="338835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 dirty="0">
                <a:solidFill>
                  <a:srgbClr val="000000"/>
                </a:solidFill>
              </a:rPr>
              <a:t>Jefferson switched from strict to loose interpretation </a:t>
            </a:r>
          </a:p>
          <a:p>
            <a:pPr marL="257809" lvl="0" indent="-257809" defTabSz="338835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 dirty="0">
                <a:solidFill>
                  <a:srgbClr val="000000"/>
                </a:solidFill>
              </a:rPr>
              <a:t>The Supreme Court in the early 19th Century:</a:t>
            </a:r>
          </a:p>
          <a:p>
            <a:pPr marL="515619" lvl="1" indent="-257809" defTabSz="338835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 b="1" dirty="0">
                <a:solidFill>
                  <a:srgbClr val="000000"/>
                </a:solidFill>
              </a:rPr>
              <a:t>Helped assert federal power over state laws</a:t>
            </a:r>
            <a:r>
              <a:rPr sz="2088" dirty="0">
                <a:solidFill>
                  <a:srgbClr val="000000"/>
                </a:solidFill>
              </a:rPr>
              <a:t> and </a:t>
            </a:r>
            <a:r>
              <a:rPr sz="2088" b="1" dirty="0">
                <a:solidFill>
                  <a:srgbClr val="000000"/>
                </a:solidFill>
              </a:rPr>
              <a:t>determined the meaning of the Constitution</a:t>
            </a:r>
            <a:endParaRPr sz="2088" dirty="0">
              <a:solidFill>
                <a:srgbClr val="000000"/>
              </a:solidFill>
            </a:endParaRPr>
          </a:p>
          <a:p>
            <a:pPr marL="515619" lvl="1" indent="-257809" defTabSz="338835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 dirty="0">
                <a:solidFill>
                  <a:srgbClr val="000000"/>
                </a:solidFill>
              </a:rPr>
              <a:t>Gibbons v. Ogden - Supreme Court ruled that the federal government, NOT states controlled interstate trade</a:t>
            </a:r>
            <a:endParaRPr sz="2088" b="1" dirty="0">
              <a:solidFill>
                <a:srgbClr val="000000"/>
              </a:solidFill>
            </a:endParaRPr>
          </a:p>
          <a:p>
            <a:pPr marL="257809" lvl="0" indent="-257809" defTabSz="338835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 b="1" dirty="0">
                <a:solidFill>
                  <a:srgbClr val="000000"/>
                </a:solidFill>
              </a:rPr>
              <a:t>Slavery:</a:t>
            </a:r>
          </a:p>
          <a:p>
            <a:pPr marL="515619" lvl="1" indent="-257809" defTabSz="338835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 dirty="0">
                <a:solidFill>
                  <a:srgbClr val="000000"/>
                </a:solidFill>
              </a:rPr>
              <a:t>Defended in the South</a:t>
            </a:r>
            <a:r>
              <a:rPr sz="2088" b="1" dirty="0">
                <a:solidFill>
                  <a:srgbClr val="000000"/>
                </a:solidFill>
              </a:rPr>
              <a:t>, seen as a “positive good”</a:t>
            </a:r>
          </a:p>
          <a:p>
            <a:pPr marL="257809" lvl="0" indent="-257809" defTabSz="338835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 b="1" dirty="0">
                <a:solidFill>
                  <a:srgbClr val="000000"/>
                </a:solidFill>
              </a:rPr>
              <a:t>Second Great Awakening</a:t>
            </a:r>
          </a:p>
          <a:p>
            <a:pPr marL="515619" lvl="1" indent="-257809" defTabSz="338835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 dirty="0">
                <a:solidFill>
                  <a:srgbClr val="000000"/>
                </a:solidFill>
              </a:rPr>
              <a:t>Inspired many to achieve </a:t>
            </a:r>
            <a:r>
              <a:rPr sz="2088" i="1" dirty="0">
                <a:solidFill>
                  <a:srgbClr val="000000"/>
                </a:solidFill>
              </a:rPr>
              <a:t>perfection</a:t>
            </a:r>
            <a:endParaRPr sz="2088" dirty="0">
              <a:solidFill>
                <a:srgbClr val="000000"/>
              </a:solidFill>
            </a:endParaRPr>
          </a:p>
          <a:p>
            <a:pPr marL="515619" lvl="1" indent="-257809" defTabSz="338835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 dirty="0">
                <a:solidFill>
                  <a:srgbClr val="000000"/>
                </a:solidFill>
              </a:rPr>
              <a:t>Focused on </a:t>
            </a:r>
            <a:r>
              <a:rPr sz="2088" b="1" dirty="0">
                <a:solidFill>
                  <a:srgbClr val="000000"/>
                </a:solidFill>
              </a:rPr>
              <a:t>secular reforms, especially abolitionism</a:t>
            </a:r>
            <a:r>
              <a:rPr sz="2088" dirty="0">
                <a:solidFill>
                  <a:srgbClr val="000000"/>
                </a:solidFill>
              </a:rPr>
              <a:t> and </a:t>
            </a:r>
            <a:r>
              <a:rPr sz="2088" b="1" dirty="0">
                <a:solidFill>
                  <a:srgbClr val="000000"/>
                </a:solidFill>
              </a:rPr>
              <a:t>women’s rights</a:t>
            </a:r>
            <a:r>
              <a:rPr sz="2088" dirty="0">
                <a:solidFill>
                  <a:srgbClr val="000000"/>
                </a:solidFill>
              </a:rPr>
              <a:t> - Seneca Falls</a:t>
            </a:r>
          </a:p>
          <a:p>
            <a:pPr marL="257809" lvl="0" indent="-257809" defTabSz="338835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 b="1" dirty="0">
                <a:solidFill>
                  <a:srgbClr val="000000"/>
                </a:solidFill>
              </a:rPr>
              <a:t>Xenophobia</a:t>
            </a:r>
            <a:r>
              <a:rPr sz="2088" dirty="0">
                <a:solidFill>
                  <a:srgbClr val="000000"/>
                </a:solidFill>
              </a:rPr>
              <a:t> - fear of foreigners (similar to </a:t>
            </a:r>
            <a:r>
              <a:rPr sz="2088" b="1" dirty="0">
                <a:solidFill>
                  <a:srgbClr val="000000"/>
                </a:solidFill>
              </a:rPr>
              <a:t>nativism</a:t>
            </a:r>
            <a:r>
              <a:rPr sz="2088" dirty="0">
                <a:solidFill>
                  <a:srgbClr val="000000"/>
                </a:solidFill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1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1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1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1" build="p" bldLvl="5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558AAB"/>
                </a:solidFill>
              </a:rPr>
              <a:t>Period 1 Overview (1491 - 1607)</a:t>
            </a:r>
          </a:p>
        </p:txBody>
      </p:sp>
      <p:sp>
        <p:nvSpPr>
          <p:cNvPr id="59" name="Shape 59"/>
          <p:cNvSpPr>
            <a:spLocks noGrp="1"/>
          </p:cNvSpPr>
          <p:nvPr>
            <p:ph type="body" idx="1"/>
          </p:nvPr>
        </p:nvSpPr>
        <p:spPr>
          <a:xfrm>
            <a:off x="1041400" y="2359157"/>
            <a:ext cx="10922000" cy="7005704"/>
          </a:xfrm>
          <a:prstGeom prst="rect">
            <a:avLst/>
          </a:prstGeom>
        </p:spPr>
        <p:txBody>
          <a:bodyPr/>
          <a:lstStyle/>
          <a:p>
            <a:pPr marL="315594" lvl="0" indent="-315594" defTabSz="414781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56" dirty="0">
                <a:solidFill>
                  <a:srgbClr val="000000"/>
                </a:solidFill>
              </a:rPr>
              <a:t>Test structure:</a:t>
            </a:r>
          </a:p>
          <a:p>
            <a:pPr marL="631189" lvl="1" indent="-315594" defTabSz="414781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56" dirty="0">
                <a:solidFill>
                  <a:srgbClr val="000000"/>
                </a:solidFill>
              </a:rPr>
              <a:t>Period 1 is roughly 5% of the exam:</a:t>
            </a:r>
          </a:p>
          <a:p>
            <a:pPr marL="631189" lvl="1" indent="-315594" defTabSz="414781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56" dirty="0">
                <a:solidFill>
                  <a:srgbClr val="000000"/>
                </a:solidFill>
              </a:rPr>
              <a:t>You will NOT see an essay exclusively on this period</a:t>
            </a:r>
          </a:p>
          <a:p>
            <a:pPr marL="946784" lvl="2" indent="-315594" defTabSz="414781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56" dirty="0">
                <a:solidFill>
                  <a:srgbClr val="000000"/>
                </a:solidFill>
              </a:rPr>
              <a:t>You could see a topic that incorporates this period as part of a broader idea</a:t>
            </a:r>
          </a:p>
          <a:p>
            <a:pPr marL="1262379" lvl="3" indent="-315594" defTabSz="414781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56" dirty="0">
                <a:solidFill>
                  <a:srgbClr val="000000"/>
                </a:solidFill>
              </a:rPr>
              <a:t>For example - Experiences of European countries in America</a:t>
            </a:r>
          </a:p>
          <a:p>
            <a:pPr marL="315594" lvl="0" indent="-315594" defTabSz="414781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56" dirty="0">
                <a:solidFill>
                  <a:srgbClr val="000000"/>
                </a:solidFill>
              </a:rPr>
              <a:t>Why was 1491 - 1607 chosen for the dates?</a:t>
            </a:r>
          </a:p>
          <a:p>
            <a:pPr marL="631189" lvl="1" indent="-315594" defTabSz="414781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56" dirty="0">
                <a:solidFill>
                  <a:srgbClr val="000000"/>
                </a:solidFill>
              </a:rPr>
              <a:t>1491 = 1 year prior to European contact</a:t>
            </a:r>
          </a:p>
          <a:p>
            <a:pPr marL="631189" lvl="1" indent="-315594" defTabSz="414781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56" dirty="0">
                <a:solidFill>
                  <a:srgbClr val="000000"/>
                </a:solidFill>
              </a:rPr>
              <a:t>1607 = first permanent English settlement - Jamestown</a:t>
            </a:r>
          </a:p>
          <a:p>
            <a:pPr marL="631189" lvl="1" indent="-315594" defTabSz="414781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56" dirty="0">
                <a:solidFill>
                  <a:srgbClr val="000000"/>
                </a:solidFill>
              </a:rPr>
              <a:t>Much of the focus of this period is on Native life PRIOR to contact, and interactions between Natives, Africans, and Europeans (</a:t>
            </a:r>
            <a:r>
              <a:rPr sz="2556" b="1" dirty="0">
                <a:solidFill>
                  <a:srgbClr val="000000"/>
                </a:solidFill>
              </a:rPr>
              <a:t>Columbian Exchange</a:t>
            </a:r>
            <a:r>
              <a:rPr sz="2556" dirty="0">
                <a:solidFill>
                  <a:srgbClr val="000000"/>
                </a:solidFill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1" build="p" bldLvl="5" animBg="1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558AAB"/>
                </a:solidFill>
              </a:rPr>
              <a:t>Period 4: 1800 - 1848</a:t>
            </a:r>
          </a:p>
        </p:txBody>
      </p:sp>
      <p:sp>
        <p:nvSpPr>
          <p:cNvPr id="140" name="Shape 140"/>
          <p:cNvSpPr>
            <a:spLocks noGrp="1"/>
          </p:cNvSpPr>
          <p:nvPr>
            <p:ph type="body" idx="1"/>
          </p:nvPr>
        </p:nvSpPr>
        <p:spPr>
          <a:xfrm>
            <a:off x="673100" y="2171700"/>
            <a:ext cx="11658601" cy="6908800"/>
          </a:xfrm>
          <a:prstGeom prst="rect">
            <a:avLst/>
          </a:prstGeom>
        </p:spPr>
        <p:txBody>
          <a:bodyPr/>
          <a:lstStyle/>
          <a:p>
            <a:pPr marL="404495" lvl="0" indent="-404495" defTabSz="531622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276" b="1" dirty="0">
                <a:solidFill>
                  <a:srgbClr val="000000"/>
                </a:solidFill>
              </a:rPr>
              <a:t>Textile Machinery</a:t>
            </a:r>
            <a:r>
              <a:rPr sz="3276" dirty="0">
                <a:solidFill>
                  <a:srgbClr val="000000"/>
                </a:solidFill>
              </a:rPr>
              <a:t> - spinning Jenny</a:t>
            </a:r>
          </a:p>
          <a:p>
            <a:pPr marL="404495" lvl="0" indent="-404495" defTabSz="531622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276" b="1" dirty="0">
                <a:solidFill>
                  <a:srgbClr val="000000"/>
                </a:solidFill>
              </a:rPr>
              <a:t>Steam engines</a:t>
            </a:r>
            <a:r>
              <a:rPr sz="3276" dirty="0">
                <a:solidFill>
                  <a:srgbClr val="000000"/>
                </a:solidFill>
              </a:rPr>
              <a:t> - allowed boats to go AGAINST the current</a:t>
            </a:r>
          </a:p>
          <a:p>
            <a:pPr marL="404495" lvl="0" indent="-404495" defTabSz="531622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276" b="1" dirty="0">
                <a:solidFill>
                  <a:srgbClr val="000000"/>
                </a:solidFill>
              </a:rPr>
              <a:t>Interchangeable Parts</a:t>
            </a:r>
            <a:r>
              <a:rPr sz="3276" dirty="0">
                <a:solidFill>
                  <a:srgbClr val="000000"/>
                </a:solidFill>
              </a:rPr>
              <a:t> - Eli Whitney - increased production of goods</a:t>
            </a:r>
          </a:p>
          <a:p>
            <a:pPr marL="404495" lvl="0" indent="-404495" defTabSz="531622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276" b="1" dirty="0">
                <a:solidFill>
                  <a:srgbClr val="000000"/>
                </a:solidFill>
              </a:rPr>
              <a:t>Canals</a:t>
            </a:r>
            <a:r>
              <a:rPr sz="3276" dirty="0">
                <a:solidFill>
                  <a:srgbClr val="000000"/>
                </a:solidFill>
              </a:rPr>
              <a:t> - Erie, increase in shipping</a:t>
            </a:r>
          </a:p>
          <a:p>
            <a:pPr marL="404495" lvl="0" indent="-404495" defTabSz="531622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276" b="1" dirty="0">
                <a:solidFill>
                  <a:srgbClr val="000000"/>
                </a:solidFill>
              </a:rPr>
              <a:t>Railroads</a:t>
            </a:r>
            <a:r>
              <a:rPr sz="3276" dirty="0">
                <a:solidFill>
                  <a:srgbClr val="000000"/>
                </a:solidFill>
              </a:rPr>
              <a:t> - especially in the 1840s, faster shipment of goods and people </a:t>
            </a:r>
          </a:p>
          <a:p>
            <a:pPr marL="404495" lvl="0" indent="-404495" defTabSz="531622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276" b="1" dirty="0">
                <a:solidFill>
                  <a:srgbClr val="000000"/>
                </a:solidFill>
              </a:rPr>
              <a:t>Telegraph</a:t>
            </a:r>
            <a:r>
              <a:rPr sz="3276" dirty="0">
                <a:solidFill>
                  <a:srgbClr val="000000"/>
                </a:solidFill>
              </a:rPr>
              <a:t> - spread of information more quickly</a:t>
            </a:r>
          </a:p>
          <a:p>
            <a:pPr marL="404495" lvl="0" indent="-404495" defTabSz="531622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276" b="1" dirty="0">
                <a:solidFill>
                  <a:srgbClr val="000000"/>
                </a:solidFill>
              </a:rPr>
              <a:t>Agricultural Inventions</a:t>
            </a:r>
            <a:r>
              <a:rPr sz="3276" dirty="0">
                <a:solidFill>
                  <a:srgbClr val="000000"/>
                </a:solidFill>
              </a:rPr>
              <a:t> - steel plow, McCormick reaper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1" build="p" bldLvl="5" animBg="1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558AAB"/>
                </a:solidFill>
              </a:rPr>
              <a:t>Period 4: 1800 - 1848</a:t>
            </a:r>
          </a:p>
        </p:txBody>
      </p:sp>
      <p:sp>
        <p:nvSpPr>
          <p:cNvPr id="150" name="Shape 150"/>
          <p:cNvSpPr>
            <a:spLocks noGrp="1"/>
          </p:cNvSpPr>
          <p:nvPr>
            <p:ph type="body" idx="1"/>
          </p:nvPr>
        </p:nvSpPr>
        <p:spPr>
          <a:xfrm>
            <a:off x="673100" y="2171700"/>
            <a:ext cx="11658601" cy="6908800"/>
          </a:xfrm>
          <a:prstGeom prst="rect">
            <a:avLst/>
          </a:prstGeom>
        </p:spPr>
        <p:txBody>
          <a:bodyPr/>
          <a:lstStyle/>
          <a:p>
            <a:pPr marL="284479" lvl="0" indent="-284479" defTabSz="373887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04" b="1" dirty="0">
                <a:solidFill>
                  <a:srgbClr val="000000"/>
                </a:solidFill>
              </a:rPr>
              <a:t>National Bank, Tariffs, and Internal Improvements</a:t>
            </a:r>
          </a:p>
          <a:p>
            <a:pPr marL="568959" lvl="1" indent="-284479" defTabSz="373887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04" dirty="0">
                <a:solidFill>
                  <a:srgbClr val="000000"/>
                </a:solidFill>
              </a:rPr>
              <a:t>Major political issues, </a:t>
            </a:r>
            <a:r>
              <a:rPr sz="2304" b="1" dirty="0">
                <a:solidFill>
                  <a:srgbClr val="000000"/>
                </a:solidFill>
              </a:rPr>
              <a:t>regional interests trumped national concerns</a:t>
            </a:r>
            <a:endParaRPr sz="2304" dirty="0">
              <a:solidFill>
                <a:srgbClr val="000000"/>
              </a:solidFill>
            </a:endParaRPr>
          </a:p>
          <a:p>
            <a:pPr marL="284479" lvl="0" indent="-284479" defTabSz="373887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04" b="1" dirty="0">
                <a:solidFill>
                  <a:srgbClr val="000000"/>
                </a:solidFill>
              </a:rPr>
              <a:t>Federal government attempts to assert authority over states brought resistance</a:t>
            </a:r>
          </a:p>
          <a:p>
            <a:pPr marL="568959" lvl="1" indent="-284479" defTabSz="373887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04" dirty="0">
                <a:solidFill>
                  <a:srgbClr val="000000"/>
                </a:solidFill>
              </a:rPr>
              <a:t>Hartford Convention, Nullification Crisis</a:t>
            </a:r>
          </a:p>
          <a:p>
            <a:pPr marL="284479" lvl="0" indent="-284479" defTabSz="373887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04" b="1" dirty="0">
                <a:solidFill>
                  <a:srgbClr val="000000"/>
                </a:solidFill>
              </a:rPr>
              <a:t>Missouri Compromise (Compromise of 1820)</a:t>
            </a:r>
          </a:p>
          <a:p>
            <a:pPr marL="568959" lvl="1" indent="-284479" defTabSz="373887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04" dirty="0">
                <a:solidFill>
                  <a:srgbClr val="000000"/>
                </a:solidFill>
              </a:rPr>
              <a:t>Tallmadge Amendment - Never passed; proposed the gradual emancipation of slaves in MO</a:t>
            </a:r>
          </a:p>
          <a:p>
            <a:pPr marL="568959" lvl="1" indent="-284479" defTabSz="373887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04" dirty="0">
                <a:solidFill>
                  <a:srgbClr val="000000"/>
                </a:solidFill>
              </a:rPr>
              <a:t>3 parts: MO added as a slave state, ME added as a free state, 36°30’ - above free, below slave</a:t>
            </a:r>
          </a:p>
          <a:p>
            <a:pPr marL="853439" lvl="2" indent="-284479" defTabSz="373887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04" dirty="0">
                <a:solidFill>
                  <a:srgbClr val="000000"/>
                </a:solidFill>
              </a:rPr>
              <a:t># of free and slave states were equal at 12</a:t>
            </a:r>
          </a:p>
          <a:p>
            <a:pPr marL="568959" lvl="1" indent="-284479" defTabSz="373887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04" b="1" dirty="0">
                <a:solidFill>
                  <a:srgbClr val="000000"/>
                </a:solidFill>
              </a:rPr>
              <a:t>Short-term solution</a:t>
            </a:r>
            <a:r>
              <a:rPr sz="2304" dirty="0">
                <a:solidFill>
                  <a:srgbClr val="000000"/>
                </a:solidFill>
              </a:rPr>
              <a:t>, eventually, the Compromise broke down (</a:t>
            </a:r>
            <a:r>
              <a:rPr sz="2304" b="1" dirty="0">
                <a:solidFill>
                  <a:srgbClr val="000000"/>
                </a:solidFill>
              </a:rPr>
              <a:t>Kansas-Nebraska Act, Dred Scott)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" grpId="1" build="p" bldLvl="5" animBg="1" advAuto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558AAB"/>
                </a:solidFill>
              </a:rPr>
              <a:t>Period 5 Overview (1844 - 1877)</a:t>
            </a:r>
          </a:p>
        </p:txBody>
      </p:sp>
      <p:sp>
        <p:nvSpPr>
          <p:cNvPr id="155" name="Shape 155"/>
          <p:cNvSpPr>
            <a:spLocks noGrp="1"/>
          </p:cNvSpPr>
          <p:nvPr>
            <p:ph type="body" idx="1"/>
          </p:nvPr>
        </p:nvSpPr>
        <p:spPr>
          <a:xfrm>
            <a:off x="1041400" y="2359157"/>
            <a:ext cx="10922000" cy="7005704"/>
          </a:xfrm>
          <a:prstGeom prst="rect">
            <a:avLst/>
          </a:prstGeom>
        </p:spPr>
        <p:txBody>
          <a:bodyPr/>
          <a:lstStyle/>
          <a:p>
            <a:pPr marL="328929" lvl="0" indent="-328929" defTabSz="432308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64" dirty="0">
                <a:solidFill>
                  <a:srgbClr val="000000"/>
                </a:solidFill>
              </a:rPr>
              <a:t>Test structure:</a:t>
            </a:r>
          </a:p>
          <a:p>
            <a:pPr marL="657859" lvl="1" indent="-328929" defTabSz="432308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64" dirty="0">
                <a:solidFill>
                  <a:srgbClr val="000000"/>
                </a:solidFill>
              </a:rPr>
              <a:t>Period 5 is roughly 13% of the exam</a:t>
            </a:r>
          </a:p>
          <a:p>
            <a:pPr marL="657859" lvl="1" indent="-328929" defTabSz="432308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64" dirty="0">
                <a:solidFill>
                  <a:srgbClr val="000000"/>
                </a:solidFill>
              </a:rPr>
              <a:t>Essay topics could include:</a:t>
            </a:r>
          </a:p>
          <a:p>
            <a:pPr marL="986790" lvl="2" indent="-328929" defTabSz="432308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64" dirty="0">
                <a:solidFill>
                  <a:srgbClr val="000000"/>
                </a:solidFill>
              </a:rPr>
              <a:t>Change and Continuity for African Americans</a:t>
            </a:r>
          </a:p>
          <a:p>
            <a:pPr marL="986790" lvl="2" indent="-328929" defTabSz="432308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64" dirty="0">
                <a:solidFill>
                  <a:srgbClr val="000000"/>
                </a:solidFill>
              </a:rPr>
              <a:t>The Civil War and Reconstruction as turning points</a:t>
            </a:r>
          </a:p>
          <a:p>
            <a:pPr marL="328929" lvl="0" indent="-328929" defTabSz="432308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64" dirty="0">
                <a:solidFill>
                  <a:srgbClr val="000000"/>
                </a:solidFill>
              </a:rPr>
              <a:t>Why was 1844 - 1877 chosen for the dates?</a:t>
            </a:r>
            <a:endParaRPr sz="2664" b="1" dirty="0">
              <a:solidFill>
                <a:srgbClr val="000000"/>
              </a:solidFill>
            </a:endParaRPr>
          </a:p>
          <a:p>
            <a:pPr marL="657859" lvl="1" indent="-328929" defTabSz="432308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64" dirty="0">
                <a:solidFill>
                  <a:srgbClr val="000000"/>
                </a:solidFill>
              </a:rPr>
              <a:t>1844 = Election of James K. Polk </a:t>
            </a:r>
          </a:p>
          <a:p>
            <a:pPr marL="657859" lvl="1" indent="-328929" defTabSz="432308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64" dirty="0">
                <a:solidFill>
                  <a:srgbClr val="000000"/>
                </a:solidFill>
              </a:rPr>
              <a:t>1877 = End of Reconstruction</a:t>
            </a:r>
          </a:p>
          <a:p>
            <a:pPr marL="657859" lvl="1" indent="-328929" defTabSz="432308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64" dirty="0">
                <a:solidFill>
                  <a:srgbClr val="000000"/>
                </a:solidFill>
              </a:rPr>
              <a:t>This time period analyzes the causes for, and impacts of </a:t>
            </a:r>
            <a:r>
              <a:rPr sz="2664" b="1" dirty="0">
                <a:solidFill>
                  <a:srgbClr val="000000"/>
                </a:solidFill>
              </a:rPr>
              <a:t>Manifest Destiny</a:t>
            </a:r>
            <a:r>
              <a:rPr sz="2664" dirty="0">
                <a:solidFill>
                  <a:srgbClr val="000000"/>
                </a:solidFill>
              </a:rPr>
              <a:t> including tensions, the </a:t>
            </a:r>
            <a:r>
              <a:rPr sz="2664" b="1" dirty="0">
                <a:solidFill>
                  <a:srgbClr val="000000"/>
                </a:solidFill>
              </a:rPr>
              <a:t>Civil War</a:t>
            </a:r>
            <a:r>
              <a:rPr sz="2664" dirty="0">
                <a:solidFill>
                  <a:srgbClr val="000000"/>
                </a:solidFill>
              </a:rPr>
              <a:t>, and ultimately, the end of </a:t>
            </a:r>
            <a:r>
              <a:rPr sz="2664" b="1" dirty="0">
                <a:solidFill>
                  <a:srgbClr val="000000"/>
                </a:solidFill>
              </a:rPr>
              <a:t>Reconstruction</a:t>
            </a:r>
            <a:r>
              <a:rPr sz="2664" dirty="0">
                <a:solidFill>
                  <a:srgbClr val="000000"/>
                </a:solidFill>
              </a:rPr>
              <a:t> in 1877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" grpId="1" build="p" bldLvl="5" animBg="1" advAuto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558AAB"/>
                </a:solidFill>
              </a:rPr>
              <a:t>Period 5: 1844 - 1877</a:t>
            </a:r>
          </a:p>
        </p:txBody>
      </p:sp>
      <p:sp>
        <p:nvSpPr>
          <p:cNvPr id="158" name="Shape 158"/>
          <p:cNvSpPr>
            <a:spLocks noGrp="1"/>
          </p:cNvSpPr>
          <p:nvPr>
            <p:ph type="body" idx="1"/>
          </p:nvPr>
        </p:nvSpPr>
        <p:spPr>
          <a:xfrm>
            <a:off x="673100" y="2171700"/>
            <a:ext cx="11658601" cy="6908800"/>
          </a:xfrm>
          <a:prstGeom prst="rect">
            <a:avLst/>
          </a:prstGeom>
        </p:spPr>
        <p:txBody>
          <a:bodyPr/>
          <a:lstStyle/>
          <a:p>
            <a:pPr marL="333375" lvl="0" indent="-333375" defTabSz="438150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 b="1" dirty="0">
                <a:solidFill>
                  <a:srgbClr val="000000"/>
                </a:solidFill>
              </a:rPr>
              <a:t>Manifest Destiny:</a:t>
            </a:r>
            <a:endParaRPr sz="2700" dirty="0">
              <a:solidFill>
                <a:srgbClr val="000000"/>
              </a:solidFill>
            </a:endParaRPr>
          </a:p>
          <a:p>
            <a:pPr marL="666750" lvl="1" indent="-333375" defTabSz="438150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000000"/>
                </a:solidFill>
              </a:rPr>
              <a:t>Belief that it was the US’ God-given right to expand</a:t>
            </a:r>
          </a:p>
          <a:p>
            <a:pPr marL="666750" lvl="1" indent="-333375" defTabSz="438150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000000"/>
                </a:solidFill>
              </a:rPr>
              <a:t>Built on a belief in </a:t>
            </a:r>
            <a:r>
              <a:rPr sz="2700" b="1" dirty="0">
                <a:solidFill>
                  <a:srgbClr val="000000"/>
                </a:solidFill>
              </a:rPr>
              <a:t>white racial superiority</a:t>
            </a:r>
            <a:r>
              <a:rPr sz="2700" dirty="0">
                <a:solidFill>
                  <a:srgbClr val="000000"/>
                </a:solidFill>
              </a:rPr>
              <a:t> and </a:t>
            </a:r>
            <a:r>
              <a:rPr sz="2700" b="1" dirty="0">
                <a:solidFill>
                  <a:srgbClr val="000000"/>
                </a:solidFill>
              </a:rPr>
              <a:t>American cultural superiority</a:t>
            </a:r>
            <a:endParaRPr sz="2700" dirty="0">
              <a:solidFill>
                <a:srgbClr val="000000"/>
              </a:solidFill>
            </a:endParaRPr>
          </a:p>
          <a:p>
            <a:pPr marL="666750" lvl="1" indent="-333375" defTabSz="438150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000000"/>
                </a:solidFill>
              </a:rPr>
              <a:t>Many </a:t>
            </a:r>
            <a:r>
              <a:rPr sz="2700" b="1" dirty="0">
                <a:solidFill>
                  <a:srgbClr val="000000"/>
                </a:solidFill>
              </a:rPr>
              <a:t>political debates</a:t>
            </a:r>
            <a:r>
              <a:rPr sz="2700" dirty="0">
                <a:solidFill>
                  <a:srgbClr val="000000"/>
                </a:solidFill>
              </a:rPr>
              <a:t> were focused on this issue:</a:t>
            </a:r>
          </a:p>
          <a:p>
            <a:pPr marL="1000125" lvl="2" indent="-333375" defTabSz="438150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000000"/>
                </a:solidFill>
              </a:rPr>
              <a:t>1844 election - Clay v. Polk</a:t>
            </a:r>
          </a:p>
          <a:p>
            <a:pPr marL="666750" lvl="1" indent="-333375" defTabSz="438150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 b="1" dirty="0">
                <a:solidFill>
                  <a:srgbClr val="000000"/>
                </a:solidFill>
              </a:rPr>
              <a:t>Mexican-American War:</a:t>
            </a:r>
          </a:p>
          <a:p>
            <a:pPr marL="1000125" lvl="2" indent="-333375" defTabSz="438150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000000"/>
                </a:solidFill>
              </a:rPr>
              <a:t>US won, gained the Mexican Cession -&gt; led to </a:t>
            </a:r>
            <a:r>
              <a:rPr sz="2700" b="1" dirty="0">
                <a:solidFill>
                  <a:srgbClr val="000000"/>
                </a:solidFill>
              </a:rPr>
              <a:t>controversy</a:t>
            </a:r>
            <a:r>
              <a:rPr sz="2700" dirty="0">
                <a:solidFill>
                  <a:srgbClr val="000000"/>
                </a:solidFill>
              </a:rPr>
              <a:t> over slavery in the territories </a:t>
            </a:r>
          </a:p>
          <a:p>
            <a:pPr marL="1333500" lvl="3" indent="-333375" defTabSz="438150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000000"/>
                </a:solidFill>
              </a:rPr>
              <a:t>Wilmot Proviso - proposed that slavery would be banned in al land gained from Mexican Cession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" grpId="1" build="p" bldLvl="5" animBg="1" advAuto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558AAB"/>
                </a:solidFill>
              </a:rPr>
              <a:t>Period 5: 1844 - 1877</a:t>
            </a:r>
          </a:p>
        </p:txBody>
      </p:sp>
      <p:sp>
        <p:nvSpPr>
          <p:cNvPr id="163" name="Shape 163"/>
          <p:cNvSpPr>
            <a:spLocks noGrp="1"/>
          </p:cNvSpPr>
          <p:nvPr>
            <p:ph type="body" idx="1"/>
          </p:nvPr>
        </p:nvSpPr>
        <p:spPr>
          <a:xfrm>
            <a:off x="673100" y="2171700"/>
            <a:ext cx="11658601" cy="6908800"/>
          </a:xfrm>
          <a:prstGeom prst="rect">
            <a:avLst/>
          </a:prstGeom>
        </p:spPr>
        <p:txBody>
          <a:bodyPr/>
          <a:lstStyle/>
          <a:p>
            <a:pPr marL="417830" lvl="0" indent="-417830" defTabSz="549148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84" b="1" dirty="0">
                <a:solidFill>
                  <a:srgbClr val="000000"/>
                </a:solidFill>
              </a:rPr>
              <a:t>Asia:</a:t>
            </a:r>
            <a:endParaRPr sz="3384" dirty="0">
              <a:solidFill>
                <a:srgbClr val="000000"/>
              </a:solidFill>
            </a:endParaRPr>
          </a:p>
          <a:p>
            <a:pPr marL="835660" lvl="1" indent="-417830" defTabSz="549148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84" dirty="0">
                <a:solidFill>
                  <a:srgbClr val="000000"/>
                </a:solidFill>
              </a:rPr>
              <a:t>US sought to expand trade to other areas</a:t>
            </a:r>
          </a:p>
          <a:p>
            <a:pPr marL="835660" lvl="1" indent="-417830" defTabSz="549148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84" dirty="0">
                <a:solidFill>
                  <a:srgbClr val="000000"/>
                </a:solidFill>
              </a:rPr>
              <a:t>Matthew Perry in Japan</a:t>
            </a:r>
          </a:p>
          <a:p>
            <a:pPr marL="417830" lvl="0" indent="-417830" defTabSz="549148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84" dirty="0">
                <a:solidFill>
                  <a:srgbClr val="000000"/>
                </a:solidFill>
              </a:rPr>
              <a:t>Influx of “Old immigrants” - </a:t>
            </a:r>
            <a:r>
              <a:rPr sz="3384" b="1" dirty="0">
                <a:solidFill>
                  <a:srgbClr val="000000"/>
                </a:solidFill>
              </a:rPr>
              <a:t>prior to the Civil War</a:t>
            </a:r>
            <a:r>
              <a:rPr sz="3384" dirty="0">
                <a:solidFill>
                  <a:srgbClr val="000000"/>
                </a:solidFill>
              </a:rPr>
              <a:t>, led to:</a:t>
            </a:r>
          </a:p>
          <a:p>
            <a:pPr marL="835660" lvl="1" indent="-417830" defTabSz="549148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84" dirty="0">
                <a:solidFill>
                  <a:srgbClr val="000000"/>
                </a:solidFill>
              </a:rPr>
              <a:t>A </a:t>
            </a:r>
            <a:r>
              <a:rPr sz="3384" b="1" dirty="0">
                <a:solidFill>
                  <a:srgbClr val="000000"/>
                </a:solidFill>
              </a:rPr>
              <a:t>nativist movement</a:t>
            </a:r>
          </a:p>
          <a:p>
            <a:pPr marL="1253489" lvl="2" indent="-417830" defTabSz="549148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84" b="1" dirty="0">
                <a:solidFill>
                  <a:srgbClr val="000000"/>
                </a:solidFill>
              </a:rPr>
              <a:t>Anti-Catholic</a:t>
            </a:r>
            <a:endParaRPr sz="3384" dirty="0">
              <a:solidFill>
                <a:srgbClr val="000000"/>
              </a:solidFill>
            </a:endParaRPr>
          </a:p>
          <a:p>
            <a:pPr marL="1253489" lvl="2" indent="-417830" defTabSz="549148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84" dirty="0">
                <a:solidFill>
                  <a:srgbClr val="000000"/>
                </a:solidFill>
              </a:rPr>
              <a:t>Hoped </a:t>
            </a:r>
            <a:r>
              <a:rPr sz="3384" b="1" dirty="0">
                <a:solidFill>
                  <a:srgbClr val="000000"/>
                </a:solidFill>
              </a:rPr>
              <a:t>to limit the power</a:t>
            </a:r>
            <a:r>
              <a:rPr sz="3384" dirty="0">
                <a:solidFill>
                  <a:srgbClr val="000000"/>
                </a:solidFill>
              </a:rPr>
              <a:t> of the immigrants</a:t>
            </a:r>
          </a:p>
          <a:p>
            <a:pPr marL="1671320" lvl="3" indent="-417830" defTabSz="549148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84" dirty="0">
                <a:solidFill>
                  <a:srgbClr val="000000"/>
                </a:solidFill>
              </a:rPr>
              <a:t>Know-Nothing Party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" grpId="1" build="p" bldLvl="5" animBg="1" advAuto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558AAB"/>
                </a:solidFill>
              </a:rPr>
              <a:t>Period 5: 1844 - 1877</a:t>
            </a:r>
          </a:p>
        </p:txBody>
      </p:sp>
      <p:sp>
        <p:nvSpPr>
          <p:cNvPr id="168" name="Shape 168"/>
          <p:cNvSpPr>
            <a:spLocks noGrp="1"/>
          </p:cNvSpPr>
          <p:nvPr>
            <p:ph type="body" idx="1"/>
          </p:nvPr>
        </p:nvSpPr>
        <p:spPr>
          <a:xfrm>
            <a:off x="673100" y="2171700"/>
            <a:ext cx="11658601" cy="6908800"/>
          </a:xfrm>
          <a:prstGeom prst="rect">
            <a:avLst/>
          </a:prstGeom>
        </p:spPr>
        <p:txBody>
          <a:bodyPr/>
          <a:lstStyle/>
          <a:p>
            <a:pPr marL="244475" lvl="0" indent="-244475" defTabSz="321310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80" b="1" dirty="0">
                <a:solidFill>
                  <a:srgbClr val="000000"/>
                </a:solidFill>
              </a:rPr>
              <a:t>New legislation promoting national development</a:t>
            </a:r>
            <a:r>
              <a:rPr sz="1980" dirty="0">
                <a:solidFill>
                  <a:srgbClr val="000000"/>
                </a:solidFill>
              </a:rPr>
              <a:t> </a:t>
            </a:r>
          </a:p>
          <a:p>
            <a:pPr marL="488950" lvl="1" indent="-244475" defTabSz="321310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80" b="1" dirty="0">
                <a:solidFill>
                  <a:srgbClr val="000000"/>
                </a:solidFill>
              </a:rPr>
              <a:t>During and after the Civil War</a:t>
            </a:r>
          </a:p>
          <a:p>
            <a:pPr marL="488950" lvl="1" indent="-244475" defTabSz="321310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80" dirty="0">
                <a:solidFill>
                  <a:srgbClr val="000000"/>
                </a:solidFill>
              </a:rPr>
              <a:t>Homestead Act - 160 acres of land - encouraged westward settlement</a:t>
            </a:r>
          </a:p>
          <a:p>
            <a:pPr marL="488950" lvl="1" indent="-244475" defTabSz="321310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80" dirty="0" err="1">
                <a:solidFill>
                  <a:srgbClr val="000000"/>
                </a:solidFill>
              </a:rPr>
              <a:t>Morill</a:t>
            </a:r>
            <a:r>
              <a:rPr sz="1980" dirty="0">
                <a:solidFill>
                  <a:srgbClr val="000000"/>
                </a:solidFill>
              </a:rPr>
              <a:t> Land Grant - sold land and </a:t>
            </a:r>
            <a:r>
              <a:rPr sz="1980" dirty="0" smtClean="0">
                <a:solidFill>
                  <a:srgbClr val="000000"/>
                </a:solidFill>
              </a:rPr>
              <a:t>provided </a:t>
            </a:r>
            <a:r>
              <a:rPr sz="1980" dirty="0">
                <a:solidFill>
                  <a:srgbClr val="000000"/>
                </a:solidFill>
              </a:rPr>
              <a:t>$ for colleges </a:t>
            </a:r>
          </a:p>
          <a:p>
            <a:pPr marL="244475" lvl="0" indent="-244475" defTabSz="321310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80" dirty="0">
                <a:solidFill>
                  <a:srgbClr val="000000"/>
                </a:solidFill>
              </a:rPr>
              <a:t>Abolitionists:</a:t>
            </a:r>
          </a:p>
          <a:p>
            <a:pPr marL="488950" lvl="1" indent="-244475" defTabSz="321310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80" b="1" dirty="0">
                <a:solidFill>
                  <a:srgbClr val="000000"/>
                </a:solidFill>
              </a:rPr>
              <a:t>Small portion of the North, although were highly visible</a:t>
            </a:r>
            <a:r>
              <a:rPr sz="1980" dirty="0">
                <a:solidFill>
                  <a:srgbClr val="000000"/>
                </a:solidFill>
              </a:rPr>
              <a:t> </a:t>
            </a:r>
          </a:p>
          <a:p>
            <a:pPr marL="488950" lvl="1" indent="-244475" defTabSz="321310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80" dirty="0">
                <a:solidFill>
                  <a:srgbClr val="000000"/>
                </a:solidFill>
              </a:rPr>
              <a:t>Used many </a:t>
            </a:r>
            <a:r>
              <a:rPr sz="1980" b="1" dirty="0">
                <a:solidFill>
                  <a:srgbClr val="000000"/>
                </a:solidFill>
              </a:rPr>
              <a:t>methods against slavery</a:t>
            </a:r>
            <a:r>
              <a:rPr sz="1980" dirty="0">
                <a:solidFill>
                  <a:srgbClr val="000000"/>
                </a:solidFill>
              </a:rPr>
              <a:t>, including:</a:t>
            </a:r>
          </a:p>
          <a:p>
            <a:pPr marL="733425" lvl="2" indent="-244475" defTabSz="321310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80" b="1" dirty="0">
                <a:solidFill>
                  <a:srgbClr val="000000"/>
                </a:solidFill>
              </a:rPr>
              <a:t>Fierce arguments -  </a:t>
            </a:r>
            <a:r>
              <a:rPr sz="1980" dirty="0">
                <a:solidFill>
                  <a:srgbClr val="000000"/>
                </a:solidFill>
              </a:rPr>
              <a:t>William Lloyd Garrison - </a:t>
            </a:r>
            <a:r>
              <a:rPr sz="1980" i="1" dirty="0">
                <a:solidFill>
                  <a:srgbClr val="000000"/>
                </a:solidFill>
              </a:rPr>
              <a:t>The Liberator</a:t>
            </a:r>
            <a:endParaRPr sz="1980" b="1" dirty="0">
              <a:solidFill>
                <a:srgbClr val="000000"/>
              </a:solidFill>
            </a:endParaRPr>
          </a:p>
          <a:p>
            <a:pPr marL="733425" lvl="2" indent="-244475" defTabSz="321310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80" b="1" dirty="0">
                <a:solidFill>
                  <a:srgbClr val="000000"/>
                </a:solidFill>
              </a:rPr>
              <a:t>Helping slaves runaway - </a:t>
            </a:r>
            <a:r>
              <a:rPr sz="1980" dirty="0">
                <a:solidFill>
                  <a:srgbClr val="000000"/>
                </a:solidFill>
              </a:rPr>
              <a:t>Underground RR</a:t>
            </a:r>
            <a:endParaRPr sz="1980" b="1" dirty="0">
              <a:solidFill>
                <a:srgbClr val="000000"/>
              </a:solidFill>
            </a:endParaRPr>
          </a:p>
          <a:p>
            <a:pPr marL="733425" lvl="2" indent="-244475" defTabSz="321310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80" b="1" dirty="0">
                <a:solidFill>
                  <a:srgbClr val="000000"/>
                </a:solidFill>
              </a:rPr>
              <a:t>Violence</a:t>
            </a:r>
            <a:r>
              <a:rPr sz="1980" dirty="0">
                <a:solidFill>
                  <a:srgbClr val="000000"/>
                </a:solidFill>
              </a:rPr>
              <a:t> - John Brown</a:t>
            </a:r>
          </a:p>
          <a:p>
            <a:pPr marL="244475" lvl="0" indent="-244475" defTabSz="321310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80" dirty="0">
                <a:solidFill>
                  <a:srgbClr val="000000"/>
                </a:solidFill>
              </a:rPr>
              <a:t>How was s</a:t>
            </a:r>
            <a:r>
              <a:rPr sz="1980" b="1" dirty="0">
                <a:solidFill>
                  <a:srgbClr val="000000"/>
                </a:solidFill>
              </a:rPr>
              <a:t>lavery defended in the South</a:t>
            </a:r>
            <a:r>
              <a:rPr sz="1980" dirty="0">
                <a:solidFill>
                  <a:srgbClr val="000000"/>
                </a:solidFill>
              </a:rPr>
              <a:t>?</a:t>
            </a:r>
          </a:p>
          <a:p>
            <a:pPr marL="488950" lvl="1" indent="-244475" defTabSz="321310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80" dirty="0">
                <a:solidFill>
                  <a:srgbClr val="000000"/>
                </a:solidFill>
              </a:rPr>
              <a:t>As a “</a:t>
            </a:r>
            <a:r>
              <a:rPr sz="1980" b="1" dirty="0">
                <a:solidFill>
                  <a:srgbClr val="000000"/>
                </a:solidFill>
              </a:rPr>
              <a:t>Positive Good</a:t>
            </a:r>
            <a:r>
              <a:rPr sz="1980" dirty="0">
                <a:solidFill>
                  <a:srgbClr val="000000"/>
                </a:solidFill>
              </a:rPr>
              <a:t>” - John C. Calhoun</a:t>
            </a:r>
          </a:p>
          <a:p>
            <a:pPr marL="488950" lvl="1" indent="-244475" defTabSz="321310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80" b="1" dirty="0">
                <a:solidFill>
                  <a:srgbClr val="000000"/>
                </a:solidFill>
              </a:rPr>
              <a:t>Racist Stereotyping</a:t>
            </a:r>
            <a:r>
              <a:rPr sz="1980" dirty="0">
                <a:solidFill>
                  <a:srgbClr val="000000"/>
                </a:solidFill>
              </a:rPr>
              <a:t> - “Jim Crow” Minstrel Shows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1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1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1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16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" grpId="1" build="p" bldLvl="5" animBg="1" advAuto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558AAB"/>
                </a:solidFill>
              </a:rPr>
              <a:t>Period 5: 1844 - 1877</a:t>
            </a:r>
          </a:p>
        </p:txBody>
      </p:sp>
      <p:sp>
        <p:nvSpPr>
          <p:cNvPr id="174" name="Shape 174"/>
          <p:cNvSpPr>
            <a:spLocks noGrp="1"/>
          </p:cNvSpPr>
          <p:nvPr>
            <p:ph type="body" idx="1"/>
          </p:nvPr>
        </p:nvSpPr>
        <p:spPr>
          <a:xfrm>
            <a:off x="673100" y="2171700"/>
            <a:ext cx="11658601" cy="6908800"/>
          </a:xfrm>
          <a:prstGeom prst="rect">
            <a:avLst/>
          </a:prstGeom>
        </p:spPr>
        <p:txBody>
          <a:bodyPr/>
          <a:lstStyle/>
          <a:p>
            <a:pPr marL="302260" lvl="0" indent="-302260" defTabSz="397256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48" b="1" dirty="0">
                <a:solidFill>
                  <a:srgbClr val="000000"/>
                </a:solidFill>
              </a:rPr>
              <a:t>Proposals to resolve the issue of slavery:</a:t>
            </a:r>
            <a:endParaRPr sz="2448" dirty="0">
              <a:solidFill>
                <a:srgbClr val="000000"/>
              </a:solidFill>
            </a:endParaRPr>
          </a:p>
          <a:p>
            <a:pPr marL="604520" lvl="1" indent="-302260" defTabSz="397256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48" b="1" dirty="0">
                <a:solidFill>
                  <a:srgbClr val="000000"/>
                </a:solidFill>
              </a:rPr>
              <a:t>Compromise of 1850:</a:t>
            </a:r>
          </a:p>
          <a:p>
            <a:pPr marL="906780" lvl="2" indent="-302260" defTabSz="397256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48" dirty="0">
                <a:solidFill>
                  <a:srgbClr val="000000"/>
                </a:solidFill>
              </a:rPr>
              <a:t>Created to address the land from the Mexican Cession</a:t>
            </a:r>
          </a:p>
          <a:p>
            <a:pPr marL="906780" lvl="2" indent="-302260" defTabSz="397256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48" dirty="0">
                <a:solidFill>
                  <a:srgbClr val="000000"/>
                </a:solidFill>
              </a:rPr>
              <a:t>The country was on the brink of war</a:t>
            </a:r>
          </a:p>
          <a:p>
            <a:pPr marL="906780" lvl="2" indent="-302260" defTabSz="397256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48" dirty="0">
                <a:solidFill>
                  <a:srgbClr val="000000"/>
                </a:solidFill>
              </a:rPr>
              <a:t>5 parts:</a:t>
            </a:r>
          </a:p>
          <a:p>
            <a:pPr marL="1209040" lvl="3" indent="-302260" defTabSz="397256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48" dirty="0">
                <a:solidFill>
                  <a:srgbClr val="000000"/>
                </a:solidFill>
              </a:rPr>
              <a:t>Popular Sovereignty in Mexican Cession; a new, more strict Fugitive Slave Law; Slave trade in D.C. was abolished; California was admitted to the Union as a free state - tipped the balance in favor of free states; Texas was paid $ to give up claims to bordering states</a:t>
            </a:r>
          </a:p>
          <a:p>
            <a:pPr marL="906780" lvl="2" indent="-302260" defTabSz="397256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48" dirty="0">
                <a:solidFill>
                  <a:srgbClr val="000000"/>
                </a:solidFill>
              </a:rPr>
              <a:t>Impacts of Compromise?</a:t>
            </a:r>
          </a:p>
          <a:p>
            <a:pPr marL="1209040" lvl="3" indent="-302260" defTabSz="397256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48" dirty="0">
                <a:solidFill>
                  <a:srgbClr val="000000"/>
                </a:solidFill>
              </a:rPr>
              <a:t>North detested the Fugitive Slave Law - helped increase the abolitionist movement and non-enforcement of the law (essentially nullification)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" grpId="1" build="p" bldLvl="5" animBg="1" advAuto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558AAB"/>
                </a:solidFill>
              </a:rPr>
              <a:t>Period 5: 1844 - 1877</a:t>
            </a:r>
          </a:p>
        </p:txBody>
      </p:sp>
      <p:sp>
        <p:nvSpPr>
          <p:cNvPr id="178" name="Shape 178"/>
          <p:cNvSpPr>
            <a:spLocks noGrp="1"/>
          </p:cNvSpPr>
          <p:nvPr>
            <p:ph type="body" idx="1"/>
          </p:nvPr>
        </p:nvSpPr>
        <p:spPr>
          <a:xfrm>
            <a:off x="673100" y="2171700"/>
            <a:ext cx="11658601" cy="6908800"/>
          </a:xfrm>
          <a:prstGeom prst="rect">
            <a:avLst/>
          </a:prstGeom>
        </p:spPr>
        <p:txBody>
          <a:bodyPr/>
          <a:lstStyle/>
          <a:p>
            <a:pPr marL="377825" lvl="0" indent="-377825" defTabSz="496570">
              <a:spcBef>
                <a:spcPts val="2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60" b="1" dirty="0">
                <a:solidFill>
                  <a:srgbClr val="000000"/>
                </a:solidFill>
              </a:rPr>
              <a:t>Proposals to resolve the issue of slavery:</a:t>
            </a:r>
            <a:endParaRPr sz="3060" dirty="0">
              <a:solidFill>
                <a:srgbClr val="000000"/>
              </a:solidFill>
            </a:endParaRPr>
          </a:p>
          <a:p>
            <a:pPr marL="755650" lvl="1" indent="-377825" defTabSz="496570">
              <a:spcBef>
                <a:spcPts val="2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60" b="1" dirty="0">
                <a:solidFill>
                  <a:srgbClr val="000000"/>
                </a:solidFill>
              </a:rPr>
              <a:t>Kansas-Nebraska Act</a:t>
            </a:r>
          </a:p>
          <a:p>
            <a:pPr marL="1133475" lvl="2" indent="-377825" defTabSz="496570">
              <a:spcBef>
                <a:spcPts val="2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60" dirty="0">
                <a:solidFill>
                  <a:srgbClr val="000000"/>
                </a:solidFill>
              </a:rPr>
              <a:t>Steven Douglas (D-IL) sought to build a RR through the Nebraska territory</a:t>
            </a:r>
          </a:p>
          <a:p>
            <a:pPr marL="1133475" lvl="2" indent="-377825" defTabSz="496570">
              <a:spcBef>
                <a:spcPts val="2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60" dirty="0">
                <a:solidFill>
                  <a:srgbClr val="000000"/>
                </a:solidFill>
              </a:rPr>
              <a:t>He proposed this act, which would allow for popular sovereignty in Kansas and Nebraska</a:t>
            </a:r>
          </a:p>
          <a:p>
            <a:pPr marL="1133475" lvl="2" indent="-377825" defTabSz="496570">
              <a:spcBef>
                <a:spcPts val="2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60" dirty="0">
                <a:solidFill>
                  <a:srgbClr val="000000"/>
                </a:solidFill>
              </a:rPr>
              <a:t>The expectation was that Kansas would be slave, Nebraska would be free</a:t>
            </a:r>
          </a:p>
          <a:p>
            <a:pPr marL="1133475" lvl="2" indent="-377825" defTabSz="496570">
              <a:spcBef>
                <a:spcPts val="2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60" dirty="0">
                <a:solidFill>
                  <a:srgbClr val="000000"/>
                </a:solidFill>
              </a:rPr>
              <a:t>Overturned the </a:t>
            </a:r>
            <a:r>
              <a:rPr sz="3060" b="1" dirty="0">
                <a:solidFill>
                  <a:srgbClr val="000000"/>
                </a:solidFill>
              </a:rPr>
              <a:t>Missouri Compromise of 1820</a:t>
            </a:r>
            <a:endParaRPr sz="3060" dirty="0">
              <a:solidFill>
                <a:srgbClr val="000000"/>
              </a:solidFill>
            </a:endParaRPr>
          </a:p>
          <a:p>
            <a:pPr marL="1133475" lvl="2" indent="-377825" defTabSz="496570">
              <a:spcBef>
                <a:spcPts val="2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60" dirty="0">
                <a:solidFill>
                  <a:srgbClr val="000000"/>
                </a:solidFill>
              </a:rPr>
              <a:t>Voters turn out in full force in Kansas -&gt; “Bleeding Kansas”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" grpId="1" build="p" bldLvl="5" animBg="1" advAuto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558AAB"/>
                </a:solidFill>
              </a:rPr>
              <a:t>Period 5: 1844 - 1877</a:t>
            </a:r>
          </a:p>
        </p:txBody>
      </p:sp>
      <p:sp>
        <p:nvSpPr>
          <p:cNvPr id="186" name="Shape 186"/>
          <p:cNvSpPr>
            <a:spLocks noGrp="1"/>
          </p:cNvSpPr>
          <p:nvPr>
            <p:ph type="body" idx="1"/>
          </p:nvPr>
        </p:nvSpPr>
        <p:spPr>
          <a:xfrm>
            <a:off x="673100" y="2171700"/>
            <a:ext cx="11658601" cy="6908800"/>
          </a:xfrm>
          <a:prstGeom prst="rect">
            <a:avLst/>
          </a:prstGeom>
        </p:spPr>
        <p:txBody>
          <a:bodyPr/>
          <a:lstStyle/>
          <a:p>
            <a:pPr marL="333375" lvl="0" indent="-333375" defTabSz="438150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 b="1" dirty="0">
                <a:solidFill>
                  <a:srgbClr val="000000"/>
                </a:solidFill>
              </a:rPr>
              <a:t>Proposals to resolve the issue of slavery:</a:t>
            </a:r>
            <a:endParaRPr sz="2700" dirty="0">
              <a:solidFill>
                <a:srgbClr val="000000"/>
              </a:solidFill>
            </a:endParaRPr>
          </a:p>
          <a:p>
            <a:pPr marL="666750" lvl="1" indent="-333375" defTabSz="438150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 b="1" dirty="0">
                <a:solidFill>
                  <a:srgbClr val="000000"/>
                </a:solidFill>
              </a:rPr>
              <a:t>Dred Scott</a:t>
            </a:r>
          </a:p>
          <a:p>
            <a:pPr marL="1000125" lvl="2" indent="-333375" defTabSz="438150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000000"/>
                </a:solidFill>
              </a:rPr>
              <a:t>1857 Supreme Court Case that sought to settle the slavery question in territories</a:t>
            </a:r>
          </a:p>
          <a:p>
            <a:pPr marL="1000125" lvl="2" indent="-333375" defTabSz="438150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000000"/>
                </a:solidFill>
              </a:rPr>
              <a:t>The court ruled that:</a:t>
            </a:r>
          </a:p>
          <a:p>
            <a:pPr marL="1333500" lvl="3" indent="-333375" defTabSz="438150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000000"/>
                </a:solidFill>
              </a:rPr>
              <a:t>African Americans were not citizens and could not sue in court </a:t>
            </a:r>
          </a:p>
          <a:p>
            <a:pPr marL="1333500" lvl="3" indent="-333375" defTabSz="438150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000000"/>
                </a:solidFill>
              </a:rPr>
              <a:t>Slaves were property, could not be taken without “due process”</a:t>
            </a:r>
          </a:p>
          <a:p>
            <a:pPr marL="1333500" lvl="3" indent="-333375" defTabSz="438150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000000"/>
                </a:solidFill>
              </a:rPr>
              <a:t>The Missouri Compromise was unconstitutional and that Congress could not regulate slavery in the territories</a:t>
            </a:r>
          </a:p>
          <a:p>
            <a:pPr marL="1000125" lvl="2" indent="-333375" defTabSz="438150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000000"/>
                </a:solidFill>
              </a:rPr>
              <a:t>The North was furious, increased tensions between North and South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" grpId="1" build="p" bldLvl="5" animBg="1" advAuto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558AAB"/>
                </a:solidFill>
              </a:rPr>
              <a:t>Period 5: 1844 - 1877</a:t>
            </a:r>
          </a:p>
        </p:txBody>
      </p:sp>
      <p:sp>
        <p:nvSpPr>
          <p:cNvPr id="191" name="Shape 191"/>
          <p:cNvSpPr>
            <a:spLocks noGrp="1"/>
          </p:cNvSpPr>
          <p:nvPr>
            <p:ph type="body" idx="1"/>
          </p:nvPr>
        </p:nvSpPr>
        <p:spPr>
          <a:xfrm>
            <a:off x="673100" y="2171700"/>
            <a:ext cx="11658601" cy="6908800"/>
          </a:xfrm>
          <a:prstGeom prst="rect">
            <a:avLst/>
          </a:prstGeom>
        </p:spPr>
        <p:txBody>
          <a:bodyPr/>
          <a:lstStyle/>
          <a:p>
            <a:pPr marL="360045" lvl="0" indent="-360045" defTabSz="473201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16" b="1" dirty="0">
                <a:solidFill>
                  <a:srgbClr val="000000"/>
                </a:solidFill>
              </a:rPr>
              <a:t>The Republican Party:</a:t>
            </a:r>
            <a:endParaRPr sz="2916" dirty="0">
              <a:solidFill>
                <a:srgbClr val="000000"/>
              </a:solidFill>
            </a:endParaRPr>
          </a:p>
          <a:p>
            <a:pPr marL="720090" lvl="1" indent="-360045" defTabSz="473201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16" dirty="0">
                <a:solidFill>
                  <a:srgbClr val="000000"/>
                </a:solidFill>
              </a:rPr>
              <a:t>Started as a </a:t>
            </a:r>
            <a:r>
              <a:rPr sz="2916" b="1" dirty="0">
                <a:solidFill>
                  <a:srgbClr val="000000"/>
                </a:solidFill>
              </a:rPr>
              <a:t>sectional party in the North and Midwest</a:t>
            </a:r>
            <a:endParaRPr sz="2916" dirty="0">
              <a:solidFill>
                <a:srgbClr val="000000"/>
              </a:solidFill>
            </a:endParaRPr>
          </a:p>
          <a:p>
            <a:pPr marL="720090" lvl="1" indent="-360045" defTabSz="473201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16" dirty="0">
                <a:solidFill>
                  <a:srgbClr val="000000"/>
                </a:solidFill>
              </a:rPr>
              <a:t>Made up of many former </a:t>
            </a:r>
            <a:r>
              <a:rPr sz="2916" b="1" dirty="0">
                <a:solidFill>
                  <a:srgbClr val="000000"/>
                </a:solidFill>
              </a:rPr>
              <a:t>Whigs</a:t>
            </a:r>
          </a:p>
          <a:p>
            <a:pPr marL="360045" lvl="0" indent="-360045" defTabSz="473201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16" b="1" dirty="0">
                <a:solidFill>
                  <a:srgbClr val="000000"/>
                </a:solidFill>
              </a:rPr>
              <a:t>The Election of 1860:</a:t>
            </a:r>
          </a:p>
          <a:p>
            <a:pPr marL="720090" lvl="1" indent="-360045" defTabSz="473201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16" b="1" dirty="0">
                <a:solidFill>
                  <a:srgbClr val="000000"/>
                </a:solidFill>
              </a:rPr>
              <a:t>Lincoln ran on a free-soil platform</a:t>
            </a:r>
            <a:endParaRPr sz="2916" dirty="0">
              <a:solidFill>
                <a:srgbClr val="000000"/>
              </a:solidFill>
            </a:endParaRPr>
          </a:p>
          <a:p>
            <a:pPr marL="1080135" lvl="2" indent="-360045" defTabSz="473201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16" dirty="0">
                <a:solidFill>
                  <a:srgbClr val="000000"/>
                </a:solidFill>
              </a:rPr>
              <a:t>This did not mean slavery would end, rather he opposed the </a:t>
            </a:r>
            <a:r>
              <a:rPr sz="2916" i="1" dirty="0">
                <a:solidFill>
                  <a:srgbClr val="000000"/>
                </a:solidFill>
              </a:rPr>
              <a:t>extension</a:t>
            </a:r>
            <a:r>
              <a:rPr sz="2916" dirty="0">
                <a:solidFill>
                  <a:srgbClr val="000000"/>
                </a:solidFill>
              </a:rPr>
              <a:t> of slavery</a:t>
            </a:r>
          </a:p>
          <a:p>
            <a:pPr marL="720090" lvl="1" indent="-360045" defTabSz="473201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16" dirty="0">
                <a:solidFill>
                  <a:srgbClr val="000000"/>
                </a:solidFill>
              </a:rPr>
              <a:t>Impact of this election?</a:t>
            </a:r>
          </a:p>
          <a:p>
            <a:pPr marL="1080135" lvl="2" indent="-360045" defTabSz="473201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16" dirty="0">
                <a:solidFill>
                  <a:srgbClr val="000000"/>
                </a:solidFill>
              </a:rPr>
              <a:t>Immediate cause of </a:t>
            </a:r>
            <a:r>
              <a:rPr sz="2916" b="1" dirty="0">
                <a:solidFill>
                  <a:srgbClr val="000000"/>
                </a:solidFill>
              </a:rPr>
              <a:t>Southern Secession</a:t>
            </a:r>
            <a:r>
              <a:rPr sz="2916" dirty="0">
                <a:solidFill>
                  <a:srgbClr val="000000"/>
                </a:solidFill>
              </a:rPr>
              <a:t>, and ultimately the </a:t>
            </a:r>
            <a:r>
              <a:rPr sz="2916" b="1" dirty="0">
                <a:solidFill>
                  <a:srgbClr val="000000"/>
                </a:solidFill>
              </a:rPr>
              <a:t>Civil War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" grpId="1" build="p" bldLvl="5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558AAB"/>
                </a:solidFill>
              </a:rPr>
              <a:t>Period 1: 1491 - 1607 </a:t>
            </a:r>
          </a:p>
        </p:txBody>
      </p:sp>
      <p:sp>
        <p:nvSpPr>
          <p:cNvPr id="62" name="Shape 62"/>
          <p:cNvSpPr>
            <a:spLocks noGrp="1"/>
          </p:cNvSpPr>
          <p:nvPr>
            <p:ph type="body" idx="1"/>
          </p:nvPr>
        </p:nvSpPr>
        <p:spPr>
          <a:xfrm>
            <a:off x="673100" y="2171700"/>
            <a:ext cx="11658601" cy="6908800"/>
          </a:xfrm>
          <a:prstGeom prst="rect">
            <a:avLst/>
          </a:prstGeom>
        </p:spPr>
        <p:txBody>
          <a:bodyPr/>
          <a:lstStyle/>
          <a:p>
            <a:pPr marL="346709" lvl="0" indent="-346709" defTabSz="455675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07" b="1" dirty="0">
                <a:solidFill>
                  <a:srgbClr val="000000"/>
                </a:solidFill>
              </a:rPr>
              <a:t>Maize</a:t>
            </a:r>
            <a:r>
              <a:rPr sz="2807" dirty="0">
                <a:solidFill>
                  <a:srgbClr val="000000"/>
                </a:solidFill>
              </a:rPr>
              <a:t> - corn, grown by Natives in the </a:t>
            </a:r>
            <a:r>
              <a:rPr sz="2807" b="1" dirty="0">
                <a:solidFill>
                  <a:srgbClr val="000000"/>
                </a:solidFill>
              </a:rPr>
              <a:t>SW US and Mexico</a:t>
            </a:r>
            <a:endParaRPr sz="2807" dirty="0">
              <a:solidFill>
                <a:srgbClr val="000000"/>
              </a:solidFill>
            </a:endParaRPr>
          </a:p>
          <a:p>
            <a:pPr marL="346709" lvl="0" indent="-346709" defTabSz="455675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07" b="1" dirty="0">
                <a:solidFill>
                  <a:srgbClr val="000000"/>
                </a:solidFill>
              </a:rPr>
              <a:t>Great Plains</a:t>
            </a:r>
            <a:r>
              <a:rPr sz="2807" dirty="0">
                <a:solidFill>
                  <a:srgbClr val="000000"/>
                </a:solidFill>
              </a:rPr>
              <a:t> and </a:t>
            </a:r>
            <a:r>
              <a:rPr sz="2807" b="1" dirty="0">
                <a:solidFill>
                  <a:srgbClr val="000000"/>
                </a:solidFill>
              </a:rPr>
              <a:t>Great Basin</a:t>
            </a:r>
            <a:r>
              <a:rPr sz="2807" dirty="0">
                <a:solidFill>
                  <a:srgbClr val="000000"/>
                </a:solidFill>
              </a:rPr>
              <a:t> - </a:t>
            </a:r>
            <a:r>
              <a:rPr sz="2807" b="1" dirty="0">
                <a:solidFill>
                  <a:srgbClr val="000000"/>
                </a:solidFill>
              </a:rPr>
              <a:t>lack of resources, led to nomadic lifestyles</a:t>
            </a:r>
          </a:p>
          <a:p>
            <a:pPr marL="346709" lvl="0" indent="-346709" defTabSz="455675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07" b="1" dirty="0">
                <a:solidFill>
                  <a:srgbClr val="000000"/>
                </a:solidFill>
              </a:rPr>
              <a:t>Columbian Exchange</a:t>
            </a:r>
            <a:r>
              <a:rPr sz="2807" dirty="0">
                <a:solidFill>
                  <a:srgbClr val="000000"/>
                </a:solidFill>
              </a:rPr>
              <a:t> - exchange of goods, ideas, diseases, and people between Europe, Africa, and the Americas</a:t>
            </a:r>
          </a:p>
          <a:p>
            <a:pPr marL="693419" lvl="1" indent="-346709" defTabSz="455675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07" dirty="0">
                <a:solidFill>
                  <a:srgbClr val="000000"/>
                </a:solidFill>
              </a:rPr>
              <a:t>Impact on Americas - diseases impacted Natives, guns and horses transformed Native life, </a:t>
            </a:r>
            <a:r>
              <a:rPr sz="2807" b="1" dirty="0">
                <a:solidFill>
                  <a:srgbClr val="000000"/>
                </a:solidFill>
              </a:rPr>
              <a:t>racially mixed populations</a:t>
            </a:r>
            <a:r>
              <a:rPr sz="2807" dirty="0">
                <a:solidFill>
                  <a:srgbClr val="000000"/>
                </a:solidFill>
              </a:rPr>
              <a:t> (Mestizos)</a:t>
            </a:r>
          </a:p>
          <a:p>
            <a:pPr marL="693419" lvl="1" indent="-346709" defTabSz="455675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07" dirty="0">
                <a:solidFill>
                  <a:srgbClr val="000000"/>
                </a:solidFill>
              </a:rPr>
              <a:t>Impact on Europe - potatoes and maize led to large </a:t>
            </a:r>
            <a:r>
              <a:rPr sz="2807" b="1" dirty="0">
                <a:solidFill>
                  <a:srgbClr val="000000"/>
                </a:solidFill>
              </a:rPr>
              <a:t>population growth</a:t>
            </a:r>
            <a:r>
              <a:rPr sz="2807" dirty="0">
                <a:solidFill>
                  <a:srgbClr val="000000"/>
                </a:solidFill>
              </a:rPr>
              <a:t>, increase in </a:t>
            </a:r>
            <a:r>
              <a:rPr sz="2807" b="1" dirty="0">
                <a:solidFill>
                  <a:srgbClr val="000000"/>
                </a:solidFill>
              </a:rPr>
              <a:t>capitalism</a:t>
            </a:r>
            <a:endParaRPr sz="2807" dirty="0">
              <a:solidFill>
                <a:srgbClr val="000000"/>
              </a:solidFill>
            </a:endParaRPr>
          </a:p>
          <a:p>
            <a:pPr marL="693419" lvl="1" indent="-346709" defTabSz="455675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07" dirty="0">
                <a:solidFill>
                  <a:srgbClr val="000000"/>
                </a:solidFill>
              </a:rPr>
              <a:t>Impact on Africa - Slave trade - Middle Passage (</a:t>
            </a:r>
            <a:r>
              <a:rPr sz="2807" b="1" dirty="0">
                <a:solidFill>
                  <a:srgbClr val="000000"/>
                </a:solidFill>
              </a:rPr>
              <a:t>Spanish and Portuguese in West Africa</a:t>
            </a:r>
            <a:r>
              <a:rPr sz="2807" dirty="0">
                <a:solidFill>
                  <a:srgbClr val="000000"/>
                </a:solidFill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1" build="p" bldLvl="5" animBg="1" advAuto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558AAB"/>
                </a:solidFill>
              </a:rPr>
              <a:t>Period 5: 1844 - 1877</a:t>
            </a:r>
          </a:p>
        </p:txBody>
      </p:sp>
      <p:sp>
        <p:nvSpPr>
          <p:cNvPr id="195" name="Shape 195"/>
          <p:cNvSpPr>
            <a:spLocks noGrp="1"/>
          </p:cNvSpPr>
          <p:nvPr>
            <p:ph type="body" idx="1"/>
          </p:nvPr>
        </p:nvSpPr>
        <p:spPr>
          <a:xfrm>
            <a:off x="673100" y="2171700"/>
            <a:ext cx="11658601" cy="6908800"/>
          </a:xfrm>
          <a:prstGeom prst="rect">
            <a:avLst/>
          </a:prstGeom>
        </p:spPr>
        <p:txBody>
          <a:bodyPr/>
          <a:lstStyle/>
          <a:p>
            <a:pPr marL="302260" lvl="0" indent="-302260" defTabSz="397256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48" b="1" dirty="0">
                <a:solidFill>
                  <a:srgbClr val="000000"/>
                </a:solidFill>
              </a:rPr>
              <a:t>The Civil War:</a:t>
            </a:r>
            <a:endParaRPr sz="2448" dirty="0">
              <a:solidFill>
                <a:srgbClr val="000000"/>
              </a:solidFill>
            </a:endParaRPr>
          </a:p>
          <a:p>
            <a:pPr marL="604520" lvl="1" indent="-302260" defTabSz="397256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48" b="1" dirty="0">
                <a:solidFill>
                  <a:srgbClr val="000000"/>
                </a:solidFill>
              </a:rPr>
              <a:t>Emancipation Proclamation</a:t>
            </a:r>
            <a:r>
              <a:rPr sz="2448" dirty="0">
                <a:solidFill>
                  <a:srgbClr val="000000"/>
                </a:solidFill>
              </a:rPr>
              <a:t> - freed slaves in areas of rebellion</a:t>
            </a:r>
          </a:p>
          <a:p>
            <a:pPr marL="906780" lvl="2" indent="-302260" defTabSz="397256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48" dirty="0">
                <a:solidFill>
                  <a:srgbClr val="000000"/>
                </a:solidFill>
              </a:rPr>
              <a:t>Impacts?</a:t>
            </a:r>
          </a:p>
          <a:p>
            <a:pPr marL="1209040" lvl="3" indent="-302260" defTabSz="397256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48" b="1" dirty="0">
                <a:solidFill>
                  <a:srgbClr val="000000"/>
                </a:solidFill>
              </a:rPr>
              <a:t>Changed the purpose of the war </a:t>
            </a:r>
            <a:endParaRPr sz="2448" dirty="0">
              <a:solidFill>
                <a:srgbClr val="000000"/>
              </a:solidFill>
            </a:endParaRPr>
          </a:p>
          <a:p>
            <a:pPr marL="1209040" lvl="3" indent="-302260" defTabSz="397256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48" b="1" dirty="0">
                <a:solidFill>
                  <a:srgbClr val="000000"/>
                </a:solidFill>
              </a:rPr>
              <a:t>Increase in black soldiers joining the military</a:t>
            </a:r>
          </a:p>
          <a:p>
            <a:pPr marL="1209040" lvl="3" indent="-302260" defTabSz="397256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48" b="1" dirty="0">
                <a:solidFill>
                  <a:srgbClr val="000000"/>
                </a:solidFill>
              </a:rPr>
              <a:t>Helped keep Europe from aiding the South</a:t>
            </a:r>
            <a:r>
              <a:rPr sz="2448" dirty="0">
                <a:solidFill>
                  <a:srgbClr val="000000"/>
                </a:solidFill>
              </a:rPr>
              <a:t> </a:t>
            </a:r>
          </a:p>
          <a:p>
            <a:pPr marL="906780" lvl="2" indent="-302260" defTabSz="397256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48" dirty="0">
                <a:solidFill>
                  <a:srgbClr val="000000"/>
                </a:solidFill>
              </a:rPr>
              <a:t>Could be compared with the Gettysburg Address, or the </a:t>
            </a:r>
            <a:r>
              <a:rPr sz="2448" b="1" dirty="0">
                <a:solidFill>
                  <a:srgbClr val="000000"/>
                </a:solidFill>
              </a:rPr>
              <a:t>13th Amendment</a:t>
            </a:r>
          </a:p>
          <a:p>
            <a:pPr marL="302260" lvl="0" indent="-302260" defTabSz="397256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48" dirty="0">
                <a:solidFill>
                  <a:srgbClr val="000000"/>
                </a:solidFill>
              </a:rPr>
              <a:t>Why did the North win?</a:t>
            </a:r>
          </a:p>
          <a:p>
            <a:pPr marL="604520" lvl="1" indent="-302260" defTabSz="397256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48" b="1" dirty="0">
                <a:solidFill>
                  <a:srgbClr val="000000"/>
                </a:solidFill>
              </a:rPr>
              <a:t>Military Leadership</a:t>
            </a:r>
            <a:r>
              <a:rPr sz="2448" dirty="0">
                <a:solidFill>
                  <a:srgbClr val="000000"/>
                </a:solidFill>
              </a:rPr>
              <a:t> (Grant and Sherman), </a:t>
            </a:r>
            <a:r>
              <a:rPr sz="2448" b="1" dirty="0">
                <a:solidFill>
                  <a:srgbClr val="000000"/>
                </a:solidFill>
              </a:rPr>
              <a:t>Effective Strategies</a:t>
            </a:r>
            <a:r>
              <a:rPr sz="2448" dirty="0">
                <a:solidFill>
                  <a:srgbClr val="000000"/>
                </a:solidFill>
              </a:rPr>
              <a:t> (Anaconda Plan, March to the Sea), </a:t>
            </a:r>
            <a:r>
              <a:rPr sz="2448" b="1" dirty="0">
                <a:solidFill>
                  <a:srgbClr val="000000"/>
                </a:solidFill>
              </a:rPr>
              <a:t>Key Victories</a:t>
            </a:r>
            <a:r>
              <a:rPr sz="2448" dirty="0">
                <a:solidFill>
                  <a:srgbClr val="000000"/>
                </a:solidFill>
              </a:rPr>
              <a:t> (Antietam), More </a:t>
            </a:r>
            <a:r>
              <a:rPr sz="2448" b="1" dirty="0">
                <a:solidFill>
                  <a:srgbClr val="000000"/>
                </a:solidFill>
              </a:rPr>
              <a:t>resources</a:t>
            </a:r>
            <a:r>
              <a:rPr sz="2448" dirty="0">
                <a:solidFill>
                  <a:srgbClr val="000000"/>
                </a:solidFill>
              </a:rPr>
              <a:t> and people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" grpId="1" build="p" bldLvl="5" animBg="1" advAuto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558AAB"/>
                </a:solidFill>
              </a:rPr>
              <a:t>Period 5: 1844 - 1877</a:t>
            </a:r>
          </a:p>
        </p:txBody>
      </p:sp>
      <p:sp>
        <p:nvSpPr>
          <p:cNvPr id="200" name="Shape 200"/>
          <p:cNvSpPr>
            <a:spLocks noGrp="1"/>
          </p:cNvSpPr>
          <p:nvPr>
            <p:ph type="body" idx="1"/>
          </p:nvPr>
        </p:nvSpPr>
        <p:spPr>
          <a:xfrm>
            <a:off x="673100" y="2171700"/>
            <a:ext cx="11658601" cy="6908800"/>
          </a:xfrm>
          <a:prstGeom prst="rect">
            <a:avLst/>
          </a:prstGeom>
        </p:spPr>
        <p:txBody>
          <a:bodyPr/>
          <a:lstStyle/>
          <a:p>
            <a:pPr marL="302260" lvl="0" indent="-302260" defTabSz="397256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48" b="1" dirty="0">
                <a:solidFill>
                  <a:srgbClr val="000000"/>
                </a:solidFill>
              </a:rPr>
              <a:t>13th Amendment:</a:t>
            </a:r>
            <a:endParaRPr sz="2448" dirty="0">
              <a:solidFill>
                <a:srgbClr val="000000"/>
              </a:solidFill>
            </a:endParaRPr>
          </a:p>
          <a:p>
            <a:pPr marL="604520" lvl="1" indent="-302260" defTabSz="397256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48" dirty="0">
                <a:solidFill>
                  <a:srgbClr val="000000"/>
                </a:solidFill>
              </a:rPr>
              <a:t>1865, abolished slavery</a:t>
            </a:r>
          </a:p>
          <a:p>
            <a:pPr marL="604520" lvl="1" indent="-302260" defTabSz="397256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48" dirty="0">
                <a:solidFill>
                  <a:srgbClr val="000000"/>
                </a:solidFill>
              </a:rPr>
              <a:t>South tried to get around it with </a:t>
            </a:r>
            <a:r>
              <a:rPr sz="2448" b="1" dirty="0">
                <a:solidFill>
                  <a:srgbClr val="000000"/>
                </a:solidFill>
              </a:rPr>
              <a:t>sharecropping</a:t>
            </a:r>
            <a:r>
              <a:rPr sz="2448" dirty="0">
                <a:solidFill>
                  <a:srgbClr val="000000"/>
                </a:solidFill>
              </a:rPr>
              <a:t>:</a:t>
            </a:r>
          </a:p>
          <a:p>
            <a:pPr marL="621791" lvl="2" indent="-155447" defTabSz="621791">
              <a:lnSpc>
                <a:spcPct val="90000"/>
              </a:lnSpc>
              <a:spcBef>
                <a:spcPts val="300"/>
              </a:spcBef>
              <a:buClr>
                <a:srgbClr val="9CB084"/>
              </a:buClr>
              <a:buSzPct val="75000"/>
              <a:buFont typeface="Wingdings"/>
              <a:buChar char="■"/>
              <a:defRPr sz="1800">
                <a:solidFill>
                  <a:srgbClr val="000000"/>
                </a:solidFill>
              </a:defRPr>
            </a:pPr>
            <a:r>
              <a:rPr sz="2448" dirty="0">
                <a:solidFill>
                  <a:srgbClr val="000000"/>
                </a:solidFill>
              </a:rPr>
              <a:t>Freedmen worked on farms and exchanged labor for using land and housing</a:t>
            </a:r>
          </a:p>
          <a:p>
            <a:pPr marL="621791" lvl="2" indent="-155447" defTabSz="621791">
              <a:lnSpc>
                <a:spcPct val="90000"/>
              </a:lnSpc>
              <a:spcBef>
                <a:spcPts val="300"/>
              </a:spcBef>
              <a:buClr>
                <a:srgbClr val="9CB084"/>
              </a:buClr>
              <a:buSzPct val="75000"/>
              <a:buFont typeface="Wingdings"/>
              <a:buChar char="■"/>
              <a:defRPr sz="1800">
                <a:solidFill>
                  <a:srgbClr val="000000"/>
                </a:solidFill>
              </a:defRPr>
            </a:pPr>
            <a:r>
              <a:rPr sz="2448" dirty="0">
                <a:solidFill>
                  <a:srgbClr val="000000"/>
                </a:solidFill>
              </a:rPr>
              <a:t>Half of their crops were typically given to the land owner</a:t>
            </a:r>
          </a:p>
          <a:p>
            <a:pPr marL="621791" lvl="2" indent="-155447" defTabSz="621791">
              <a:lnSpc>
                <a:spcPct val="90000"/>
              </a:lnSpc>
              <a:spcBef>
                <a:spcPts val="300"/>
              </a:spcBef>
              <a:buClr>
                <a:srgbClr val="9CB084"/>
              </a:buClr>
              <a:buSzPct val="75000"/>
              <a:buFont typeface="Wingdings"/>
              <a:buChar char="■"/>
              <a:defRPr sz="1800">
                <a:solidFill>
                  <a:srgbClr val="000000"/>
                </a:solidFill>
              </a:defRPr>
            </a:pPr>
            <a:r>
              <a:rPr sz="2448" dirty="0">
                <a:solidFill>
                  <a:srgbClr val="000000"/>
                </a:solidFill>
              </a:rPr>
              <a:t>Sharecroppers had to borrow $ to get started</a:t>
            </a:r>
          </a:p>
          <a:p>
            <a:pPr marL="932688" lvl="3" indent="-155447" defTabSz="621791">
              <a:lnSpc>
                <a:spcPct val="90000"/>
              </a:lnSpc>
              <a:spcBef>
                <a:spcPts val="200"/>
              </a:spcBef>
              <a:buClr>
                <a:srgbClr val="6BB1C9"/>
              </a:buClr>
              <a:buSzPct val="75000"/>
              <a:buFont typeface="Wingdings"/>
              <a:buChar char="■"/>
              <a:defRPr sz="1800">
                <a:solidFill>
                  <a:srgbClr val="000000"/>
                </a:solidFill>
              </a:defRPr>
            </a:pPr>
            <a:r>
              <a:rPr sz="2448" dirty="0">
                <a:solidFill>
                  <a:srgbClr val="000000"/>
                </a:solidFill>
              </a:rPr>
              <a:t>Local stores gave loans at high rates (crop lien system)</a:t>
            </a:r>
          </a:p>
          <a:p>
            <a:pPr marL="302260" lvl="0" indent="-302260" defTabSz="397256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48" b="1" dirty="0">
                <a:solidFill>
                  <a:srgbClr val="000000"/>
                </a:solidFill>
              </a:rPr>
              <a:t>Radical Republicans - </a:t>
            </a:r>
            <a:r>
              <a:rPr sz="2448" dirty="0">
                <a:solidFill>
                  <a:srgbClr val="000000"/>
                </a:solidFill>
              </a:rPr>
              <a:t>Thaddeus Stevens, Charles Sumner</a:t>
            </a:r>
          </a:p>
          <a:p>
            <a:pPr marL="604520" lvl="1" indent="-302260" defTabSz="397256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48" dirty="0">
                <a:solidFill>
                  <a:srgbClr val="000000"/>
                </a:solidFill>
              </a:rPr>
              <a:t>Sought to increase power in the South and increase rights for African Americans</a:t>
            </a:r>
          </a:p>
          <a:p>
            <a:pPr marL="604520" lvl="1" indent="-302260" defTabSz="397256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48" dirty="0">
                <a:solidFill>
                  <a:srgbClr val="000000"/>
                </a:solidFill>
              </a:rPr>
              <a:t>They were not successful because:</a:t>
            </a:r>
          </a:p>
          <a:p>
            <a:pPr marL="906780" lvl="2" indent="-302260" defTabSz="397256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48" dirty="0">
                <a:solidFill>
                  <a:srgbClr val="000000"/>
                </a:solidFill>
              </a:rPr>
              <a:t>Reconstruction ended in the Compromise of 1877</a:t>
            </a:r>
          </a:p>
          <a:p>
            <a:pPr marL="906780" lvl="2" indent="-302260" defTabSz="397256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48" dirty="0">
                <a:solidFill>
                  <a:srgbClr val="000000"/>
                </a:solidFill>
              </a:rPr>
              <a:t>The North’s </a:t>
            </a:r>
            <a:r>
              <a:rPr sz="2448" b="1" dirty="0">
                <a:solidFill>
                  <a:srgbClr val="000000"/>
                </a:solidFill>
              </a:rPr>
              <a:t>waning resolve</a:t>
            </a:r>
            <a:r>
              <a:rPr sz="2448" dirty="0">
                <a:solidFill>
                  <a:srgbClr val="000000"/>
                </a:solidFill>
              </a:rPr>
              <a:t> to assist African Americans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2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2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20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" grpId="1" build="p" bldLvl="5" animBg="1" advAuto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558AAB"/>
                </a:solidFill>
              </a:rPr>
              <a:t>Period 5: 1844 - 1877</a:t>
            </a:r>
          </a:p>
        </p:txBody>
      </p:sp>
      <p:sp>
        <p:nvSpPr>
          <p:cNvPr id="205" name="Shape 205"/>
          <p:cNvSpPr>
            <a:spLocks noGrp="1"/>
          </p:cNvSpPr>
          <p:nvPr>
            <p:ph type="body" idx="1"/>
          </p:nvPr>
        </p:nvSpPr>
        <p:spPr>
          <a:xfrm>
            <a:off x="673100" y="2171700"/>
            <a:ext cx="11658601" cy="6908800"/>
          </a:xfrm>
          <a:prstGeom prst="rect">
            <a:avLst/>
          </a:prstGeom>
        </p:spPr>
        <p:txBody>
          <a:bodyPr/>
          <a:lstStyle/>
          <a:p>
            <a:pPr marL="333375" lvl="0" indent="-333375" defTabSz="438150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 b="1" dirty="0">
                <a:solidFill>
                  <a:srgbClr val="000000"/>
                </a:solidFill>
              </a:rPr>
              <a:t>14th Amendment:</a:t>
            </a:r>
          </a:p>
          <a:p>
            <a:pPr marL="666750" lvl="1" indent="-333375" defTabSz="438150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000000"/>
                </a:solidFill>
              </a:rPr>
              <a:t>Granted citizenship to African Americans and those born in the US</a:t>
            </a:r>
          </a:p>
          <a:p>
            <a:pPr marL="666750" lvl="1" indent="-333375" defTabSz="438150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000000"/>
                </a:solidFill>
              </a:rPr>
              <a:t>Provided equal protection of the laws</a:t>
            </a:r>
          </a:p>
          <a:p>
            <a:pPr marL="333375" lvl="0" indent="-333375" defTabSz="438150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 b="1" dirty="0">
                <a:solidFill>
                  <a:srgbClr val="000000"/>
                </a:solidFill>
              </a:rPr>
              <a:t>15th Amendment:</a:t>
            </a:r>
          </a:p>
          <a:p>
            <a:pPr marL="666750" lvl="1" indent="-333375" defTabSz="438150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000000"/>
                </a:solidFill>
              </a:rPr>
              <a:t>Provided suffrage for ALL adult males </a:t>
            </a:r>
          </a:p>
          <a:p>
            <a:pPr marL="333375" lvl="0" indent="-333375" defTabSz="438150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000000"/>
                </a:solidFill>
              </a:rPr>
              <a:t>Impact of these amendments on </a:t>
            </a:r>
            <a:r>
              <a:rPr sz="2700" b="1" dirty="0">
                <a:solidFill>
                  <a:srgbClr val="000000"/>
                </a:solidFill>
              </a:rPr>
              <a:t>Women’s Rights Groups</a:t>
            </a:r>
            <a:r>
              <a:rPr sz="2700" dirty="0">
                <a:solidFill>
                  <a:srgbClr val="000000"/>
                </a:solidFill>
              </a:rPr>
              <a:t>?</a:t>
            </a:r>
          </a:p>
          <a:p>
            <a:pPr marL="666750" lvl="1" indent="-333375" defTabSz="438150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000000"/>
                </a:solidFill>
              </a:rPr>
              <a:t>They were split</a:t>
            </a:r>
          </a:p>
          <a:p>
            <a:pPr marL="666750" lvl="1" indent="-333375" defTabSz="438150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000000"/>
                </a:solidFill>
              </a:rPr>
              <a:t>Some favored providing suffrage for blacks PRIOR to suffrage for women</a:t>
            </a:r>
          </a:p>
          <a:p>
            <a:pPr marL="666750" lvl="1" indent="-333375" defTabSz="438150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000000"/>
                </a:solidFill>
              </a:rPr>
              <a:t>Others, did not support it unless women were granted suffrage as well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" grpId="1" build="p" bldLvl="5" animBg="1" advAuto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558AAB"/>
                </a:solidFill>
              </a:rPr>
              <a:t>Period 5: 1844 - 1877</a:t>
            </a:r>
          </a:p>
        </p:txBody>
      </p:sp>
      <p:sp>
        <p:nvSpPr>
          <p:cNvPr id="209" name="Shape 209"/>
          <p:cNvSpPr>
            <a:spLocks noGrp="1"/>
          </p:cNvSpPr>
          <p:nvPr>
            <p:ph type="body" idx="1"/>
          </p:nvPr>
        </p:nvSpPr>
        <p:spPr>
          <a:xfrm>
            <a:off x="673100" y="2171700"/>
            <a:ext cx="11658601" cy="6908800"/>
          </a:xfrm>
          <a:prstGeom prst="rect">
            <a:avLst/>
          </a:prstGeom>
        </p:spPr>
        <p:txBody>
          <a:bodyPr/>
          <a:lstStyle/>
          <a:p>
            <a:pPr marL="382270" lvl="0" indent="-382270" defTabSz="502412">
              <a:spcBef>
                <a:spcPts val="2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96" dirty="0">
                <a:solidFill>
                  <a:srgbClr val="000000"/>
                </a:solidFill>
              </a:rPr>
              <a:t>Other impacts of the amendments?</a:t>
            </a:r>
          </a:p>
          <a:p>
            <a:pPr marL="764540" lvl="1" indent="-382270" defTabSz="502412">
              <a:spcBef>
                <a:spcPts val="2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96" b="1" dirty="0">
                <a:solidFill>
                  <a:srgbClr val="000000"/>
                </a:solidFill>
              </a:rPr>
              <a:t>Rights were stripped away</a:t>
            </a:r>
            <a:r>
              <a:rPr sz="3096" dirty="0">
                <a:solidFill>
                  <a:srgbClr val="000000"/>
                </a:solidFill>
              </a:rPr>
              <a:t> from African Americans over time through:</a:t>
            </a:r>
          </a:p>
          <a:p>
            <a:pPr marL="1146810" lvl="2" indent="-382270" defTabSz="502412">
              <a:spcBef>
                <a:spcPts val="2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96" b="1" dirty="0">
                <a:solidFill>
                  <a:srgbClr val="000000"/>
                </a:solidFill>
              </a:rPr>
              <a:t>Segregation</a:t>
            </a:r>
            <a:r>
              <a:rPr sz="3096" dirty="0">
                <a:solidFill>
                  <a:srgbClr val="000000"/>
                </a:solidFill>
              </a:rPr>
              <a:t> - Jim Crow (upheld by Supreme Court cases such as </a:t>
            </a:r>
            <a:r>
              <a:rPr sz="3096" b="1" i="1" dirty="0">
                <a:solidFill>
                  <a:srgbClr val="000000"/>
                </a:solidFill>
              </a:rPr>
              <a:t>Plessy v. Ferguson’s</a:t>
            </a:r>
            <a:r>
              <a:rPr sz="3096" dirty="0">
                <a:solidFill>
                  <a:srgbClr val="000000"/>
                </a:solidFill>
              </a:rPr>
              <a:t> “separate but equal”)</a:t>
            </a:r>
          </a:p>
          <a:p>
            <a:pPr marL="1146810" lvl="2" indent="-382270" defTabSz="502412">
              <a:spcBef>
                <a:spcPts val="2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96" b="1" dirty="0">
                <a:solidFill>
                  <a:srgbClr val="000000"/>
                </a:solidFill>
              </a:rPr>
              <a:t>Violence</a:t>
            </a:r>
            <a:r>
              <a:rPr sz="3096" dirty="0">
                <a:solidFill>
                  <a:srgbClr val="000000"/>
                </a:solidFill>
              </a:rPr>
              <a:t> - KKK and the White League, lynching</a:t>
            </a:r>
          </a:p>
          <a:p>
            <a:pPr marL="1146810" lvl="2" indent="-382270" defTabSz="502412">
              <a:spcBef>
                <a:spcPts val="2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96" b="1" dirty="0">
                <a:solidFill>
                  <a:srgbClr val="000000"/>
                </a:solidFill>
              </a:rPr>
              <a:t> Local political tactics</a:t>
            </a:r>
            <a:r>
              <a:rPr sz="3096" dirty="0">
                <a:solidFill>
                  <a:srgbClr val="000000"/>
                </a:solidFill>
              </a:rPr>
              <a:t> - poll taxes, literacy tests, grandfather clauses </a:t>
            </a:r>
          </a:p>
          <a:p>
            <a:pPr marL="764540" lvl="1" indent="-382270" defTabSz="502412">
              <a:spcBef>
                <a:spcPts val="2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96" dirty="0">
                <a:solidFill>
                  <a:srgbClr val="000000"/>
                </a:solidFill>
              </a:rPr>
              <a:t>In the future (Period 8), these amendments will be used to  </a:t>
            </a:r>
            <a:r>
              <a:rPr sz="3096" b="1" dirty="0">
                <a:solidFill>
                  <a:srgbClr val="000000"/>
                </a:solidFill>
              </a:rPr>
              <a:t>uphold civil rights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" grpId="1" build="p" bldLvl="5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558AAB"/>
                </a:solidFill>
              </a:rPr>
              <a:t>Period 1: 1491 - 1607 </a:t>
            </a:r>
          </a:p>
        </p:txBody>
      </p:sp>
      <p:sp>
        <p:nvSpPr>
          <p:cNvPr id="68" name="Shape 68"/>
          <p:cNvSpPr>
            <a:spLocks noGrp="1"/>
          </p:cNvSpPr>
          <p:nvPr>
            <p:ph type="body" idx="1"/>
          </p:nvPr>
        </p:nvSpPr>
        <p:spPr>
          <a:xfrm>
            <a:off x="673100" y="2171700"/>
            <a:ext cx="11658601" cy="6908800"/>
          </a:xfrm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b="1" dirty="0">
                <a:solidFill>
                  <a:srgbClr val="000000"/>
                </a:solidFill>
              </a:rPr>
              <a:t>Encomienda System</a:t>
            </a:r>
            <a:r>
              <a:rPr sz="3600" dirty="0">
                <a:solidFill>
                  <a:srgbClr val="000000"/>
                </a:solidFill>
              </a:rPr>
              <a:t> - royal grants of land by the Spanish Crown to settlers</a:t>
            </a:r>
          </a:p>
          <a:p>
            <a:pPr lvl="1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000000"/>
                </a:solidFill>
              </a:rPr>
              <a:t>Settlers promised to Christianize Natives</a:t>
            </a:r>
          </a:p>
          <a:p>
            <a:pPr lvl="1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000000"/>
                </a:solidFill>
              </a:rPr>
              <a:t>Eventually was replaced with African slave labor</a:t>
            </a: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b="1" dirty="0">
                <a:solidFill>
                  <a:srgbClr val="000000"/>
                </a:solidFill>
              </a:rPr>
              <a:t>Autonomy</a:t>
            </a:r>
            <a:r>
              <a:rPr sz="3600" dirty="0">
                <a:solidFill>
                  <a:srgbClr val="000000"/>
                </a:solidFill>
              </a:rPr>
              <a:t> - independence, self-rule</a:t>
            </a:r>
          </a:p>
          <a:p>
            <a:pPr lvl="1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000000"/>
                </a:solidFill>
              </a:rPr>
              <a:t>Africans and Natives sought to preserve their autonomy after contact with Europeans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1" build="p" bldLvl="5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558AAB"/>
                </a:solidFill>
              </a:rPr>
              <a:t>Period 2 Overview (1607 - 1754)</a:t>
            </a:r>
          </a:p>
        </p:txBody>
      </p:sp>
      <p:sp>
        <p:nvSpPr>
          <p:cNvPr id="71" name="Shape 71"/>
          <p:cNvSpPr>
            <a:spLocks noGrp="1"/>
          </p:cNvSpPr>
          <p:nvPr>
            <p:ph type="body" idx="1"/>
          </p:nvPr>
        </p:nvSpPr>
        <p:spPr>
          <a:xfrm>
            <a:off x="1041400" y="2359157"/>
            <a:ext cx="10922000" cy="7005704"/>
          </a:xfrm>
          <a:prstGeom prst="rect">
            <a:avLst/>
          </a:prstGeom>
        </p:spPr>
        <p:txBody>
          <a:bodyPr/>
          <a:lstStyle/>
          <a:p>
            <a:pPr marL="351155" lvl="0" indent="-351155" defTabSz="461518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44" dirty="0">
                <a:solidFill>
                  <a:srgbClr val="000000"/>
                </a:solidFill>
              </a:rPr>
              <a:t>Test structure:</a:t>
            </a:r>
          </a:p>
          <a:p>
            <a:pPr marL="702310" lvl="1" indent="-351155" defTabSz="461518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44" dirty="0">
                <a:solidFill>
                  <a:srgbClr val="000000"/>
                </a:solidFill>
              </a:rPr>
              <a:t>Period 2 is roughly 10% of the exam:</a:t>
            </a:r>
          </a:p>
          <a:p>
            <a:pPr marL="702310" lvl="1" indent="-351155" defTabSz="461518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44" dirty="0">
                <a:solidFill>
                  <a:srgbClr val="000000"/>
                </a:solidFill>
              </a:rPr>
              <a:t>Essay topics could include: </a:t>
            </a:r>
          </a:p>
          <a:p>
            <a:pPr marL="1053465" lvl="2" indent="-351155" defTabSz="461518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44" dirty="0">
                <a:solidFill>
                  <a:srgbClr val="000000"/>
                </a:solidFill>
              </a:rPr>
              <a:t>Comparing and Contrasting European powers</a:t>
            </a:r>
          </a:p>
          <a:p>
            <a:pPr marL="1053465" lvl="2" indent="-351155" defTabSz="461518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44" dirty="0">
                <a:solidFill>
                  <a:srgbClr val="000000"/>
                </a:solidFill>
              </a:rPr>
              <a:t>Characteristics of British colonies</a:t>
            </a:r>
          </a:p>
          <a:p>
            <a:pPr marL="351155" lvl="0" indent="-351155" defTabSz="461518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44" dirty="0">
                <a:solidFill>
                  <a:srgbClr val="000000"/>
                </a:solidFill>
              </a:rPr>
              <a:t>Why was 1607 - 1754 chosen for the dates?</a:t>
            </a:r>
          </a:p>
          <a:p>
            <a:pPr marL="702310" lvl="1" indent="-351155" defTabSz="461518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44" dirty="0">
                <a:solidFill>
                  <a:srgbClr val="000000"/>
                </a:solidFill>
              </a:rPr>
              <a:t>1607 = first permanent English settlement - Jamestown</a:t>
            </a:r>
          </a:p>
          <a:p>
            <a:pPr marL="702310" lvl="1" indent="-351155" defTabSz="461518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44" dirty="0">
                <a:solidFill>
                  <a:srgbClr val="000000"/>
                </a:solidFill>
              </a:rPr>
              <a:t>1754 = Beginning of the </a:t>
            </a:r>
            <a:r>
              <a:rPr sz="2844" b="1" dirty="0">
                <a:solidFill>
                  <a:srgbClr val="000000"/>
                </a:solidFill>
              </a:rPr>
              <a:t>Seven Years War</a:t>
            </a:r>
            <a:endParaRPr sz="2844" dirty="0">
              <a:solidFill>
                <a:srgbClr val="000000"/>
              </a:solidFill>
            </a:endParaRPr>
          </a:p>
          <a:p>
            <a:pPr marL="702310" lvl="1" indent="-351155" defTabSz="461518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44" dirty="0">
                <a:solidFill>
                  <a:srgbClr val="000000"/>
                </a:solidFill>
              </a:rPr>
              <a:t>This time period continues to focus on European colonization, with England representing a significant amount of focus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1" build="p" bldLvl="5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558AAB"/>
                </a:solidFill>
              </a:rPr>
              <a:t>Period 2: 1607 - 1754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idx="1"/>
          </p:nvPr>
        </p:nvSpPr>
        <p:spPr>
          <a:xfrm>
            <a:off x="673100" y="2171700"/>
            <a:ext cx="11658601" cy="6908800"/>
          </a:xfrm>
          <a:prstGeom prst="rect">
            <a:avLst/>
          </a:prstGeom>
        </p:spPr>
        <p:txBody>
          <a:bodyPr/>
          <a:lstStyle/>
          <a:p>
            <a:pPr marL="306704" lvl="0" indent="-306704" defTabSz="403097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84" b="1" dirty="0">
                <a:solidFill>
                  <a:srgbClr val="000000"/>
                </a:solidFill>
              </a:rPr>
              <a:t>New England Colonies: </a:t>
            </a:r>
            <a:endParaRPr sz="2484" dirty="0">
              <a:solidFill>
                <a:srgbClr val="000000"/>
              </a:solidFill>
            </a:endParaRPr>
          </a:p>
          <a:p>
            <a:pPr marL="613409" lvl="1" indent="-306704" defTabSz="403097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84" dirty="0">
                <a:solidFill>
                  <a:srgbClr val="000000"/>
                </a:solidFill>
              </a:rPr>
              <a:t>Established by </a:t>
            </a:r>
            <a:r>
              <a:rPr sz="2484" b="1" dirty="0">
                <a:solidFill>
                  <a:srgbClr val="000000"/>
                </a:solidFill>
              </a:rPr>
              <a:t>Puritans</a:t>
            </a:r>
            <a:r>
              <a:rPr sz="2484" dirty="0">
                <a:solidFill>
                  <a:srgbClr val="000000"/>
                </a:solidFill>
              </a:rPr>
              <a:t> - </a:t>
            </a:r>
            <a:r>
              <a:rPr sz="2484" b="1" dirty="0">
                <a:solidFill>
                  <a:srgbClr val="000000"/>
                </a:solidFill>
              </a:rPr>
              <a:t>like-minded community, mix of agriculture and commerce</a:t>
            </a:r>
          </a:p>
          <a:p>
            <a:pPr marL="306704" lvl="0" indent="-306704" defTabSz="403097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84" b="1" dirty="0">
                <a:solidFill>
                  <a:srgbClr val="000000"/>
                </a:solidFill>
              </a:rPr>
              <a:t>Middle Colonies:</a:t>
            </a:r>
          </a:p>
          <a:p>
            <a:pPr marL="613409" lvl="1" indent="-306704" defTabSz="403097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84" b="1" dirty="0">
                <a:solidFill>
                  <a:srgbClr val="000000"/>
                </a:solidFill>
              </a:rPr>
              <a:t>Cereal</a:t>
            </a:r>
            <a:r>
              <a:rPr sz="2484" dirty="0">
                <a:solidFill>
                  <a:srgbClr val="000000"/>
                </a:solidFill>
              </a:rPr>
              <a:t> crops - religiously, demographically, and ethnically diverse</a:t>
            </a:r>
          </a:p>
          <a:p>
            <a:pPr marL="306704" lvl="0" indent="-306704" defTabSz="403097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84" b="1" dirty="0">
                <a:solidFill>
                  <a:srgbClr val="000000"/>
                </a:solidFill>
              </a:rPr>
              <a:t>Chesapeake Colonies</a:t>
            </a:r>
            <a:r>
              <a:rPr sz="2484" dirty="0">
                <a:solidFill>
                  <a:srgbClr val="000000"/>
                </a:solidFill>
              </a:rPr>
              <a:t>: (Maryland and Virginia)</a:t>
            </a:r>
          </a:p>
          <a:p>
            <a:pPr marL="613409" lvl="1" indent="-306704" defTabSz="403097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84" dirty="0">
                <a:solidFill>
                  <a:srgbClr val="000000"/>
                </a:solidFill>
              </a:rPr>
              <a:t>Grew </a:t>
            </a:r>
            <a:r>
              <a:rPr sz="2484" b="1" dirty="0">
                <a:solidFill>
                  <a:srgbClr val="000000"/>
                </a:solidFill>
              </a:rPr>
              <a:t>tobacco</a:t>
            </a:r>
            <a:endParaRPr sz="2484" dirty="0">
              <a:solidFill>
                <a:srgbClr val="000000"/>
              </a:solidFill>
            </a:endParaRPr>
          </a:p>
          <a:p>
            <a:pPr marL="613409" lvl="1" indent="-306704" defTabSz="403097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84" dirty="0">
                <a:solidFill>
                  <a:srgbClr val="000000"/>
                </a:solidFill>
              </a:rPr>
              <a:t>Relied on </a:t>
            </a:r>
            <a:r>
              <a:rPr sz="2484" b="1" dirty="0">
                <a:solidFill>
                  <a:srgbClr val="000000"/>
                </a:solidFill>
              </a:rPr>
              <a:t>indentured servants</a:t>
            </a:r>
            <a:r>
              <a:rPr sz="2484" dirty="0">
                <a:solidFill>
                  <a:srgbClr val="000000"/>
                </a:solidFill>
              </a:rPr>
              <a:t>, and later African slaves</a:t>
            </a:r>
          </a:p>
          <a:p>
            <a:pPr marL="306704" lvl="0" indent="-306704" defTabSz="403097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84" dirty="0">
                <a:solidFill>
                  <a:srgbClr val="000000"/>
                </a:solidFill>
              </a:rPr>
              <a:t>Southern Colonies and </a:t>
            </a:r>
            <a:r>
              <a:rPr sz="2484" b="1" dirty="0">
                <a:solidFill>
                  <a:srgbClr val="000000"/>
                </a:solidFill>
              </a:rPr>
              <a:t>West Indies</a:t>
            </a:r>
            <a:r>
              <a:rPr sz="2484" dirty="0">
                <a:solidFill>
                  <a:srgbClr val="000000"/>
                </a:solidFill>
              </a:rPr>
              <a:t>:</a:t>
            </a:r>
          </a:p>
          <a:p>
            <a:pPr marL="613409" lvl="1" indent="-306704" defTabSz="403097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84" dirty="0">
                <a:solidFill>
                  <a:srgbClr val="000000"/>
                </a:solidFill>
              </a:rPr>
              <a:t>Grew </a:t>
            </a:r>
            <a:r>
              <a:rPr sz="2484" b="1" dirty="0">
                <a:solidFill>
                  <a:srgbClr val="000000"/>
                </a:solidFill>
              </a:rPr>
              <a:t>staple crops</a:t>
            </a:r>
            <a:r>
              <a:rPr sz="2484" dirty="0">
                <a:solidFill>
                  <a:srgbClr val="000000"/>
                </a:solidFill>
              </a:rPr>
              <a:t> (sugar), heavy use of </a:t>
            </a:r>
            <a:r>
              <a:rPr sz="2484" b="1" dirty="0">
                <a:solidFill>
                  <a:srgbClr val="000000"/>
                </a:solidFill>
              </a:rPr>
              <a:t>slave labor</a:t>
            </a:r>
          </a:p>
          <a:p>
            <a:pPr marL="613409" lvl="1" indent="-306704" defTabSz="403097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84" b="1" dirty="0">
                <a:solidFill>
                  <a:srgbClr val="000000"/>
                </a:solidFill>
              </a:rPr>
              <a:t>Africans made up a majority of the population in some areas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1" build="p" bldLvl="5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558AAB"/>
                </a:solidFill>
              </a:rPr>
              <a:t>Period 2: 1607 - 1754</a:t>
            </a:r>
          </a:p>
        </p:txBody>
      </p:sp>
      <p:sp>
        <p:nvSpPr>
          <p:cNvPr id="79" name="Shape 79"/>
          <p:cNvSpPr>
            <a:spLocks noGrp="1"/>
          </p:cNvSpPr>
          <p:nvPr>
            <p:ph type="body" idx="1"/>
          </p:nvPr>
        </p:nvSpPr>
        <p:spPr>
          <a:xfrm>
            <a:off x="673100" y="2171700"/>
            <a:ext cx="11658601" cy="6908800"/>
          </a:xfrm>
          <a:prstGeom prst="rect">
            <a:avLst/>
          </a:prstGeom>
        </p:spPr>
        <p:txBody>
          <a:bodyPr/>
          <a:lstStyle/>
          <a:p>
            <a:pPr marL="346709" lvl="0" indent="-346709" defTabSz="455675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07" b="1" dirty="0">
                <a:solidFill>
                  <a:srgbClr val="000000"/>
                </a:solidFill>
              </a:rPr>
              <a:t>Pueblo Revolt:</a:t>
            </a:r>
            <a:endParaRPr sz="2807" dirty="0">
              <a:solidFill>
                <a:srgbClr val="000000"/>
              </a:solidFill>
            </a:endParaRPr>
          </a:p>
          <a:p>
            <a:pPr marL="693419" lvl="1" indent="-346709" defTabSz="455675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07" dirty="0">
                <a:solidFill>
                  <a:srgbClr val="000000"/>
                </a:solidFill>
              </a:rPr>
              <a:t>Native American rebellion in SW portion of US</a:t>
            </a:r>
          </a:p>
          <a:p>
            <a:pPr marL="693419" lvl="1" indent="-346709" defTabSz="455675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07" dirty="0">
                <a:solidFill>
                  <a:srgbClr val="000000"/>
                </a:solidFill>
              </a:rPr>
              <a:t>Spanish sought to end Native practices that were inconsistent with Christianity</a:t>
            </a:r>
          </a:p>
          <a:p>
            <a:pPr marL="693419" lvl="1" indent="-346709" defTabSz="455675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07" dirty="0">
                <a:solidFill>
                  <a:srgbClr val="000000"/>
                </a:solidFill>
              </a:rPr>
              <a:t>The Pueblos rebelled, expelled Spanish for over 10 years</a:t>
            </a:r>
          </a:p>
          <a:p>
            <a:pPr marL="693419" lvl="1" indent="-346709" defTabSz="455675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07" dirty="0">
                <a:solidFill>
                  <a:srgbClr val="000000"/>
                </a:solidFill>
              </a:rPr>
              <a:t>Eventually, the Spanish regained control, began to advocate the religious assimilation of Natives</a:t>
            </a:r>
          </a:p>
          <a:p>
            <a:pPr marL="346709" lvl="0" indent="-346709" defTabSz="455675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07" b="1" dirty="0">
                <a:solidFill>
                  <a:srgbClr val="000000"/>
                </a:solidFill>
              </a:rPr>
              <a:t>Anglicization of the British Colonies</a:t>
            </a:r>
            <a:r>
              <a:rPr sz="2807" dirty="0">
                <a:solidFill>
                  <a:srgbClr val="000000"/>
                </a:solidFill>
              </a:rPr>
              <a:t>:</a:t>
            </a:r>
          </a:p>
          <a:p>
            <a:pPr marL="693419" lvl="1" indent="-346709" defTabSz="455675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07" dirty="0">
                <a:solidFill>
                  <a:srgbClr val="000000"/>
                </a:solidFill>
              </a:rPr>
              <a:t>Process of colonies “becoming” or taking on British characteristics</a:t>
            </a:r>
          </a:p>
          <a:p>
            <a:pPr marL="693419" lvl="1" indent="-346709" defTabSz="455675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07" dirty="0">
                <a:solidFill>
                  <a:srgbClr val="000000"/>
                </a:solidFill>
              </a:rPr>
              <a:t>Seen through: </a:t>
            </a:r>
            <a:r>
              <a:rPr sz="2807" b="1" dirty="0">
                <a:solidFill>
                  <a:srgbClr val="000000"/>
                </a:solidFill>
              </a:rPr>
              <a:t>trans-Atlantic print culture, commercial ties,</a:t>
            </a:r>
            <a:r>
              <a:rPr sz="2807" dirty="0">
                <a:solidFill>
                  <a:srgbClr val="000000"/>
                </a:solidFill>
              </a:rPr>
              <a:t> etc.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1" build="p" bldLvl="5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558AAB"/>
                </a:solidFill>
              </a:rPr>
              <a:t>Period 2: 1607 - 1754</a:t>
            </a:r>
          </a:p>
        </p:txBody>
      </p:sp>
      <p:sp>
        <p:nvSpPr>
          <p:cNvPr id="83" name="Shape 83"/>
          <p:cNvSpPr>
            <a:spLocks noGrp="1"/>
          </p:cNvSpPr>
          <p:nvPr>
            <p:ph type="body" idx="1"/>
          </p:nvPr>
        </p:nvSpPr>
        <p:spPr>
          <a:xfrm>
            <a:off x="673100" y="2171700"/>
            <a:ext cx="11658601" cy="6908800"/>
          </a:xfrm>
          <a:prstGeom prst="rect">
            <a:avLst/>
          </a:prstGeom>
        </p:spPr>
        <p:txBody>
          <a:bodyPr/>
          <a:lstStyle/>
          <a:p>
            <a:pPr marL="417830" lvl="0" indent="-417830" defTabSz="549148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84" b="1" dirty="0">
                <a:solidFill>
                  <a:srgbClr val="000000"/>
                </a:solidFill>
              </a:rPr>
              <a:t>Enlightenment:</a:t>
            </a:r>
          </a:p>
          <a:p>
            <a:pPr marL="835660" lvl="1" indent="-417830" defTabSz="549148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84" dirty="0">
                <a:solidFill>
                  <a:srgbClr val="000000"/>
                </a:solidFill>
              </a:rPr>
              <a:t> Focus on reason and intelligence</a:t>
            </a:r>
          </a:p>
          <a:p>
            <a:pPr marL="835660" lvl="1" indent="-417830" defTabSz="549148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84" dirty="0">
                <a:solidFill>
                  <a:srgbClr val="000000"/>
                </a:solidFill>
              </a:rPr>
              <a:t>Individuals began to question forms of government </a:t>
            </a:r>
          </a:p>
          <a:p>
            <a:pPr marL="1253489" lvl="2" indent="-417830" defTabSz="549148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84" dirty="0">
                <a:solidFill>
                  <a:srgbClr val="000000"/>
                </a:solidFill>
              </a:rPr>
              <a:t>Montesquieu - Separation or Powers, Locke - Consent of the Governed</a:t>
            </a:r>
          </a:p>
          <a:p>
            <a:pPr marL="417830" lvl="0" indent="-417830" defTabSz="549148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84" b="1" dirty="0">
                <a:solidFill>
                  <a:srgbClr val="000000"/>
                </a:solidFill>
              </a:rPr>
              <a:t>Mercantilism:</a:t>
            </a:r>
          </a:p>
          <a:p>
            <a:pPr marL="835660" lvl="1" indent="-417830" defTabSz="549148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84" dirty="0">
                <a:solidFill>
                  <a:srgbClr val="000000"/>
                </a:solidFill>
              </a:rPr>
              <a:t>Goal is to make $ for the mother country</a:t>
            </a:r>
          </a:p>
          <a:p>
            <a:pPr marL="835660" lvl="1" indent="-417830" defTabSz="549148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84" dirty="0">
                <a:solidFill>
                  <a:srgbClr val="000000"/>
                </a:solidFill>
              </a:rPr>
              <a:t>Positive balance of trade that favors the mother country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1" build="p" bldLvl="5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558AAB"/>
                </a:solidFill>
              </a:rPr>
              <a:t>Period 3 Overview (1754 - 1800)</a:t>
            </a:r>
          </a:p>
        </p:txBody>
      </p:sp>
      <p:sp>
        <p:nvSpPr>
          <p:cNvPr id="87" name="Shape 87"/>
          <p:cNvSpPr>
            <a:spLocks noGrp="1"/>
          </p:cNvSpPr>
          <p:nvPr>
            <p:ph type="body" idx="1"/>
          </p:nvPr>
        </p:nvSpPr>
        <p:spPr>
          <a:xfrm>
            <a:off x="1041400" y="2359157"/>
            <a:ext cx="10922000" cy="7005704"/>
          </a:xfrm>
          <a:prstGeom prst="rect">
            <a:avLst/>
          </a:prstGeom>
        </p:spPr>
        <p:txBody>
          <a:bodyPr/>
          <a:lstStyle/>
          <a:p>
            <a:pPr marL="306704" lvl="0" indent="-306704" defTabSz="403097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84" dirty="0">
                <a:solidFill>
                  <a:srgbClr val="000000"/>
                </a:solidFill>
              </a:rPr>
              <a:t>Test structure:</a:t>
            </a:r>
          </a:p>
          <a:p>
            <a:pPr marL="613409" lvl="1" indent="-306704" defTabSz="403097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84" dirty="0">
                <a:solidFill>
                  <a:srgbClr val="000000"/>
                </a:solidFill>
              </a:rPr>
              <a:t>Period 3 is roughly 12% of the exam:</a:t>
            </a:r>
          </a:p>
          <a:p>
            <a:pPr marL="613409" lvl="1" indent="-306704" defTabSz="403097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84" dirty="0">
                <a:solidFill>
                  <a:srgbClr val="000000"/>
                </a:solidFill>
              </a:rPr>
              <a:t>Essays could be on The </a:t>
            </a:r>
            <a:r>
              <a:rPr sz="2484" b="1" dirty="0">
                <a:solidFill>
                  <a:srgbClr val="000000"/>
                </a:solidFill>
              </a:rPr>
              <a:t>7 Years War</a:t>
            </a:r>
            <a:r>
              <a:rPr sz="2484" dirty="0">
                <a:solidFill>
                  <a:srgbClr val="000000"/>
                </a:solidFill>
              </a:rPr>
              <a:t> as a turning point, the </a:t>
            </a:r>
            <a:r>
              <a:rPr sz="2484" b="1" dirty="0">
                <a:solidFill>
                  <a:srgbClr val="000000"/>
                </a:solidFill>
              </a:rPr>
              <a:t>American Revolution</a:t>
            </a:r>
            <a:r>
              <a:rPr sz="2484" dirty="0">
                <a:solidFill>
                  <a:srgbClr val="000000"/>
                </a:solidFill>
              </a:rPr>
              <a:t>, Comparing and Contrasting the </a:t>
            </a:r>
            <a:r>
              <a:rPr sz="2484" b="1" dirty="0">
                <a:solidFill>
                  <a:srgbClr val="000000"/>
                </a:solidFill>
              </a:rPr>
              <a:t>Articles and Constitution</a:t>
            </a:r>
            <a:endParaRPr sz="2484" dirty="0">
              <a:solidFill>
                <a:srgbClr val="000000"/>
              </a:solidFill>
            </a:endParaRPr>
          </a:p>
          <a:p>
            <a:pPr marL="306704" lvl="0" indent="-306704" defTabSz="403097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84" dirty="0">
                <a:solidFill>
                  <a:srgbClr val="000000"/>
                </a:solidFill>
              </a:rPr>
              <a:t>Why was 1754 - 1800 chosen for the dates?</a:t>
            </a:r>
          </a:p>
          <a:p>
            <a:pPr marL="613409" lvl="1" indent="-306704" defTabSz="403097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84" dirty="0">
                <a:solidFill>
                  <a:srgbClr val="000000"/>
                </a:solidFill>
              </a:rPr>
              <a:t>1754 = Beginning of the </a:t>
            </a:r>
            <a:r>
              <a:rPr sz="2484" b="1" dirty="0">
                <a:solidFill>
                  <a:srgbClr val="000000"/>
                </a:solidFill>
              </a:rPr>
              <a:t>Seven Years War</a:t>
            </a:r>
          </a:p>
          <a:p>
            <a:pPr marL="613409" lvl="1" indent="-306704" defTabSz="403097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84" dirty="0">
                <a:solidFill>
                  <a:srgbClr val="000000"/>
                </a:solidFill>
              </a:rPr>
              <a:t>1800 = Jefferson’s election</a:t>
            </a:r>
          </a:p>
          <a:p>
            <a:pPr marL="613409" lvl="1" indent="-306704" defTabSz="403097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84" dirty="0">
                <a:solidFill>
                  <a:srgbClr val="000000"/>
                </a:solidFill>
              </a:rPr>
              <a:t>This time period focuses on the shift in the relationship between the British and the Colonists, which culminates in the </a:t>
            </a:r>
            <a:r>
              <a:rPr sz="2484" b="1" dirty="0">
                <a:solidFill>
                  <a:srgbClr val="000000"/>
                </a:solidFill>
              </a:rPr>
              <a:t>American Revolution</a:t>
            </a:r>
            <a:endParaRPr sz="2484" dirty="0">
              <a:solidFill>
                <a:srgbClr val="000000"/>
              </a:solidFill>
            </a:endParaRPr>
          </a:p>
          <a:p>
            <a:pPr marL="613409" lvl="1" indent="-306704" defTabSz="403097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84" dirty="0">
                <a:solidFill>
                  <a:srgbClr val="000000"/>
                </a:solidFill>
              </a:rPr>
              <a:t>Additionally, the structure of American government is a focus with the </a:t>
            </a:r>
            <a:r>
              <a:rPr sz="2484" b="1" dirty="0">
                <a:solidFill>
                  <a:srgbClr val="000000"/>
                </a:solidFill>
              </a:rPr>
              <a:t>Articles of Confederation</a:t>
            </a:r>
            <a:r>
              <a:rPr sz="2484" dirty="0">
                <a:solidFill>
                  <a:srgbClr val="000000"/>
                </a:solidFill>
              </a:rPr>
              <a:t> and </a:t>
            </a:r>
            <a:r>
              <a:rPr sz="2484" b="1" dirty="0">
                <a:solidFill>
                  <a:srgbClr val="000000"/>
                </a:solidFill>
              </a:rPr>
              <a:t>Constitution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1" build="p" bldLvl="5" animBg="1" advAuto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Blueprint">
  <a:themeElements>
    <a:clrScheme name="Blueprint">
      <a:dk1>
        <a:srgbClr val="AB7655"/>
      </a:dk1>
      <a:lt1>
        <a:srgbClr val="558AAB"/>
      </a:lt1>
      <a:dk2>
        <a:srgbClr val="53585F"/>
      </a:dk2>
      <a:lt2>
        <a:srgbClr val="DCDEE0"/>
      </a:lt2>
      <a:accent1>
        <a:srgbClr val="577198"/>
      </a:accent1>
      <a:accent2>
        <a:srgbClr val="59824B"/>
      </a:accent2>
      <a:accent3>
        <a:srgbClr val="B98F20"/>
      </a:accent3>
      <a:accent4>
        <a:srgbClr val="BF6322"/>
      </a:accent4>
      <a:accent5>
        <a:srgbClr val="902422"/>
      </a:accent5>
      <a:accent6>
        <a:srgbClr val="574170"/>
      </a:accent6>
      <a:hlink>
        <a:srgbClr val="0000FF"/>
      </a:hlink>
      <a:folHlink>
        <a:srgbClr val="FF00FF"/>
      </a:folHlink>
    </a:clrScheme>
    <a:fontScheme name="Blueprint">
      <a:majorFont>
        <a:latin typeface="Helvetica Neue Bold Condensed"/>
        <a:ea typeface="Helvetica Neue Bold Condensed"/>
        <a:cs typeface="Helvetica Neue Bold Condensed"/>
      </a:majorFont>
      <a:minorFont>
        <a:latin typeface="Helvetica Neue Light"/>
        <a:ea typeface="Helvetica Neue Light"/>
        <a:cs typeface="Helvetica Neue Light"/>
      </a:minorFont>
    </a:fontScheme>
    <a:fmtScheme name="Bluepri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DEDEDE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77198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558AAB"/>
            </a:solidFill>
            <a:effectLst/>
            <a:uFillTx/>
            <a:latin typeface="+mj-lt"/>
            <a:ea typeface="+mj-ea"/>
            <a:cs typeface="+mj-cs"/>
            <a:sym typeface="Helvetica Neue Bold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ueprint">
  <a:themeElements>
    <a:clrScheme name="Blueprint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577198"/>
      </a:accent1>
      <a:accent2>
        <a:srgbClr val="59824B"/>
      </a:accent2>
      <a:accent3>
        <a:srgbClr val="B98F20"/>
      </a:accent3>
      <a:accent4>
        <a:srgbClr val="BF6322"/>
      </a:accent4>
      <a:accent5>
        <a:srgbClr val="902422"/>
      </a:accent5>
      <a:accent6>
        <a:srgbClr val="574170"/>
      </a:accent6>
      <a:hlink>
        <a:srgbClr val="0000FF"/>
      </a:hlink>
      <a:folHlink>
        <a:srgbClr val="FF00FF"/>
      </a:folHlink>
    </a:clrScheme>
    <a:fontScheme name="Blueprint">
      <a:majorFont>
        <a:latin typeface="Helvetica Neue Bold Condensed"/>
        <a:ea typeface="Helvetica Neue Bold Condensed"/>
        <a:cs typeface="Helvetica Neue Bold Condensed"/>
      </a:majorFont>
      <a:minorFont>
        <a:latin typeface="Helvetica Neue Light"/>
        <a:ea typeface="Helvetica Neue Light"/>
        <a:cs typeface="Helvetica Neue Light"/>
      </a:minorFont>
    </a:fontScheme>
    <a:fmtScheme name="Bluepri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DEDEDE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77198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558AAB"/>
            </a:solidFill>
            <a:effectLst/>
            <a:uFillTx/>
            <a:latin typeface="+mj-lt"/>
            <a:ea typeface="+mj-ea"/>
            <a:cs typeface="+mj-cs"/>
            <a:sym typeface="Helvetica Neue Bold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472</TotalTime>
  <Words>2693</Words>
  <Application>Microsoft Office PowerPoint</Application>
  <PresentationFormat>Custom</PresentationFormat>
  <Paragraphs>292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Blueprint</vt:lpstr>
      <vt:lpstr>APUSH Review: Key Terms, People, and Events SPECIFICALLY Mentioned In The New Curriculum!</vt:lpstr>
      <vt:lpstr>Period 1 Overview (1491 - 1607)</vt:lpstr>
      <vt:lpstr>Period 1: 1491 - 1607 </vt:lpstr>
      <vt:lpstr>Period 1: 1491 - 1607 </vt:lpstr>
      <vt:lpstr>Period 2 Overview (1607 - 1754)</vt:lpstr>
      <vt:lpstr>Period 2: 1607 - 1754</vt:lpstr>
      <vt:lpstr>Period 2: 1607 - 1754</vt:lpstr>
      <vt:lpstr>Period 2: 1607 - 1754</vt:lpstr>
      <vt:lpstr>Period 3 Overview (1754 - 1800)</vt:lpstr>
      <vt:lpstr>Period 3: 1754 - 1800</vt:lpstr>
      <vt:lpstr>Period 3: 1754 - 1800</vt:lpstr>
      <vt:lpstr>Period 3: 1754 - 1800</vt:lpstr>
      <vt:lpstr>Period 3: 1754 - 1800</vt:lpstr>
      <vt:lpstr>Period 3: 1754 - 1800</vt:lpstr>
      <vt:lpstr>Period 3: 1754 - 1800</vt:lpstr>
      <vt:lpstr>Period 3: 1754 - 1800</vt:lpstr>
      <vt:lpstr>Period 4 Overview (1800 - 1848)</vt:lpstr>
      <vt:lpstr>Period 4: 1800 - 1848</vt:lpstr>
      <vt:lpstr>Period 4: 1800 - 1848</vt:lpstr>
      <vt:lpstr>Period 4: 1800 - 1848</vt:lpstr>
      <vt:lpstr>Period 4: 1800 - 1848</vt:lpstr>
      <vt:lpstr>Period 5 Overview (1844 - 1877)</vt:lpstr>
      <vt:lpstr>Period 5: 1844 - 1877</vt:lpstr>
      <vt:lpstr>Period 5: 1844 - 1877</vt:lpstr>
      <vt:lpstr>Period 5: 1844 - 1877</vt:lpstr>
      <vt:lpstr>Period 5: 1844 - 1877</vt:lpstr>
      <vt:lpstr>Period 5: 1844 - 1877</vt:lpstr>
      <vt:lpstr>Period 5: 1844 - 1877</vt:lpstr>
      <vt:lpstr>Period 5: 1844 - 1877</vt:lpstr>
      <vt:lpstr>Period 5: 1844 - 1877</vt:lpstr>
      <vt:lpstr>Period 5: 1844 - 1877</vt:lpstr>
      <vt:lpstr>Period 5: 1844 - 1877</vt:lpstr>
      <vt:lpstr>Period 5: 1844 - 1877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Key Terms, People, and Events SPECIFICALLY Mentioned In The New Curriculum!</dc:title>
  <dc:creator>Nack, Jamie B</dc:creator>
  <cp:lastModifiedBy>Windows User</cp:lastModifiedBy>
  <cp:revision>4</cp:revision>
  <dcterms:modified xsi:type="dcterms:W3CDTF">2015-05-05T20:16:41Z</dcterms:modified>
</cp:coreProperties>
</file>