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sldIdLst>
    <p:sldId id="256" r:id="rId2"/>
    <p:sldId id="266" r:id="rId3"/>
    <p:sldId id="257" r:id="rId4"/>
    <p:sldId id="259" r:id="rId5"/>
    <p:sldId id="260" r:id="rId6"/>
    <p:sldId id="267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46B89D-4FC7-46BD-8EFE-198F7A49477A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B81DDE-C82E-4820-AF96-74F6C9634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893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81DDE-C82E-4820-AF96-74F6C96345F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953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E7F5A-90B0-446A-B0C7-7F2FA2200ACF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69EB-5CDF-4077-83DE-2BA165011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566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E7F5A-90B0-446A-B0C7-7F2FA2200ACF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69EB-5CDF-4077-83DE-2BA165011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498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E7F5A-90B0-446A-B0C7-7F2FA2200ACF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69EB-5CDF-4077-83DE-2BA165011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3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E7F5A-90B0-446A-B0C7-7F2FA2200ACF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69EB-5CDF-4077-83DE-2BA165011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643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E7F5A-90B0-446A-B0C7-7F2FA2200ACF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69EB-5CDF-4077-83DE-2BA165011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235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E7F5A-90B0-446A-B0C7-7F2FA2200ACF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69EB-5CDF-4077-83DE-2BA165011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212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E7F5A-90B0-446A-B0C7-7F2FA2200ACF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69EB-5CDF-4077-83DE-2BA165011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04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E7F5A-90B0-446A-B0C7-7F2FA2200ACF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69EB-5CDF-4077-83DE-2BA165011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107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E7F5A-90B0-446A-B0C7-7F2FA2200ACF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69EB-5CDF-4077-83DE-2BA165011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815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E7F5A-90B0-446A-B0C7-7F2FA2200ACF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69EB-5CDF-4077-83DE-2BA165011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825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E7F5A-90B0-446A-B0C7-7F2FA2200ACF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69EB-5CDF-4077-83DE-2BA165011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971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E7F5A-90B0-446A-B0C7-7F2FA2200ACF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A69EB-5CDF-4077-83DE-2BA165011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719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</a:t>
            </a:r>
            <a:r>
              <a:rPr lang="en-US" dirty="0" smtClean="0"/>
              <a:t>36: </a:t>
            </a:r>
            <a:r>
              <a:rPr lang="en-US" dirty="0" smtClean="0"/>
              <a:t>World War 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79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the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dirty="0" smtClean="0">
                <a:solidFill>
                  <a:schemeClr val="tx1"/>
                </a:solidFill>
              </a:rPr>
              <a:t>End </a:t>
            </a:r>
            <a:r>
              <a:rPr lang="en-US" sz="3200" dirty="0">
                <a:solidFill>
                  <a:schemeClr val="tx1"/>
                </a:solidFill>
              </a:rPr>
              <a:t>to the Great </a:t>
            </a:r>
            <a:r>
              <a:rPr lang="en-US" sz="3200" dirty="0" smtClean="0">
                <a:solidFill>
                  <a:schemeClr val="tx1"/>
                </a:solidFill>
              </a:rPr>
              <a:t>Depression</a:t>
            </a:r>
          </a:p>
          <a:p>
            <a:pPr>
              <a:lnSpc>
                <a:spcPct val="90000"/>
              </a:lnSpc>
            </a:pPr>
            <a:r>
              <a:rPr lang="en-US" sz="3200" dirty="0" smtClean="0">
                <a:solidFill>
                  <a:schemeClr val="tx1"/>
                </a:solidFill>
              </a:rPr>
              <a:t>Post-war economic boom (1950s)</a:t>
            </a:r>
          </a:p>
          <a:p>
            <a:pPr>
              <a:lnSpc>
                <a:spcPct val="90000"/>
              </a:lnSpc>
            </a:pPr>
            <a:r>
              <a:rPr lang="en-US" sz="3200" dirty="0" smtClean="0">
                <a:solidFill>
                  <a:schemeClr val="tx1"/>
                </a:solidFill>
              </a:rPr>
              <a:t>Demographic shifts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chemeClr val="tx1"/>
                </a:solidFill>
              </a:rPr>
              <a:t>“Baby boom”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Growth of the “sunbelt”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African Americans move north</a:t>
            </a:r>
          </a:p>
          <a:p>
            <a:pPr>
              <a:lnSpc>
                <a:spcPct val="90000"/>
              </a:lnSpc>
            </a:pPr>
            <a:r>
              <a:rPr lang="en-US" sz="3200" dirty="0" smtClean="0">
                <a:solidFill>
                  <a:schemeClr val="tx1"/>
                </a:solidFill>
              </a:rPr>
              <a:t>End of Isolation</a:t>
            </a:r>
          </a:p>
          <a:p>
            <a:pPr>
              <a:lnSpc>
                <a:spcPct val="90000"/>
              </a:lnSpc>
            </a:pPr>
            <a:r>
              <a:rPr lang="en-US" sz="3200" dirty="0" smtClean="0">
                <a:solidFill>
                  <a:schemeClr val="tx1"/>
                </a:solidFill>
              </a:rPr>
              <a:t>Beginning of the Cold War</a:t>
            </a:r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6148" name="Picture 4" descr="http://3.bp.blogspot.com/_1as5cgzysyk/SZz5JGW4HxI/AAAAAAAABPs/PFyAau02Hq0/s400/cold_war_fla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3657600"/>
            <a:ext cx="1947951" cy="2447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3559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Home Front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Selective Service Act:</a:t>
            </a:r>
          </a:p>
          <a:p>
            <a:pPr lvl="1"/>
            <a:r>
              <a:rPr lang="en-US" sz="2400" dirty="0" smtClean="0"/>
              <a:t>Men ages 18 – 65 had to register  </a:t>
            </a:r>
            <a:endParaRPr lang="en-US" sz="2400" dirty="0"/>
          </a:p>
          <a:p>
            <a:r>
              <a:rPr lang="en-US" sz="3600" dirty="0" smtClean="0"/>
              <a:t>War Productions Board:</a:t>
            </a:r>
          </a:p>
          <a:p>
            <a:pPr lvl="1"/>
            <a:r>
              <a:rPr lang="en-US" sz="2400" dirty="0" smtClean="0"/>
              <a:t>½ of factory production went to war effort</a:t>
            </a:r>
            <a:endParaRPr lang="en-US" sz="2400" dirty="0"/>
          </a:p>
          <a:p>
            <a:r>
              <a:rPr lang="en-US" sz="3600" dirty="0" smtClean="0"/>
              <a:t>Funding of World War II</a:t>
            </a:r>
          </a:p>
          <a:p>
            <a:pPr lvl="1"/>
            <a:r>
              <a:rPr lang="en-US" sz="2400" dirty="0" smtClean="0"/>
              <a:t>Increased taxes</a:t>
            </a:r>
          </a:p>
          <a:p>
            <a:pPr lvl="1"/>
            <a:r>
              <a:rPr lang="en-US" sz="2400" dirty="0" smtClean="0"/>
              <a:t>War Bonds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094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World War II and Women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Women in the military: </a:t>
            </a:r>
          </a:p>
          <a:p>
            <a:pPr lvl="1"/>
            <a:r>
              <a:rPr kumimoji="1" lang="en-US" sz="2800" b="1" dirty="0" smtClean="0"/>
              <a:t>WACs </a:t>
            </a:r>
            <a:r>
              <a:rPr kumimoji="1" lang="en-US" sz="2800" dirty="0" smtClean="0"/>
              <a:t>(Women’s Army Corps) 	    </a:t>
            </a:r>
          </a:p>
          <a:p>
            <a:pPr lvl="1"/>
            <a:r>
              <a:rPr kumimoji="1" lang="en-US" sz="2800" b="1" dirty="0" smtClean="0"/>
              <a:t>WAVES </a:t>
            </a:r>
            <a:r>
              <a:rPr kumimoji="1" lang="en-US" sz="2800" dirty="0" smtClean="0"/>
              <a:t>(Women Appointed for voluntary Emergency Service)</a:t>
            </a:r>
          </a:p>
          <a:p>
            <a:r>
              <a:rPr lang="en-US" sz="4000" dirty="0" smtClean="0"/>
              <a:t>“Rosie the Riveter”:</a:t>
            </a:r>
          </a:p>
          <a:p>
            <a:pPr lvl="1"/>
            <a:r>
              <a:rPr lang="en-US" sz="2800" dirty="0" smtClean="0"/>
              <a:t>Some women </a:t>
            </a:r>
            <a:r>
              <a:rPr lang="en-US" sz="2800" dirty="0"/>
              <a:t>moved to new communities to work in aircraft, munitions, and automobile </a:t>
            </a:r>
            <a:r>
              <a:rPr lang="en-US" sz="2800" dirty="0" smtClean="0"/>
              <a:t>industries.</a:t>
            </a:r>
          </a:p>
          <a:p>
            <a:pPr lvl="1"/>
            <a:r>
              <a:rPr lang="en-US" sz="2800" dirty="0" smtClean="0"/>
              <a:t>Propaganda </a:t>
            </a:r>
            <a:r>
              <a:rPr lang="en-US" sz="2800" dirty="0"/>
              <a:t>urged women to work in </a:t>
            </a:r>
            <a:r>
              <a:rPr lang="en-US" sz="2800" dirty="0" smtClean="0"/>
              <a:t>industry</a:t>
            </a:r>
          </a:p>
          <a:p>
            <a:pPr lvl="1"/>
            <a:r>
              <a:rPr lang="en-US" sz="2800" dirty="0" smtClean="0"/>
              <a:t>Films </a:t>
            </a:r>
            <a:r>
              <a:rPr lang="en-US" sz="2800" dirty="0"/>
              <a:t>characterized “Rosie” as a heroine </a:t>
            </a:r>
          </a:p>
          <a:p>
            <a:endParaRPr lang="en-US" sz="4000" dirty="0"/>
          </a:p>
          <a:p>
            <a:endParaRPr lang="en-US" sz="4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642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World War II and African Americans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1"/>
              </a:buClr>
              <a:buSzPct val="90000"/>
            </a:pPr>
            <a:r>
              <a:rPr kumimoji="1" lang="en-US" sz="3600" dirty="0"/>
              <a:t>Nearly one million African </a:t>
            </a:r>
            <a:r>
              <a:rPr kumimoji="1" lang="en-US" sz="3600" dirty="0" smtClean="0"/>
              <a:t>Americans </a:t>
            </a:r>
            <a:r>
              <a:rPr kumimoji="1" lang="en-US" sz="3600" dirty="0"/>
              <a:t>served </a:t>
            </a:r>
            <a:r>
              <a:rPr kumimoji="1" lang="en-US" sz="3600" dirty="0" smtClean="0"/>
              <a:t>in segregated units</a:t>
            </a:r>
          </a:p>
          <a:p>
            <a:pPr lvl="1">
              <a:buClr>
                <a:schemeClr val="accent1"/>
              </a:buClr>
              <a:buSzPct val="90000"/>
            </a:pPr>
            <a:r>
              <a:rPr kumimoji="1" lang="en-US" sz="2400" b="1" dirty="0" smtClean="0"/>
              <a:t>Tuskegee </a:t>
            </a:r>
            <a:r>
              <a:rPr kumimoji="1" lang="en-US" sz="2400" b="1" dirty="0"/>
              <a:t>Airmen:</a:t>
            </a:r>
            <a:r>
              <a:rPr kumimoji="1" lang="en-US" sz="2400" dirty="0"/>
              <a:t> first </a:t>
            </a:r>
            <a:r>
              <a:rPr kumimoji="1" lang="en-US" sz="2400" dirty="0" smtClean="0"/>
              <a:t>African </a:t>
            </a:r>
            <a:r>
              <a:rPr kumimoji="1" lang="en-US" sz="2400" dirty="0"/>
              <a:t>American aviators </a:t>
            </a:r>
            <a:r>
              <a:rPr kumimoji="1" lang="en-US" sz="2400" dirty="0" smtClean="0"/>
              <a:t>in the </a:t>
            </a:r>
            <a:r>
              <a:rPr kumimoji="1" lang="en-US" sz="2400" dirty="0"/>
              <a:t>U.S. Army</a:t>
            </a:r>
          </a:p>
          <a:p>
            <a:r>
              <a:rPr lang="en-US" sz="3600" dirty="0" smtClean="0"/>
              <a:t>Double V Campaign:</a:t>
            </a:r>
          </a:p>
          <a:p>
            <a:pPr lvl="1"/>
            <a:r>
              <a:rPr lang="en-US" sz="2400" dirty="0" smtClean="0"/>
              <a:t>Victory abroad and victory at home (civil rights)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69367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World War II and Native Americans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1"/>
              </a:buClr>
              <a:buSzPct val="90000"/>
            </a:pPr>
            <a:r>
              <a:rPr kumimoji="1" lang="en-US" sz="4000" b="1" dirty="0" smtClean="0"/>
              <a:t>Navajo</a:t>
            </a:r>
            <a:r>
              <a:rPr kumimoji="1" lang="en-US" sz="4000" dirty="0" smtClean="0"/>
              <a:t> volunteers were used as </a:t>
            </a:r>
            <a:r>
              <a:rPr kumimoji="1" lang="en-US" sz="4000" b="1" dirty="0" smtClean="0"/>
              <a:t>“code talkers”</a:t>
            </a:r>
            <a:endParaRPr kumimoji="1" lang="en-US" sz="4000" dirty="0"/>
          </a:p>
          <a:p>
            <a:pPr>
              <a:buClr>
                <a:schemeClr val="accent1"/>
              </a:buClr>
              <a:buSzPct val="90000"/>
            </a:pPr>
            <a:r>
              <a:rPr kumimoji="1" lang="en-US" sz="2800" dirty="0" smtClean="0"/>
              <a:t>Japan unable to crack their language used for military communication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85609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World War II and Mexican-Americans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600"/>
              </a:spcBef>
            </a:pPr>
            <a:r>
              <a:rPr lang="en-US" sz="3300" b="1" dirty="0" smtClean="0"/>
              <a:t>Bracero Program</a:t>
            </a:r>
            <a:r>
              <a:rPr lang="en-US" sz="3300" dirty="0" smtClean="0"/>
              <a:t>	</a:t>
            </a:r>
          </a:p>
          <a:p>
            <a:pPr lvl="1">
              <a:spcBef>
                <a:spcPts val="600"/>
              </a:spcBef>
            </a:pPr>
            <a:r>
              <a:rPr lang="en-US" sz="3300" dirty="0" smtClean="0"/>
              <a:t>1942, need for farm labor led to U.S. gov’t issuing short-term work permits to Mexican workers</a:t>
            </a:r>
          </a:p>
          <a:p>
            <a:pPr lvl="1">
              <a:spcBef>
                <a:spcPts val="600"/>
              </a:spcBef>
            </a:pPr>
            <a:r>
              <a:rPr lang="en-US" sz="3300" dirty="0" smtClean="0"/>
              <a:t>About 150,000 Braceros worked in agriculture and the railroads.</a:t>
            </a:r>
          </a:p>
          <a:p>
            <a:pPr>
              <a:spcBef>
                <a:spcPts val="600"/>
              </a:spcBef>
            </a:pPr>
            <a:r>
              <a:rPr lang="en-US" sz="3300" b="1" dirty="0" smtClean="0"/>
              <a:t>Zoot Suit Riots </a:t>
            </a:r>
            <a:r>
              <a:rPr lang="en-US" sz="3300" dirty="0" smtClean="0"/>
              <a:t>(L.A.), 1943</a:t>
            </a:r>
          </a:p>
          <a:p>
            <a:pPr lvl="1">
              <a:spcBef>
                <a:spcPts val="600"/>
              </a:spcBef>
            </a:pPr>
            <a:r>
              <a:rPr lang="en-US" sz="3300" dirty="0" smtClean="0"/>
              <a:t>Young Mexican-Americans became the object of frequent violent attacks by white sailors and marines.</a:t>
            </a:r>
          </a:p>
          <a:p>
            <a:pPr lvl="1">
              <a:spcBef>
                <a:spcPts val="600"/>
              </a:spcBef>
            </a:pPr>
            <a:r>
              <a:rPr lang="en-US" sz="3300" dirty="0" smtClean="0"/>
              <a:t>In June, riots broke out in East L.A. </a:t>
            </a:r>
          </a:p>
          <a:p>
            <a:pPr lvl="1">
              <a:spcBef>
                <a:spcPts val="600"/>
              </a:spcBef>
            </a:pPr>
            <a:r>
              <a:rPr lang="en-US" sz="3300" dirty="0" smtClean="0"/>
              <a:t>150 were injured; 500 Mexican Americas arrested</a:t>
            </a:r>
          </a:p>
          <a:p>
            <a:pPr>
              <a:buFont typeface="Monotype Sorts" pitchFamily="2" charset="2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89033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Home Front: Japanese - Americans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Executive Order 9006</a:t>
            </a:r>
          </a:p>
          <a:p>
            <a:pPr lvl="1"/>
            <a:r>
              <a:rPr lang="en-US" sz="2000" dirty="0" smtClean="0"/>
              <a:t>Relocation of Japanese Americans on West Coast to internment camps</a:t>
            </a:r>
          </a:p>
          <a:p>
            <a:endParaRPr lang="en-US" sz="3200" i="1" dirty="0" smtClean="0"/>
          </a:p>
          <a:p>
            <a:r>
              <a:rPr lang="en-US" sz="3200" i="1" dirty="0" err="1" smtClean="0"/>
              <a:t>Korematsu</a:t>
            </a:r>
            <a:r>
              <a:rPr lang="en-US" sz="3200" i="1" dirty="0" smtClean="0"/>
              <a:t> v. US </a:t>
            </a:r>
            <a:r>
              <a:rPr lang="en-US" sz="3200" dirty="0" smtClean="0"/>
              <a:t>(1944)</a:t>
            </a:r>
          </a:p>
          <a:p>
            <a:pPr lvl="1"/>
            <a:r>
              <a:rPr lang="en-US" sz="2000" dirty="0" smtClean="0"/>
              <a:t>Supreme Court upheld internment camps for Japanese Americans</a:t>
            </a:r>
            <a:endParaRPr lang="en-US" sz="2000" dirty="0"/>
          </a:p>
          <a:p>
            <a:endParaRPr lang="en-US" sz="3200" dirty="0"/>
          </a:p>
          <a:p>
            <a:r>
              <a:rPr lang="en-US" sz="3200" dirty="0" smtClean="0"/>
              <a:t>Significance?</a:t>
            </a:r>
          </a:p>
          <a:p>
            <a:pPr lvl="1"/>
            <a:r>
              <a:rPr lang="en-US" sz="2000" dirty="0" smtClean="0"/>
              <a:t>During times of war, individual rights go DOWN!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75683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Atomic Bomb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Manhattan Project:</a:t>
            </a:r>
          </a:p>
          <a:p>
            <a:pPr lvl="1"/>
            <a:r>
              <a:rPr lang="en-US" sz="2000" dirty="0"/>
              <a:t>Headed by J. Robert </a:t>
            </a:r>
            <a:r>
              <a:rPr lang="en-US" sz="2000" dirty="0" smtClean="0"/>
              <a:t>Oppenheimer</a:t>
            </a:r>
            <a:endParaRPr lang="en-US" sz="2000" dirty="0"/>
          </a:p>
          <a:p>
            <a:r>
              <a:rPr lang="en-US" sz="3200" dirty="0" smtClean="0"/>
              <a:t>Trinity Test: </a:t>
            </a:r>
          </a:p>
          <a:p>
            <a:pPr lvl="1"/>
            <a:r>
              <a:rPr lang="en-US" sz="2000" dirty="0" smtClean="0"/>
              <a:t>July 16, 1945</a:t>
            </a:r>
          </a:p>
          <a:p>
            <a:r>
              <a:rPr lang="en-US" sz="3200" dirty="0" smtClean="0"/>
              <a:t>Hiroshima and Nagasaki:</a:t>
            </a:r>
          </a:p>
          <a:p>
            <a:pPr lvl="1"/>
            <a:r>
              <a:rPr lang="en-US" sz="2000" dirty="0" smtClean="0"/>
              <a:t>August 6 and 9, 1945</a:t>
            </a:r>
          </a:p>
          <a:p>
            <a:r>
              <a:rPr lang="en-US" sz="3200" dirty="0" smtClean="0"/>
              <a:t>Why did the US use the bombs on Japan?</a:t>
            </a:r>
          </a:p>
          <a:p>
            <a:pPr lvl="1"/>
            <a:r>
              <a:rPr lang="en-US" sz="2000" dirty="0" smtClean="0"/>
              <a:t>To save American lives</a:t>
            </a:r>
          </a:p>
          <a:p>
            <a:pPr lvl="1"/>
            <a:r>
              <a:rPr lang="en-US" sz="2000" dirty="0" smtClean="0"/>
              <a:t>To demonstrate power to the Soviet Union</a:t>
            </a:r>
          </a:p>
          <a:p>
            <a:pPr lvl="1"/>
            <a:r>
              <a:rPr lang="en-US" sz="2000" dirty="0" smtClean="0"/>
              <a:t>Revenge for Pearl Harbor</a:t>
            </a:r>
          </a:p>
          <a:p>
            <a:pPr lvl="1"/>
            <a:r>
              <a:rPr lang="en-US" sz="2000" dirty="0" smtClean="0"/>
              <a:t>Belief that Japanese would fight to the last man</a:t>
            </a:r>
            <a:endParaRPr lang="en-US" sz="2000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100" name="Picture 4" descr="http://1.bp.blogspot.com/-gyKnPDkOCNQ/ThskVxh7wGI/AAAAAAAAACg/2rNQHKPyhTI/s1600/tri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828800"/>
            <a:ext cx="175958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0179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Key Conferences During the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sz="3200" dirty="0"/>
              <a:t>Tehran Conference </a:t>
            </a:r>
            <a:r>
              <a:rPr lang="en-US" sz="3200" dirty="0" smtClean="0"/>
              <a:t>(1943)</a:t>
            </a:r>
          </a:p>
          <a:p>
            <a:pPr lvl="1">
              <a:spcBef>
                <a:spcPct val="0"/>
              </a:spcBef>
            </a:pPr>
            <a:r>
              <a:rPr lang="en-US" sz="2000" dirty="0" smtClean="0"/>
              <a:t>First </a:t>
            </a:r>
            <a:r>
              <a:rPr lang="en-US" sz="2000" dirty="0"/>
              <a:t>meeting of </a:t>
            </a:r>
            <a:r>
              <a:rPr lang="en-US" sz="2000" dirty="0" smtClean="0"/>
              <a:t>Roosevelt, Churchill, and Stalin</a:t>
            </a:r>
          </a:p>
          <a:p>
            <a:pPr lvl="1">
              <a:spcBef>
                <a:spcPct val="0"/>
              </a:spcBef>
            </a:pPr>
            <a:r>
              <a:rPr lang="en-US" sz="2000" dirty="0" smtClean="0"/>
              <a:t>Stalin wanted control of Eastern Europe and a divided Germany</a:t>
            </a:r>
          </a:p>
          <a:p>
            <a:pPr lvl="1">
              <a:spcBef>
                <a:spcPct val="0"/>
              </a:spcBef>
            </a:pPr>
            <a:r>
              <a:rPr lang="en-US" sz="2000" dirty="0" smtClean="0"/>
              <a:t>Churchill wanted a free Eastern Europe</a:t>
            </a:r>
          </a:p>
          <a:p>
            <a:pPr>
              <a:spcBef>
                <a:spcPct val="0"/>
              </a:spcBef>
            </a:pPr>
            <a:r>
              <a:rPr lang="en-US" sz="3200" dirty="0" smtClean="0"/>
              <a:t>Yalta Conference (1945)</a:t>
            </a:r>
          </a:p>
          <a:p>
            <a:pPr lvl="1">
              <a:spcBef>
                <a:spcPct val="0"/>
              </a:spcBef>
            </a:pPr>
            <a:r>
              <a:rPr lang="en-US" sz="2000" dirty="0" smtClean="0"/>
              <a:t>Big Three meet again</a:t>
            </a:r>
          </a:p>
          <a:p>
            <a:pPr lvl="1">
              <a:spcBef>
                <a:spcPct val="0"/>
              </a:spcBef>
            </a:pPr>
            <a:r>
              <a:rPr lang="en-US" sz="2000" dirty="0" smtClean="0"/>
              <a:t>Discuss plans for postwar Europe</a:t>
            </a:r>
          </a:p>
          <a:p>
            <a:pPr lvl="1">
              <a:spcBef>
                <a:spcPct val="0"/>
              </a:spcBef>
            </a:pPr>
            <a:r>
              <a:rPr lang="en-US" sz="2000" dirty="0" smtClean="0"/>
              <a:t>Stalin agreed to free elections</a:t>
            </a:r>
          </a:p>
          <a:p>
            <a:pPr lvl="1">
              <a:spcBef>
                <a:spcPct val="0"/>
              </a:spcBef>
            </a:pPr>
            <a:r>
              <a:rPr lang="en-US" sz="2000" dirty="0" smtClean="0"/>
              <a:t>Division of Germany into 4 zones</a:t>
            </a:r>
            <a:endParaRPr lang="en-US" sz="2000" dirty="0"/>
          </a:p>
          <a:p>
            <a:pPr>
              <a:spcBef>
                <a:spcPct val="0"/>
              </a:spcBef>
            </a:pPr>
            <a:r>
              <a:rPr lang="en-US" sz="3200" dirty="0" smtClean="0"/>
              <a:t>Potsdam Conference (1945)</a:t>
            </a:r>
          </a:p>
          <a:p>
            <a:pPr lvl="1">
              <a:spcBef>
                <a:spcPct val="0"/>
              </a:spcBef>
            </a:pPr>
            <a:r>
              <a:rPr lang="en-US" sz="2000" dirty="0" smtClean="0"/>
              <a:t>Demanded unconditional surrender of Japan</a:t>
            </a:r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endParaRPr lang="en-US" dirty="0"/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endParaRPr lang="en-US" dirty="0"/>
          </a:p>
          <a:p>
            <a:pPr>
              <a:spcBef>
                <a:spcPct val="0"/>
              </a:spcBef>
            </a:pPr>
            <a:endParaRPr lang="en-US" dirty="0"/>
          </a:p>
        </p:txBody>
      </p:sp>
      <p:pic>
        <p:nvPicPr>
          <p:cNvPr id="5122" name="Picture 2" descr="http://upload.wikimedia.org/wikipedia/commons/thumb/d/d8/Tehran_Conference,_1943.jpg/250px-Tehran_Conference,_194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814828"/>
            <a:ext cx="2667000" cy="2165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1430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547</TotalTime>
  <Words>351</Words>
  <Application>Microsoft Office PowerPoint</Application>
  <PresentationFormat>On-screen Show (4:3)</PresentationFormat>
  <Paragraphs>88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Chapter 36: World War II</vt:lpstr>
      <vt:lpstr>The Home Front</vt:lpstr>
      <vt:lpstr>World War II and Women</vt:lpstr>
      <vt:lpstr>World War II and African Americans</vt:lpstr>
      <vt:lpstr>World War II and Native Americans</vt:lpstr>
      <vt:lpstr>World War II and Mexican-Americans </vt:lpstr>
      <vt:lpstr>The Home Front: Japanese - Americans</vt:lpstr>
      <vt:lpstr>The Atomic Bomb</vt:lpstr>
      <vt:lpstr>Key Conferences During the War</vt:lpstr>
      <vt:lpstr>Impact of the War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35: World War II</dc:title>
  <dc:creator>Adam Norris</dc:creator>
  <cp:lastModifiedBy>Windows User</cp:lastModifiedBy>
  <cp:revision>13</cp:revision>
  <dcterms:created xsi:type="dcterms:W3CDTF">2013-04-11T00:18:17Z</dcterms:created>
  <dcterms:modified xsi:type="dcterms:W3CDTF">2015-04-24T18:22:58Z</dcterms:modified>
</cp:coreProperties>
</file>