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5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8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0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44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0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FFB34-C7F8-42C3-A954-AAAA9129CA64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3262-3372-48E5-BD50-A867EEFED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32: </a:t>
            </a:r>
            <a:r>
              <a:rPr lang="en-US" dirty="0" smtClean="0"/>
              <a:t>American Life in the “Roaring Twenties”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Scopes Monkey Trial</a:t>
            </a:r>
            <a:endParaRPr lang="en-US" dirty="0"/>
          </a:p>
        </p:txBody>
      </p:sp>
      <p:pic>
        <p:nvPicPr>
          <p:cNvPr id="5" name="Picture 6" descr="scope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12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cope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57" y="2819400"/>
            <a:ext cx="2129329" cy="16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cope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cop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45579"/>
            <a:ext cx="231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Mass-Consumption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much of the 1920s, economy boomed</a:t>
            </a:r>
          </a:p>
          <a:p>
            <a:r>
              <a:rPr lang="en-US" dirty="0" smtClean="0"/>
              <a:t>Cars, once reserved for the rich, became available to many – 30 million by 1930</a:t>
            </a:r>
          </a:p>
          <a:p>
            <a:r>
              <a:rPr lang="en-US" dirty="0" smtClean="0"/>
              <a:t>What fueled Mass-Consumption?</a:t>
            </a:r>
          </a:p>
          <a:p>
            <a:pPr lvl="1"/>
            <a:r>
              <a:rPr lang="en-US" dirty="0" smtClean="0"/>
              <a:t>Advertising!</a:t>
            </a:r>
            <a:endParaRPr lang="en-US" dirty="0"/>
          </a:p>
          <a:p>
            <a:r>
              <a:rPr lang="en-US" dirty="0" smtClean="0"/>
              <a:t>Sports became huge as well, particularly baseball</a:t>
            </a:r>
          </a:p>
          <a:p>
            <a:r>
              <a:rPr lang="en-US" dirty="0" smtClean="0"/>
              <a:t>Buying on Credit:</a:t>
            </a:r>
          </a:p>
          <a:p>
            <a:pPr lvl="1"/>
            <a:r>
              <a:rPr lang="en-US" dirty="0" smtClean="0"/>
              <a:t>“Possess today and pay tomorrow”</a:t>
            </a:r>
          </a:p>
          <a:p>
            <a:pPr lvl="1"/>
            <a:r>
              <a:rPr lang="en-US" dirty="0" smtClean="0"/>
              <a:t>Problem later in the 20s and even today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 and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RR industry hurt by cars</a:t>
            </a:r>
          </a:p>
          <a:p>
            <a:pPr lvl="1"/>
            <a:r>
              <a:rPr lang="en-US" dirty="0" smtClean="0"/>
              <a:t>What industries did RR hurt when it came out?</a:t>
            </a:r>
            <a:endParaRPr lang="en-US" dirty="0"/>
          </a:p>
          <a:p>
            <a:r>
              <a:rPr lang="en-US" dirty="0" err="1" smtClean="0"/>
              <a:t>Taylorism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Promoted </a:t>
            </a:r>
            <a:r>
              <a:rPr lang="en-US" dirty="0"/>
              <a:t>efficiency in production. </a:t>
            </a:r>
            <a:r>
              <a:rPr lang="en-US" dirty="0" smtClean="0"/>
              <a:t>Workers were shown movements </a:t>
            </a:r>
            <a:r>
              <a:rPr lang="en-US" dirty="0"/>
              <a:t>to </a:t>
            </a:r>
            <a:r>
              <a:rPr lang="en-US" dirty="0" smtClean="0"/>
              <a:t>eliminate </a:t>
            </a:r>
            <a:r>
              <a:rPr lang="en-US" dirty="0"/>
              <a:t>wasted movement </a:t>
            </a:r>
            <a:endParaRPr lang="en-US" dirty="0" smtClean="0"/>
          </a:p>
          <a:p>
            <a:r>
              <a:rPr lang="en-US" dirty="0" smtClean="0"/>
              <a:t>12/17/03</a:t>
            </a:r>
            <a:r>
              <a:rPr lang="en-US" dirty="0"/>
              <a:t>: 12 seconds and 120 feet that changed life forever</a:t>
            </a:r>
          </a:p>
          <a:p>
            <a:r>
              <a:rPr lang="en-US" dirty="0"/>
              <a:t>Charles Lindbergh:</a:t>
            </a:r>
          </a:p>
          <a:p>
            <a:pPr lvl="1"/>
            <a:r>
              <a:rPr lang="en-US" dirty="0"/>
              <a:t>First solo flight w/o radio from </a:t>
            </a:r>
            <a:r>
              <a:rPr lang="en-US" dirty="0" smtClean="0"/>
              <a:t>America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to Europe</a:t>
            </a:r>
          </a:p>
          <a:p>
            <a:pPr lvl="1"/>
            <a:r>
              <a:rPr lang="en-US" dirty="0"/>
              <a:t>Becomes overnight sensation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encrypted-tbn3.gstatic.com/images?q=tbn:ANd9GcQ57gg096p_2uvnNboIIiYPhgjKjKBpvhKFUJtIKWowEkWWlcJ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081739" cy="164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y9AUqeU7WTalsyULoXps72JvpYM6bTevM5WJpbnorxBQp5b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83" y="4191000"/>
            <a:ext cx="212539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Hollywood’s </a:t>
            </a:r>
            <a:r>
              <a:rPr lang="en-US" dirty="0" err="1" smtClean="0"/>
              <a:t>Filmland</a:t>
            </a:r>
            <a:r>
              <a:rPr lang="en-US" dirty="0" smtClean="0"/>
              <a:t> Fantasies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Birth of a Nation </a:t>
            </a:r>
            <a:r>
              <a:rPr lang="en-US" dirty="0" smtClean="0"/>
              <a:t>(1915)</a:t>
            </a:r>
          </a:p>
          <a:p>
            <a:pPr lvl="1"/>
            <a:r>
              <a:rPr lang="en-US" dirty="0" smtClean="0"/>
              <a:t>Glorified the KKK, one of first full-length, popular movies</a:t>
            </a:r>
            <a:endParaRPr lang="en-US" dirty="0"/>
          </a:p>
          <a:p>
            <a:r>
              <a:rPr lang="en-US" dirty="0" smtClean="0"/>
              <a:t>Hollywood became popular due to warm weather</a:t>
            </a:r>
          </a:p>
          <a:p>
            <a:pPr lvl="1"/>
            <a:r>
              <a:rPr lang="en-US" dirty="0" smtClean="0"/>
              <a:t>Propaganda machine during WWI</a:t>
            </a:r>
          </a:p>
          <a:p>
            <a:pPr lvl="1"/>
            <a:r>
              <a:rPr lang="en-US" dirty="0" smtClean="0"/>
              <a:t>Disney during WWII was instrumental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in anti-German propaganda movies</a:t>
            </a:r>
            <a:endParaRPr lang="en-US" dirty="0"/>
          </a:p>
          <a:p>
            <a:r>
              <a:rPr lang="en-US" dirty="0" smtClean="0"/>
              <a:t>1927, first “talkie” – </a:t>
            </a:r>
            <a:r>
              <a:rPr lang="en-US" i="1" dirty="0" smtClean="0"/>
              <a:t>The Jazz Singer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i2.listal.com/image/993107/600full-the-birth-of-a-nation-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1966319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1920 census </a:t>
            </a:r>
          </a:p>
          <a:p>
            <a:pPr lvl="1"/>
            <a:r>
              <a:rPr lang="en-US" dirty="0" smtClean="0"/>
              <a:t>First time ever, more Americans lived in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urban areas</a:t>
            </a:r>
            <a:endParaRPr lang="en-US" dirty="0"/>
          </a:p>
          <a:p>
            <a:r>
              <a:rPr lang="en-US" dirty="0" smtClean="0"/>
              <a:t>***Margaret Sanger***</a:t>
            </a:r>
          </a:p>
          <a:p>
            <a:pPr lvl="1"/>
            <a:r>
              <a:rPr lang="en-US" dirty="0" smtClean="0"/>
              <a:t>Advocated birth control, contraceptives</a:t>
            </a:r>
          </a:p>
          <a:p>
            <a:pPr lvl="1"/>
            <a:r>
              <a:rPr lang="en-US" dirty="0" smtClean="0"/>
              <a:t>Birth control was illegal in many places</a:t>
            </a:r>
          </a:p>
          <a:p>
            <a:pPr lvl="1"/>
            <a:r>
              <a:rPr lang="en-US" dirty="0" smtClean="0"/>
              <a:t>Upset many fundamentalists</a:t>
            </a:r>
            <a:endParaRPr lang="en-US" dirty="0"/>
          </a:p>
          <a:p>
            <a:r>
              <a:rPr lang="en-US" dirty="0" smtClean="0"/>
              <a:t>Flappers</a:t>
            </a:r>
          </a:p>
          <a:p>
            <a:pPr lvl="1"/>
            <a:r>
              <a:rPr lang="en-US" dirty="0" smtClean="0"/>
              <a:t>Short(</a:t>
            </a:r>
            <a:r>
              <a:rPr lang="en-US" dirty="0" err="1" smtClean="0"/>
              <a:t>er</a:t>
            </a:r>
            <a:r>
              <a:rPr lang="en-US" dirty="0" smtClean="0"/>
              <a:t>) dresses and short hair</a:t>
            </a:r>
          </a:p>
          <a:p>
            <a:pPr lvl="1"/>
            <a:r>
              <a:rPr lang="en-US" dirty="0" smtClean="0"/>
              <a:t>Smoked, drank, and (gasp!) danced</a:t>
            </a:r>
            <a:endParaRPr lang="en-US" dirty="0"/>
          </a:p>
          <a:p>
            <a:r>
              <a:rPr lang="en-US" dirty="0"/>
              <a:t>Marcus Garvey</a:t>
            </a:r>
          </a:p>
          <a:p>
            <a:pPr lvl="1"/>
            <a:r>
              <a:rPr lang="en-US" dirty="0"/>
              <a:t>United Negro Improvement Association (UNIA)</a:t>
            </a:r>
          </a:p>
          <a:p>
            <a:pPr lvl="1"/>
            <a:r>
              <a:rPr lang="en-US" dirty="0"/>
              <a:t>Promote resettlement of American </a:t>
            </a:r>
            <a:r>
              <a:rPr lang="en-US" dirty="0" smtClean="0"/>
              <a:t>blacks </a:t>
            </a:r>
            <a:r>
              <a:rPr lang="en-US" dirty="0"/>
              <a:t>in their own “African homeland”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838200"/>
            <a:ext cx="1685925" cy="210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csustan.edu/english/reuben/pal/chap9/garv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3200400"/>
            <a:ext cx="1685925" cy="20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Street’s Big bull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1920s stock market soared (Bull market)</a:t>
            </a:r>
          </a:p>
          <a:p>
            <a:endParaRPr lang="en-US" dirty="0" smtClean="0"/>
          </a:p>
          <a:p>
            <a:r>
              <a:rPr lang="en-US" dirty="0" smtClean="0"/>
              <a:t>Later crashed in 1929 (Bear market)</a:t>
            </a:r>
          </a:p>
          <a:p>
            <a:endParaRPr lang="en-US" dirty="0" smtClean="0"/>
          </a:p>
          <a:p>
            <a:r>
              <a:rPr lang="en-US" dirty="0" smtClean="0"/>
              <a:t>Bull market driven by:</a:t>
            </a:r>
          </a:p>
          <a:p>
            <a:pPr lvl="1"/>
            <a:r>
              <a:rPr lang="en-US" dirty="0" smtClean="0"/>
              <a:t>Speculation</a:t>
            </a:r>
          </a:p>
          <a:p>
            <a:pPr lvl="1"/>
            <a:r>
              <a:rPr lang="en-US" dirty="0" smtClean="0"/>
              <a:t>Buying “on margin”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32 Themes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Return to Republican presidents and a rejection of progressive reform and policies</a:t>
            </a:r>
          </a:p>
          <a:p>
            <a:pPr>
              <a:defRPr/>
            </a:pPr>
            <a:r>
              <a:rPr lang="en-US" sz="2400" dirty="0"/>
              <a:t>Return to isolationism, social conservatism, and the arrival of mass consumption</a:t>
            </a:r>
          </a:p>
          <a:p>
            <a:pPr>
              <a:defRPr/>
            </a:pPr>
            <a:r>
              <a:rPr lang="en-US" sz="2400" dirty="0"/>
              <a:t>Period of rapid cultural change due to changes in technology, mass marketing, entertainment. But back lash is increased cultural anxiety and sharp critique of American life. </a:t>
            </a:r>
          </a:p>
          <a:p>
            <a:pPr>
              <a:defRPr/>
            </a:pPr>
            <a:r>
              <a:rPr lang="en-US" sz="2400" dirty="0" smtClean="0"/>
              <a:t>Return </a:t>
            </a:r>
            <a:r>
              <a:rPr lang="en-US" sz="2400" dirty="0"/>
              <a:t>of KKK, increase in anti-immigrants and new laws in immigration, Red Scare, Prohibition, and Scopes Monkey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32 Ideas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/>
              <a:t>New Technology</a:t>
            </a:r>
          </a:p>
          <a:p>
            <a:pPr lvl="1">
              <a:defRPr/>
            </a:pPr>
            <a:r>
              <a:rPr lang="en-US" sz="2000" dirty="0"/>
              <a:t>Mass produced cars</a:t>
            </a:r>
          </a:p>
          <a:p>
            <a:pPr lvl="1">
              <a:defRPr/>
            </a:pPr>
            <a:r>
              <a:rPr lang="en-US" sz="2000" dirty="0"/>
              <a:t>Radio</a:t>
            </a:r>
          </a:p>
          <a:p>
            <a:pPr lvl="1">
              <a:defRPr/>
            </a:pPr>
            <a:r>
              <a:rPr lang="en-US" sz="2000" dirty="0"/>
              <a:t>Hollywood</a:t>
            </a:r>
          </a:p>
          <a:p>
            <a:pPr lvl="1">
              <a:defRPr/>
            </a:pPr>
            <a:r>
              <a:rPr lang="en-US" sz="2000" dirty="0"/>
              <a:t>Planes</a:t>
            </a:r>
          </a:p>
          <a:p>
            <a:pPr lvl="1">
              <a:defRPr/>
            </a:pPr>
            <a:r>
              <a:rPr lang="en-US" sz="2000" dirty="0"/>
              <a:t>Mass marketing </a:t>
            </a:r>
          </a:p>
          <a:p>
            <a:pPr>
              <a:defRPr/>
            </a:pPr>
            <a:r>
              <a:rPr lang="en-US" sz="2000" dirty="0"/>
              <a:t>Flapper Girls</a:t>
            </a:r>
          </a:p>
          <a:p>
            <a:pPr>
              <a:defRPr/>
            </a:pPr>
            <a:r>
              <a:rPr lang="en-US" sz="2000" dirty="0"/>
              <a:t>Speakeasies and rise of Organized Crime (Gangsters)</a:t>
            </a:r>
          </a:p>
          <a:p>
            <a:pPr>
              <a:defRPr/>
            </a:pPr>
            <a:r>
              <a:rPr lang="en-US" sz="2000" dirty="0"/>
              <a:t>Harlem Renaissance and Jazz</a:t>
            </a:r>
          </a:p>
          <a:p>
            <a:pPr>
              <a:defRPr/>
            </a:pPr>
            <a:r>
              <a:rPr lang="en-US" sz="2000" dirty="0"/>
              <a:t>Marcus Garvey  and UNIA</a:t>
            </a:r>
          </a:p>
          <a:p>
            <a:pPr>
              <a:defRPr/>
            </a:pPr>
            <a:r>
              <a:rPr lang="en-US" sz="2000" dirty="0"/>
              <a:t>Lost Generation </a:t>
            </a:r>
          </a:p>
          <a:p>
            <a:pPr>
              <a:defRPr/>
            </a:pPr>
            <a:r>
              <a:rPr lang="en-US" sz="2000" dirty="0"/>
              <a:t>Modernism </a:t>
            </a:r>
          </a:p>
          <a:p>
            <a:pPr>
              <a:defRPr/>
            </a:pPr>
            <a:r>
              <a:rPr lang="en-US" sz="2000" dirty="0"/>
              <a:t>Stock Market Boom and Bust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communism swept through Russia, fear that labor unions were influenced by Bolsheviks</a:t>
            </a:r>
          </a:p>
          <a:p>
            <a:r>
              <a:rPr lang="en-US" dirty="0" smtClean="0"/>
              <a:t>“Red Scare” of 1919-20 (1</a:t>
            </a:r>
            <a:r>
              <a:rPr lang="en-US" baseline="30000" dirty="0" smtClean="0"/>
              <a:t>st</a:t>
            </a:r>
            <a:r>
              <a:rPr lang="en-US" dirty="0" smtClean="0"/>
              <a:t> Red Scare)</a:t>
            </a:r>
            <a:endParaRPr lang="en-US" dirty="0"/>
          </a:p>
          <a:p>
            <a:pPr lvl="1"/>
            <a:r>
              <a:rPr lang="en-US" dirty="0" smtClean="0"/>
              <a:t>Crusade led by Attorney General Mitchell Palmer against suspected communists</a:t>
            </a:r>
          </a:p>
          <a:p>
            <a:pPr lvl="1"/>
            <a:r>
              <a:rPr lang="en-US" dirty="0" smtClean="0"/>
              <a:t>1,000s of Americans were arrested</a:t>
            </a:r>
          </a:p>
          <a:p>
            <a:pPr lvl="1"/>
            <a:r>
              <a:rPr lang="en-US" dirty="0" smtClean="0"/>
              <a:t>Impact of the Red Scare:</a:t>
            </a:r>
          </a:p>
          <a:p>
            <a:pPr lvl="2"/>
            <a:r>
              <a:rPr lang="en-US" dirty="0" smtClean="0"/>
              <a:t>Business people used it to help break unions</a:t>
            </a:r>
          </a:p>
          <a:p>
            <a:r>
              <a:rPr lang="en-US" dirty="0" smtClean="0"/>
              <a:t>Sacco and Vanzetti</a:t>
            </a:r>
          </a:p>
          <a:p>
            <a:pPr lvl="1"/>
            <a:r>
              <a:rPr lang="en-US" dirty="0" smtClean="0"/>
              <a:t>Two Italian immigrants (anarchists, atheists, draft dodgers) charged with murder, found guilty and executed</a:t>
            </a:r>
          </a:p>
          <a:p>
            <a:pPr lvl="1"/>
            <a:r>
              <a:rPr lang="en-US" dirty="0" smtClean="0"/>
              <a:t>Showed tensions between immigrants and </a:t>
            </a:r>
            <a:r>
              <a:rPr lang="en-US" dirty="0" err="1" smtClean="0"/>
              <a:t>nativists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0885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Hooded Hoodlums of the 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Re-emerged in the 1920s and was similar to 1860s – 70s  KKK movement of anti-foreignism </a:t>
            </a:r>
          </a:p>
          <a:p>
            <a:endParaRPr lang="en-US" dirty="0" smtClean="0"/>
          </a:p>
          <a:p>
            <a:r>
              <a:rPr lang="en-US" dirty="0" smtClean="0"/>
              <a:t> By mid-1920s, 5 million Americans paid dues as members</a:t>
            </a:r>
          </a:p>
          <a:p>
            <a:endParaRPr lang="en-US" dirty="0" smtClean="0"/>
          </a:p>
          <a:p>
            <a:r>
              <a:rPr lang="en-US" dirty="0" smtClean="0"/>
              <a:t>Scandals, including embezzlement, helped lead to the decline of the clan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 the Foreign 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Just like many times before, nativists fear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“new” immigrants</a:t>
            </a:r>
          </a:p>
          <a:p>
            <a:r>
              <a:rPr lang="en-US" dirty="0" smtClean="0"/>
              <a:t>Emergency Quota Act of 1921:</a:t>
            </a:r>
          </a:p>
          <a:p>
            <a:pPr lvl="1"/>
            <a:r>
              <a:rPr lang="en-US" dirty="0" smtClean="0"/>
              <a:t>Restricted number of immigrants from a country to 3% of total people from that country living in US in 1910</a:t>
            </a:r>
          </a:p>
          <a:p>
            <a:pPr lvl="2"/>
            <a:r>
              <a:rPr lang="en-US" dirty="0" smtClean="0"/>
              <a:t>Favored Southern and Eastern Europe</a:t>
            </a:r>
            <a:endParaRPr lang="en-US" dirty="0"/>
          </a:p>
          <a:p>
            <a:r>
              <a:rPr lang="en-US" dirty="0" smtClean="0"/>
              <a:t>Immigration Act of 1924:</a:t>
            </a:r>
          </a:p>
          <a:p>
            <a:pPr lvl="1"/>
            <a:r>
              <a:rPr lang="en-US" dirty="0" smtClean="0"/>
              <a:t>Quotas for foreigners was cut from 3% to 2%, used 1890 census instead, hurt “New Immigrants”</a:t>
            </a:r>
          </a:p>
          <a:p>
            <a:pPr lvl="1"/>
            <a:r>
              <a:rPr lang="en-US" dirty="0" smtClean="0"/>
              <a:t>Shut out Japanese immigrants: “Hate America” rallies</a:t>
            </a:r>
            <a:endParaRPr lang="en-US" dirty="0"/>
          </a:p>
          <a:p>
            <a:pPr lvl="1"/>
            <a:r>
              <a:rPr lang="en-US" dirty="0" smtClean="0"/>
              <a:t>Marked an end of era of unrestricted immigration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57200"/>
            <a:ext cx="165238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Prohibition “Experiment”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Popular in South and West</a:t>
            </a:r>
          </a:p>
          <a:p>
            <a:pPr lvl="1"/>
            <a:r>
              <a:rPr lang="en-US" dirty="0" smtClean="0"/>
              <a:t>Southerners wanted to keep alcohol away from blacks</a:t>
            </a:r>
          </a:p>
          <a:p>
            <a:pPr lvl="1"/>
            <a:r>
              <a:rPr lang="en-US" dirty="0" smtClean="0"/>
              <a:t>Westerners hated “Saloon”</a:t>
            </a:r>
            <a:endParaRPr lang="en-US" dirty="0"/>
          </a:p>
          <a:p>
            <a:r>
              <a:rPr lang="en-US" dirty="0" smtClean="0"/>
              <a:t>Problems with prohibition</a:t>
            </a:r>
          </a:p>
          <a:p>
            <a:pPr lvl="1"/>
            <a:r>
              <a:rPr lang="en-US" dirty="0" smtClean="0"/>
              <a:t>People liked to drink, weak enforcement, many people hostile to law</a:t>
            </a:r>
            <a:endParaRPr lang="en-US" dirty="0"/>
          </a:p>
          <a:p>
            <a:pPr lvl="1"/>
            <a:r>
              <a:rPr lang="en-US" dirty="0" smtClean="0"/>
              <a:t>Many government officials were bribed</a:t>
            </a:r>
          </a:p>
          <a:p>
            <a:pPr lvl="1"/>
            <a:r>
              <a:rPr lang="en-US" dirty="0" smtClean="0"/>
              <a:t>Increase in organized crime</a:t>
            </a:r>
          </a:p>
          <a:p>
            <a:r>
              <a:rPr lang="en-US" dirty="0" smtClean="0"/>
              <a:t>Positives of Prohibition:</a:t>
            </a:r>
          </a:p>
          <a:p>
            <a:pPr lvl="1"/>
            <a:r>
              <a:rPr lang="en-US" dirty="0" smtClean="0"/>
              <a:t>Bank savings increased</a:t>
            </a:r>
          </a:p>
          <a:p>
            <a:pPr lvl="1"/>
            <a:r>
              <a:rPr lang="en-US" dirty="0" smtClean="0"/>
              <a:t>Absenteeism in industry decreased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038600"/>
            <a:ext cx="1386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 of </a:t>
            </a:r>
            <a:r>
              <a:rPr lang="en-US" dirty="0" err="1" smtClean="0"/>
              <a:t>Gangsterism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Huge demand for illegal alcohol. </a:t>
            </a:r>
          </a:p>
          <a:p>
            <a:r>
              <a:rPr lang="en-US" dirty="0" smtClean="0"/>
              <a:t>Large cities, such as Chicago, flourished with crime</a:t>
            </a:r>
            <a:endParaRPr lang="en-US" dirty="0"/>
          </a:p>
          <a:p>
            <a:r>
              <a:rPr lang="en-US" dirty="0" smtClean="0"/>
              <a:t>Al Capone, notorious gangster, was very popular </a:t>
            </a:r>
          </a:p>
          <a:p>
            <a:pPr lvl="1"/>
            <a:r>
              <a:rPr lang="en-US" dirty="0" smtClean="0"/>
              <a:t>St. Valentine’s Day Massacre: 7 gang members killed</a:t>
            </a:r>
            <a:endParaRPr lang="en-US" dirty="0"/>
          </a:p>
          <a:p>
            <a:pPr lvl="1"/>
            <a:r>
              <a:rPr lang="en-US" dirty="0" smtClean="0"/>
              <a:t>Dies of syphilis later in life </a:t>
            </a:r>
          </a:p>
          <a:p>
            <a:r>
              <a:rPr lang="en-US" dirty="0" smtClean="0"/>
              <a:t> Eventually, organized crime spreads to other activities: prostitution, gambling, and narcotics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153" y="4724400"/>
            <a:ext cx="2195762" cy="15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 Business in Tennessee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John Dewey:</a:t>
            </a:r>
          </a:p>
          <a:p>
            <a:pPr lvl="1"/>
            <a:r>
              <a:rPr lang="en-US" dirty="0" smtClean="0"/>
              <a:t>Professor at Columbia, “learn by doing”, </a:t>
            </a:r>
          </a:p>
          <a:p>
            <a:pPr marL="365760" lvl="1" indent="0">
              <a:buNone/>
            </a:pPr>
            <a:r>
              <a:rPr lang="en-US" dirty="0" smtClean="0"/>
              <a:t>   “education for life”</a:t>
            </a:r>
            <a:endParaRPr lang="en-US" dirty="0"/>
          </a:p>
          <a:p>
            <a:r>
              <a:rPr lang="en-US" dirty="0" smtClean="0"/>
              <a:t>Christian Fundamentalists:</a:t>
            </a:r>
          </a:p>
          <a:p>
            <a:pPr lvl="1"/>
            <a:r>
              <a:rPr lang="en-US" dirty="0" smtClean="0"/>
              <a:t>Those that interpret the bible literally </a:t>
            </a:r>
          </a:p>
          <a:p>
            <a:pPr lvl="1"/>
            <a:r>
              <a:rPr lang="en-US" dirty="0" smtClean="0"/>
              <a:t>Detested Darwin’s theory of evolution</a:t>
            </a:r>
            <a:endParaRPr lang="en-US" dirty="0"/>
          </a:p>
          <a:p>
            <a:r>
              <a:rPr lang="en-US" dirty="0" smtClean="0"/>
              <a:t>“Monkey Trial”</a:t>
            </a:r>
          </a:p>
          <a:p>
            <a:pPr lvl="1"/>
            <a:r>
              <a:rPr lang="en-US" dirty="0" smtClean="0"/>
              <a:t>John Scopes, biology teacher from Dayton Tennessee, violated a law by teaching evolution</a:t>
            </a:r>
          </a:p>
          <a:p>
            <a:pPr lvl="1"/>
            <a:r>
              <a:rPr lang="en-US" dirty="0" smtClean="0"/>
              <a:t>Prosecutor: William Jennings Bryan, Defense Attorney: Clarence Darrow</a:t>
            </a:r>
          </a:p>
          <a:p>
            <a:pPr lvl="1"/>
            <a:r>
              <a:rPr lang="en-US" dirty="0" smtClean="0"/>
              <a:t>Scopes found guilty, paid $100 fine</a:t>
            </a:r>
          </a:p>
          <a:p>
            <a:pPr lvl="1"/>
            <a:r>
              <a:rPr lang="en-US" dirty="0" smtClean="0"/>
              <a:t>Helped fuel religion vs. secularism for many more years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0"/>
            <a:ext cx="166237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837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32: American Life in the “Roaring Twenties”</vt:lpstr>
      <vt:lpstr>Chapter 32 Themes</vt:lpstr>
      <vt:lpstr>Chapter 32 Ideas</vt:lpstr>
      <vt:lpstr>Seeing Red</vt:lpstr>
      <vt:lpstr>Hooded Hoodlums of the KKK</vt:lpstr>
      <vt:lpstr>Stemming the Foreign Flood</vt:lpstr>
      <vt:lpstr>The Prohibition “Experiment”</vt:lpstr>
      <vt:lpstr>The Golden Age of Gangsterism</vt:lpstr>
      <vt:lpstr>Monkey Business in Tennessee</vt:lpstr>
      <vt:lpstr>Scopes Monkey Trial</vt:lpstr>
      <vt:lpstr>The Mass-Consumption Economy</vt:lpstr>
      <vt:lpstr>Cars and Planes</vt:lpstr>
      <vt:lpstr>Hollywood’s Filmland Fantasies</vt:lpstr>
      <vt:lpstr>The Dynamic Decade</vt:lpstr>
      <vt:lpstr>Wall Street’s Big bull Market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31: American Life in the “Roaring Twenties”</dc:title>
  <dc:creator>Valued Acer Customer</dc:creator>
  <cp:lastModifiedBy>Windows User</cp:lastModifiedBy>
  <cp:revision>20</cp:revision>
  <dcterms:created xsi:type="dcterms:W3CDTF">2011-03-31T23:14:53Z</dcterms:created>
  <dcterms:modified xsi:type="dcterms:W3CDTF">2015-03-30T17:23:20Z</dcterms:modified>
</cp:coreProperties>
</file>