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66" r:id="rId5"/>
    <p:sldId id="258" r:id="rId6"/>
    <p:sldId id="265" r:id="rId7"/>
    <p:sldId id="267" r:id="rId8"/>
    <p:sldId id="259" r:id="rId9"/>
    <p:sldId id="260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14" y="-9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126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8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677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93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65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9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92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670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0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D80E5-B92D-4C21-9400-3A2AC10B454E}" type="datetimeFigureOut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C229A-EC76-4ADC-B918-062AFCD16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2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War to End War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pPr lvl="1"/>
            <a:r>
              <a:rPr lang="en-US" dirty="0" smtClean="0"/>
              <a:t>When all aspects of country gets involved in the war effort</a:t>
            </a:r>
            <a:endParaRPr lang="en-US" dirty="0"/>
          </a:p>
          <a:p>
            <a:r>
              <a:rPr lang="en-US" dirty="0" smtClean="0"/>
              <a:t>Herbert Hoover:</a:t>
            </a:r>
          </a:p>
          <a:p>
            <a:pPr lvl="1"/>
            <a:r>
              <a:rPr lang="en-US" dirty="0" smtClean="0"/>
              <a:t>Encouraged people to sacrifice goods “Wheat-less Wednesdays”</a:t>
            </a:r>
            <a:endParaRPr lang="en-US" dirty="0"/>
          </a:p>
          <a:p>
            <a:r>
              <a:rPr lang="en-US" dirty="0" smtClean="0"/>
              <a:t>Many African Americans moved North to work in factories and serve in military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http://t1.gstatic.com/images?q=tbn:ANd9GcTrak-YYxLohSw9dG8qMpmlh0_7MyAMXHwvQNHu13K0G2WzkmM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838200"/>
            <a:ext cx="2476499" cy="1399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Treaty of Versailles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512" y="2495038"/>
            <a:ext cx="8229600" cy="4389120"/>
          </a:xfrm>
        </p:spPr>
        <p:txBody>
          <a:bodyPr/>
          <a:lstStyle/>
          <a:p>
            <a:r>
              <a:rPr lang="en-US" dirty="0" smtClean="0"/>
              <a:t>Some of Wilson’s 14 points are incorporated</a:t>
            </a:r>
          </a:p>
          <a:p>
            <a:r>
              <a:rPr lang="en-US" dirty="0" smtClean="0"/>
              <a:t>League of Nations</a:t>
            </a:r>
            <a:endParaRPr lang="en-US" dirty="0"/>
          </a:p>
          <a:p>
            <a:pPr lvl="1"/>
            <a:r>
              <a:rPr lang="en-US" dirty="0" smtClean="0"/>
              <a:t>US Senate, controlled by Republicans hated this part of the treaty…. Why?</a:t>
            </a:r>
          </a:p>
          <a:p>
            <a:pPr lvl="2"/>
            <a:r>
              <a:rPr lang="en-US" dirty="0" smtClean="0"/>
              <a:t>Traditional isolationist policies</a:t>
            </a:r>
          </a:p>
          <a:p>
            <a:r>
              <a:rPr lang="en-US" dirty="0" smtClean="0"/>
              <a:t>Henry Cabot Lodge:</a:t>
            </a:r>
          </a:p>
          <a:p>
            <a:pPr lvl="1"/>
            <a:r>
              <a:rPr lang="en-US" dirty="0" smtClean="0"/>
              <a:t>Republican leader in Senate</a:t>
            </a:r>
            <a:r>
              <a:rPr lang="en-US" dirty="0" smtClean="0"/>
              <a:t>, </a:t>
            </a:r>
            <a:r>
              <a:rPr lang="en-US" dirty="0" smtClean="0"/>
              <a:t>helped prevent Treaty from passing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50" name="Picture 2" descr="http://s3.amazonaws.com/hypertextopia/public/uploads/4254/league_of_na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97524" y="228600"/>
            <a:ext cx="2223412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1" dur="1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</a:t>
            </a:r>
            <a:r>
              <a:rPr lang="en-US" dirty="0" smtClean="0"/>
              <a:t>did the Treaty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Isolationists (many were Republican) did not like the League of Nations</a:t>
            </a:r>
          </a:p>
          <a:p>
            <a:pPr lvl="1"/>
            <a:r>
              <a:rPr lang="en-US" dirty="0" smtClean="0"/>
              <a:t>Again, many people wanted the US to stay out of foreign affairs (Washington’s Neutrality Proclamation)</a:t>
            </a:r>
          </a:p>
          <a:p>
            <a:pPr lvl="1"/>
            <a:r>
              <a:rPr lang="en-US" dirty="0" smtClean="0"/>
              <a:t>The League would commit the US to foreign affairs</a:t>
            </a:r>
          </a:p>
          <a:p>
            <a:pPr lvl="1"/>
            <a:r>
              <a:rPr lang="en-US" dirty="0" smtClean="0"/>
              <a:t>Wilson refused to budge on this</a:t>
            </a:r>
          </a:p>
          <a:p>
            <a:pPr lvl="1"/>
            <a:r>
              <a:rPr lang="en-US" dirty="0" smtClean="0"/>
              <a:t>Ultimately, the treaty was defeated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039" y="4495800"/>
            <a:ext cx="1814512" cy="217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119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Election of 1920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Warren </a:t>
            </a:r>
            <a:r>
              <a:rPr lang="en-US" dirty="0" smtClean="0"/>
              <a:t>G. Harding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endParaRPr lang="en-US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 smtClean="0"/>
              <a:t>Wins </a:t>
            </a:r>
            <a:r>
              <a:rPr lang="en-US" dirty="0" smtClean="0"/>
              <a:t>presidency while campaigning on “Return to Normalcy”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Progressivism ends, push for isolation</a:t>
            </a:r>
          </a:p>
          <a:p>
            <a:endParaRPr lang="en-US" dirty="0" smtClean="0"/>
          </a:p>
          <a:p>
            <a:r>
              <a:rPr lang="en-US" dirty="0" smtClean="0"/>
              <a:t>Calvin Coolidge becomes VP, President when Warren G passes away in office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026" name="AutoShape 2" descr="data:image/jpg;base64,/9j/4AAQSkZJRgABAQAAAQABAAD/2wCEAAkGBhISEBUUExIWFRIVGBYVFRQVFxUVFxUUFhYVFBoWFhgYHCYfHBwmGRQVIS8kJCcpLCwsFR4xNTAqNSYrLCkBCQoKDgwOGg8PGi4cHhwsKSkpKSwpKSk2KSkpKSwpKSkpKSwpLCwpKTUpNikpNSkpLCkpLCwpLCkpKSkpKSwpKf/AABEIAEgAYAMBIgACEQEDEQH/xAAbAAACAwEBAQAAAAAAAAAAAAAEBQADBgECB//EADcQAAEDAgQDBgIIBwAAAAAAAAEAAhEDIQQFEjEGQVETImFxgZGhwQcUFSMyQlKxFjNigtHh8f/EABkBAAMBAQEAAAAAAAAAAAAAAAACAwEEBf/EAB4RAAICAgMBAQAAAAAAAAAAAAABAhEhMQMSQQQy/9oADAMBAAIRAxEAPwD5VSpIjsUxwuDlX4nBgBeU52e+oijsF0UUW2ku9ms7MKsU41uk/t6rj8uqAB1TuzcB25HlyC1XD2AY/FUNTQ6DUdBuDoaCLeblzjPJ6pq1KzgOzDgw9J3srLk8OVcXVmewjG/qCd4NiSjAtLSWOuLlo6eHVH5BX1Ez0U5r06YsZsxzQd0dhcfeQHR5LPZo5rHCBum3C+PouOmo/SRuSCI5XOw9UlYsazSnKaWJZ32Az1399wkWBwLcDWLCSWVCACYtuIPjcCehK3GBwwDTJHItcCO8PRZPjyl90TzaQ4e8LIt6MdbEmEEBdxbpCvoMEIbEuAKwoCMpmVb2Mr2whE4dslZYDLhjDffB2xY2o4eMMMj1gH+1BcTcRMxNBzXNcKofLWz3CHbuI5lM8rpO+tYdoMMe5zX+MsgD4lKeK8pFKpIFpj97p4skzMtcW0y0RBOrx1clo+EMF2dSd7Seknks6cWQXSIkQwxYGRv6AhN+G8TXYCQ5oJs1xuNR21Df1VZJ9RYtWPM/ySnOpmxvHTwHkhsmpCm6Q0kzNxN/VEHFVuzLa7WF8hwfT2jmDyTHKWAweag8YK+WHYcVXuDjYdF3iDJfrLY1hjZYHE/puTHsn2Dod1I8/puI0s1doXS3SY/DvPw91lmbMhh3d1U16UleKNaAiaV0DgzaSOw9KFwUrooNssAPyx47WkT+Sox28c9P7OKY8aZR2h0gb/8Abe6S0mhaj7Ua5zHO2Ig+Bt/hbZOSPkua0Oxfodd3wHn1VmWcxpLhuYn5IvPcHrxtWGkgGbdI2RmWUqQH8ys2N2tMXuIGm6tJrrQsVk9YfMBpOkyR+JjiTb+mb25grT5JpqMDmbbR0Kzx4QaXh7XuaJnvO1OPnc39U9ySqKWtnOQfgpyrwc0+HrWhJ82raajHxIbIja8SDPgRtzBUZiYJKpzI9xpPM/IpQMaaKJwzIXloRFJiBz01qLZRsqGhF032QBXphXYR+p+kGN/Ha6rquSL7fjG0abDbtWB583BpaPdNGLloWcklks4g106mpv5wb9HD/SzmHxFbVZ0SZNue61vFmFJ1AG7TI+ZWI+uOaIi/VWgrWDntReTdZXVqEAudKOy5k6nE31EeywWDzWqe62Y9lr8vrltOOe5Pj4Kco9dloy7DykZdCB+kHEvo4em6mYIeJ8Za5WZe+ClP0jZq19NlJpBIIc6OR2A87krIfoyegWk5G0nLqimVPWtWNqKKIAGzLF6KT3dAY89h8SvnYqkODgYIMg9DvPuoou359M4vpeR5/GNYkF4a5w/NsT5xZA4/Htq3FMMdzg2PooordIrKI9m9l2UsgydvBaZuOtYQOSii4+TMjthosdj3xAMeI3WdzT8bWnmZKiiOPYT0f//Z"/>
          <p:cNvSpPr>
            <a:spLocks noChangeAspect="1" noChangeArrowheads="1"/>
          </p:cNvSpPr>
          <p:nvPr/>
        </p:nvSpPr>
        <p:spPr bwMode="auto">
          <a:xfrm>
            <a:off x="77788" y="-327025"/>
            <a:ext cx="914400" cy="685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://t2.gstatic.com/images?q=tbn:ANd9GcQ0hWxTbE36psT0LC7siBfvmZNyY71IC9lRzXEJ4OAa2gngGmg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1058135"/>
            <a:ext cx="2743200" cy="154133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1828800"/>
            <a:ext cx="2824162" cy="3903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Buildup to US Entrance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Sussex Pledge</a:t>
            </a:r>
          </a:p>
          <a:p>
            <a:pPr lvl="1"/>
            <a:r>
              <a:rPr lang="en-US" dirty="0" smtClean="0"/>
              <a:t>Germany damaged a merchant ship killing 80</a:t>
            </a:r>
          </a:p>
          <a:p>
            <a:pPr lvl="1"/>
            <a:r>
              <a:rPr lang="en-US" dirty="0" smtClean="0"/>
              <a:t>Wilson told Germany if they didn’t give notice, he would break off diplomatic relations</a:t>
            </a:r>
          </a:p>
          <a:p>
            <a:pPr lvl="1"/>
            <a:r>
              <a:rPr lang="en-US" dirty="0" smtClean="0"/>
              <a:t>Germany agreed to give warning for merchant and passenger ships</a:t>
            </a:r>
            <a:endParaRPr lang="en-US" dirty="0"/>
          </a:p>
          <a:p>
            <a:r>
              <a:rPr lang="en-US" dirty="0" smtClean="0"/>
              <a:t>Zimmermann Note:</a:t>
            </a:r>
          </a:p>
          <a:p>
            <a:pPr lvl="1"/>
            <a:r>
              <a:rPr lang="en-US" dirty="0" smtClean="0"/>
              <a:t>Germany proposed German-Mexican alliance and encouraged Mexico to attack US</a:t>
            </a:r>
            <a:endParaRPr lang="en-US" dirty="0"/>
          </a:p>
          <a:p>
            <a:r>
              <a:rPr lang="en-US" dirty="0" smtClean="0"/>
              <a:t>March 1917, Germany sinks 4 unarmed merchant ships</a:t>
            </a:r>
          </a:p>
          <a:p>
            <a:r>
              <a:rPr lang="en-US" dirty="0" smtClean="0"/>
              <a:t>April 2, 1917 Wilson asks Congress to declare war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8194" name="Picture 2" descr="http://www.lpusd.k12.ca.us/rm1/online/hotpotatoestav/ZMMRM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257800" y="-1371600"/>
            <a:ext cx="4314825" cy="4638676"/>
          </a:xfrm>
          <a:prstGeom prst="rect">
            <a:avLst/>
          </a:prstGeom>
          <a:noFill/>
        </p:spPr>
      </p:pic>
      <p:pic>
        <p:nvPicPr>
          <p:cNvPr id="8196" name="Picture 4" descr="http://www.whitehouse.gov/assets/presidents/896x504/28ww_heade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53600" y="-1338618"/>
            <a:ext cx="5695950" cy="3209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6" dur="1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1" dur="1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 Points: January 8, 1918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Wilson’s plan for dealing with postwar world</a:t>
            </a:r>
          </a:p>
          <a:p>
            <a:r>
              <a:rPr lang="en-US" dirty="0" smtClean="0"/>
              <a:t>Major ideas: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Abolish secret treaties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Freedom of the seas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Remove economic barriers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Reduce arms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Give up colonies</a:t>
            </a:r>
            <a:endParaRPr lang="en-US" dirty="0"/>
          </a:p>
          <a:p>
            <a:r>
              <a:rPr lang="en-US" dirty="0" smtClean="0"/>
              <a:t>Other major idea: self-determination</a:t>
            </a:r>
          </a:p>
          <a:p>
            <a:pPr lvl="1"/>
            <a:r>
              <a:rPr lang="en-US" dirty="0" smtClean="0"/>
              <a:t>Countries should govern themselves and decide their own form of government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Entrance into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Reasons</a:t>
            </a:r>
          </a:p>
          <a:p>
            <a:pPr lvl="1"/>
            <a:r>
              <a:rPr lang="en-US" dirty="0" smtClean="0"/>
              <a:t>Zimmerman Note</a:t>
            </a:r>
          </a:p>
          <a:p>
            <a:pPr lvl="1"/>
            <a:r>
              <a:rPr lang="en-US" dirty="0" smtClean="0"/>
              <a:t>Unrestricted Submarine warfare</a:t>
            </a:r>
          </a:p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“Make the world safe for democracy”</a:t>
            </a:r>
          </a:p>
          <a:p>
            <a:pPr lvl="1"/>
            <a:r>
              <a:rPr lang="en-US" dirty="0" smtClean="0"/>
              <a:t>“A war to end wars”</a:t>
            </a:r>
          </a:p>
          <a:p>
            <a:r>
              <a:rPr lang="en-US" dirty="0" smtClean="0"/>
              <a:t>Selective Service Act: (Conscription: forced military service)</a:t>
            </a:r>
          </a:p>
          <a:p>
            <a:pPr lvl="1"/>
            <a:r>
              <a:rPr lang="en-US" dirty="0" smtClean="0"/>
              <a:t>US creates a draft for soldiers (Men aged 18-45)</a:t>
            </a:r>
          </a:p>
          <a:p>
            <a:pPr lvl="1"/>
            <a:r>
              <a:rPr lang="en-US" dirty="0" smtClean="0"/>
              <a:t>First time since Civil War draft was used (Draft Riots during Civil War)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744" y="1295400"/>
            <a:ext cx="3013788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197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Loyalty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George Creel: Committee of Public Information</a:t>
            </a:r>
          </a:p>
          <a:p>
            <a:pPr lvl="1"/>
            <a:r>
              <a:rPr lang="en-US" dirty="0" smtClean="0"/>
              <a:t>Journalist hired by Wilson to sell America on the war</a:t>
            </a:r>
            <a:endParaRPr lang="en-US" dirty="0"/>
          </a:p>
          <a:p>
            <a:r>
              <a:rPr lang="en-US" dirty="0" smtClean="0"/>
              <a:t>Espionage Act of 1917</a:t>
            </a:r>
          </a:p>
          <a:p>
            <a:pPr lvl="1"/>
            <a:r>
              <a:rPr lang="en-US" dirty="0" smtClean="0"/>
              <a:t>Prosecuted Germans and anti-war individuals</a:t>
            </a:r>
          </a:p>
          <a:p>
            <a:pPr lvl="1"/>
            <a:r>
              <a:rPr lang="en-US" dirty="0" smtClean="0"/>
              <a:t>Eugene V. Debs (again 1 person) convicted and sentenced to ten years</a:t>
            </a:r>
          </a:p>
          <a:p>
            <a:r>
              <a:rPr lang="en-US" dirty="0" smtClean="0"/>
              <a:t>Sedition Act of 1918</a:t>
            </a:r>
            <a:endParaRPr lang="en-US" dirty="0"/>
          </a:p>
          <a:p>
            <a:pPr lvl="1"/>
            <a:r>
              <a:rPr lang="en-US" dirty="0" smtClean="0"/>
              <a:t>Restricted free speech and ability to criticize government…… sound familiar?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38600" y="-457200"/>
            <a:ext cx="2819400" cy="4092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59933"/>
            <a:ext cx="3105150" cy="3759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9439275" y="-1066800"/>
            <a:ext cx="4038600" cy="2895600"/>
          </a:xfrm>
          <a:prstGeom prst="wedgeEllipseCallout">
            <a:avLst>
              <a:gd name="adj1" fmla="val 57905"/>
              <a:gd name="adj2" fmla="val 554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 LOVE spreading propaganda to help out with the war effort!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Unions During WWI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IWW (Industrial Workers of the World):</a:t>
            </a:r>
          </a:p>
          <a:p>
            <a:pPr lvl="1"/>
            <a:r>
              <a:rPr lang="en-US" dirty="0" smtClean="0"/>
              <a:t>Nicknamed “I won’t work”, sabotaged factories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AFL:</a:t>
            </a:r>
          </a:p>
          <a:p>
            <a:pPr lvl="1"/>
            <a:r>
              <a:rPr lang="en-US" dirty="0" smtClean="0"/>
              <a:t>Led by Samuel Gompers, favored the war</a:t>
            </a:r>
          </a:p>
          <a:p>
            <a:pPr lvl="1"/>
            <a:r>
              <a:rPr lang="en-US" dirty="0" smtClean="0"/>
              <a:t>Membership increases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06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Factories During WWI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 the beginning of the war, US NOT prepared</a:t>
            </a:r>
          </a:p>
          <a:p>
            <a:endParaRPr lang="en-US" dirty="0" smtClean="0"/>
          </a:p>
          <a:p>
            <a:r>
              <a:rPr lang="en-US" dirty="0" smtClean="0"/>
              <a:t>Women and African Americans help out greatly in factories (will see this again in WWII)</a:t>
            </a:r>
          </a:p>
          <a:p>
            <a:endParaRPr lang="en-US" dirty="0" smtClean="0"/>
          </a:p>
          <a:p>
            <a:r>
              <a:rPr lang="en-US" dirty="0" smtClean="0"/>
              <a:t>“Red Summer” of 1919: Race riots in many cities due to African American migrations</a:t>
            </a:r>
          </a:p>
          <a:p>
            <a:endParaRPr lang="en-US" dirty="0"/>
          </a:p>
          <a:p>
            <a:r>
              <a:rPr lang="en-US" dirty="0" smtClean="0"/>
              <a:t>W.E.B. Du Bois favored war; hoped to improve standing for African Americans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21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Schenck</a:t>
            </a:r>
            <a:r>
              <a:rPr lang="en-US" dirty="0" smtClean="0"/>
              <a:t> vs. US (1919)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Protestor handing out leaflets about the war</a:t>
            </a:r>
          </a:p>
          <a:p>
            <a:endParaRPr lang="en-US" dirty="0" smtClean="0"/>
          </a:p>
          <a:p>
            <a:r>
              <a:rPr lang="en-US" dirty="0" smtClean="0"/>
              <a:t>After being arrested, he sued, citing his 1</a:t>
            </a:r>
            <a:r>
              <a:rPr lang="en-US" baseline="30000" dirty="0" smtClean="0"/>
              <a:t>st</a:t>
            </a:r>
            <a:r>
              <a:rPr lang="en-US" dirty="0" smtClean="0"/>
              <a:t> amendment right</a:t>
            </a:r>
          </a:p>
          <a:p>
            <a:endParaRPr lang="en-US" dirty="0" smtClean="0"/>
          </a:p>
          <a:p>
            <a:r>
              <a:rPr lang="en-US" dirty="0" smtClean="0"/>
              <a:t>SC said that free speech could be restricted if presents a “clear and present danger”</a:t>
            </a:r>
          </a:p>
          <a:p>
            <a:endParaRPr lang="en-US" dirty="0" smtClean="0"/>
          </a:p>
          <a:p>
            <a:r>
              <a:rPr lang="en-US" dirty="0" smtClean="0"/>
              <a:t>Lesson of case: in times of crisis and war, personal liberties decrease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122" name="Picture 2" descr="http://t2.gstatic.com/images?q=tbn:ANd9GcQkLBBHdV3iiMBQ1FvxXV1eaEJ9rCpKcrqNtXl6FvSpINm77hb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81000"/>
            <a:ext cx="990600" cy="16662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Amendment: (1919)</a:t>
            </a:r>
          </a:p>
          <a:p>
            <a:pPr lvl="1"/>
            <a:r>
              <a:rPr lang="en-US" dirty="0" smtClean="0"/>
              <a:t>Prohibited the sale, consumption, manufacture, or transportation of alcohol</a:t>
            </a:r>
          </a:p>
          <a:p>
            <a:pPr lvl="1"/>
            <a:r>
              <a:rPr lang="en-US" dirty="0" smtClean="0"/>
              <a:t>Fueled in part by anti-German fears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Amendment: (1920)</a:t>
            </a:r>
          </a:p>
          <a:p>
            <a:pPr lvl="1"/>
            <a:r>
              <a:rPr lang="en-US" dirty="0" smtClean="0"/>
              <a:t>Granted women the right to vote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098" name="Picture 2" descr="http://t2.gstatic.com/images?q=tbn:ANd9GcRLxotT2meBrcHz5HuMPRyJXXGemyFHO2zu-wNDZhrnu9bo_f1u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739137"/>
            <a:ext cx="2590800" cy="1640841"/>
          </a:xfrm>
          <a:prstGeom prst="rect">
            <a:avLst/>
          </a:prstGeom>
          <a:noFill/>
        </p:spPr>
      </p:pic>
      <p:pic>
        <p:nvPicPr>
          <p:cNvPr id="4100" name="Picture 4" descr="http://t3.gstatic.com/images?q=tbn:ANd9GcTPvWE7nIVFI-lZpHMGjfRlqcA8cTlgsNyYfxT9QgdzNDyvO-m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2602" y="4038600"/>
            <a:ext cx="2304197" cy="23041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535</TotalTime>
  <Words>627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Chapter 30</vt:lpstr>
      <vt:lpstr>Buildup to US Entrance</vt:lpstr>
      <vt:lpstr>14 Points: January 8, 1918</vt:lpstr>
      <vt:lpstr>US Entrance into War</vt:lpstr>
      <vt:lpstr>Loyalty</vt:lpstr>
      <vt:lpstr>Unions During WWI</vt:lpstr>
      <vt:lpstr>Factories During WWI</vt:lpstr>
      <vt:lpstr>Schenck vs. US (1919)</vt:lpstr>
      <vt:lpstr>Key Amendments</vt:lpstr>
      <vt:lpstr>Total War</vt:lpstr>
      <vt:lpstr>Treaty of Versailles</vt:lpstr>
      <vt:lpstr>Why did the Treaty fail?</vt:lpstr>
      <vt:lpstr>Election of 1920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30</dc:title>
  <dc:creator>Valued Acer Customer</dc:creator>
  <cp:lastModifiedBy>Windows User</cp:lastModifiedBy>
  <cp:revision>26</cp:revision>
  <dcterms:created xsi:type="dcterms:W3CDTF">2011-03-30T11:16:25Z</dcterms:created>
  <dcterms:modified xsi:type="dcterms:W3CDTF">2015-03-27T17:46:46Z</dcterms:modified>
</cp:coreProperties>
</file>