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sldIdLst>
    <p:sldId id="256" r:id="rId2"/>
    <p:sldId id="257" r:id="rId3"/>
    <p:sldId id="259" r:id="rId4"/>
    <p:sldId id="260" r:id="rId5"/>
    <p:sldId id="261" r:id="rId6"/>
    <p:sldId id="262" r:id="rId7"/>
    <p:sldId id="263" r:id="rId8"/>
    <p:sldId id="267" r:id="rId9"/>
    <p:sldId id="268" r:id="rId10"/>
    <p:sldId id="265" r:id="rId11"/>
    <p:sldId id="269" r:id="rId12"/>
    <p:sldId id="270" r:id="rId13"/>
    <p:sldId id="266" r:id="rId14"/>
    <p:sldId id="273" r:id="rId15"/>
    <p:sldId id="274" r:id="rId16"/>
    <p:sldId id="275" r:id="rId17"/>
    <p:sldId id="277" r:id="rId18"/>
    <p:sldId id="276" r:id="rId19"/>
    <p:sldId id="278" r:id="rId20"/>
    <p:sldId id="279" r:id="rId21"/>
    <p:sldId id="280" r:id="rId22"/>
    <p:sldId id="281" r:id="rId23"/>
    <p:sldId id="282" r:id="rId24"/>
    <p:sldId id="284" r:id="rId25"/>
    <p:sldId id="285" r:id="rId26"/>
    <p:sldId id="286" r:id="rId27"/>
    <p:sldId id="287" r:id="rId28"/>
    <p:sldId id="288" r:id="rId29"/>
    <p:sldId id="289" r:id="rId30"/>
    <p:sldId id="290" r:id="rId31"/>
    <p:sldId id="291" r:id="rId32"/>
    <p:sldId id="292" r:id="rId33"/>
    <p:sldId id="301" r:id="rId34"/>
    <p:sldId id="293" r:id="rId35"/>
    <p:sldId id="297" r:id="rId36"/>
    <p:sldId id="296" r:id="rId37"/>
    <p:sldId id="302" r:id="rId38"/>
    <p:sldId id="299" r:id="rId39"/>
    <p:sldId id="303" r:id="rId40"/>
    <p:sldId id="304" r:id="rId41"/>
    <p:sldId id="298" r:id="rId42"/>
    <p:sldId id="305" r:id="rId43"/>
    <p:sldId id="295" r:id="rId4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89" d="100"/>
          <a:sy n="89" d="100"/>
        </p:scale>
        <p:origin x="-30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6"/>
          <p:cNvSpPr/>
          <p:nvPr/>
        </p:nvSpPr>
        <p:spPr>
          <a:xfrm>
            <a:off x="1328738" y="1295400"/>
            <a:ext cx="6486525" cy="3152775"/>
          </a:xfrm>
          <a:prstGeom prst="rect">
            <a:avLst/>
          </a:prstGeom>
          <a:ln w="3175">
            <a:solidFill>
              <a:schemeClr val="bg1"/>
            </a:solidFill>
          </a:ln>
          <a:effectLst>
            <a:outerShdw blurRad="63500" sx="100500" sy="100500" algn="ctr" rotWithShape="0">
              <a:prstClr val="black">
                <a:alpha val="50000"/>
              </a:prstClr>
            </a:outerShdw>
          </a:effectLst>
        </p:spPr>
        <p:txBody>
          <a:bodyPr>
            <a:normAutofit/>
          </a:bodyPr>
          <a:lstStyle/>
          <a:p>
            <a:pPr defTabSz="914400" fontAlgn="auto">
              <a:spcBef>
                <a:spcPts val="2000"/>
              </a:spcBef>
              <a:spcAft>
                <a:spcPts val="0"/>
              </a:spcAft>
              <a:buClr>
                <a:schemeClr val="accent1">
                  <a:lumMod val="60000"/>
                  <a:lumOff val="40000"/>
                </a:schemeClr>
              </a:buClr>
              <a:buSzPct val="110000"/>
              <a:buFont typeface="Wingdings 2" pitchFamily="18" charset="2"/>
              <a:buNone/>
              <a:defRPr/>
            </a:pPr>
            <a:endParaRPr sz="3200">
              <a:solidFill>
                <a:schemeClr val="tx1">
                  <a:lumMod val="65000"/>
                  <a:lumOff val="35000"/>
                </a:schemeClr>
              </a:solidFill>
              <a:latin typeface="+mn-lt"/>
            </a:endParaRPr>
          </a:p>
        </p:txBody>
      </p:sp>
      <p:sp>
        <p:nvSpPr>
          <p:cNvPr id="2" name="Title 1"/>
          <p:cNvSpPr>
            <a:spLocks noGrp="1"/>
          </p:cNvSpPr>
          <p:nvPr>
            <p:ph type="ctrTitle"/>
          </p:nvPr>
        </p:nvSpPr>
        <p:spPr>
          <a:xfrm>
            <a:off x="1322921" y="1523999"/>
            <a:ext cx="6498158" cy="1724867"/>
          </a:xfrm>
        </p:spPr>
        <p:txBody>
          <a:bodyPr rtlCol="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Date Placeholder 3"/>
          <p:cNvSpPr>
            <a:spLocks noGrp="1"/>
          </p:cNvSpPr>
          <p:nvPr>
            <p:ph type="dt" sz="half" idx="10"/>
          </p:nvPr>
        </p:nvSpPr>
        <p:spPr/>
        <p:txBody>
          <a:bodyPr/>
          <a:lstStyle>
            <a:lvl1pPr>
              <a:defRPr/>
            </a:lvl1pPr>
          </a:lstStyle>
          <a:p>
            <a:pPr>
              <a:defRPr/>
            </a:pPr>
            <a:fld id="{428B71EB-4F17-4192-8A48-75F0B68A3F08}" type="datetimeFigureOut">
              <a:rPr lang="en-US"/>
              <a:pPr>
                <a:defRPr/>
              </a:pPr>
              <a:t>1/6/2015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88917F9-0CA9-4136-B8F5-608F9CCFC69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5" name="Date Placeholder 3"/>
          <p:cNvSpPr>
            <a:spLocks noGrp="1"/>
          </p:cNvSpPr>
          <p:nvPr>
            <p:ph type="dt" sz="half" idx="10"/>
          </p:nvPr>
        </p:nvSpPr>
        <p:spPr/>
        <p:txBody>
          <a:bodyPr/>
          <a:lstStyle>
            <a:lvl1pPr>
              <a:defRPr/>
            </a:lvl1pPr>
          </a:lstStyle>
          <a:p>
            <a:pPr>
              <a:defRPr/>
            </a:pPr>
            <a:fld id="{CD1B270D-43BD-46ED-B481-56F4116E8E00}" type="datetimeFigureOut">
              <a:rPr lang="en-US"/>
              <a:pPr>
                <a:defRPr/>
              </a:pPr>
              <a:t>1/6/2015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05C5EE-8FBE-4F02-A71A-F9F997416D0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5F75ECF0-CF8C-45F3-9158-116C7DEF50F1}" type="datetimeFigureOut">
              <a:rPr lang="en-US"/>
              <a:pPr>
                <a:defRPr/>
              </a:pPr>
              <a:t>1/6/2015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F691FB-748C-4E32-87CB-E612A99AFF9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39FF3D86-4EBB-4C88-8A63-9C771D191964}" type="datetimeFigureOut">
              <a:rPr lang="en-US"/>
              <a:pPr>
                <a:defRPr/>
              </a:pPr>
              <a:t>1/6/2015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AFB8FB-1480-488E-8D84-4603D1CCBA4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C59E9C4-C5F5-4041-9593-D3B513E8089F}" type="datetimeFigureOut">
              <a:rPr lang="en-US"/>
              <a:pPr>
                <a:defRPr/>
              </a:pPr>
              <a:t>1/6/2015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A2E280C-4443-4678-B00C-1C9B1E93FE6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933E360B-BF31-4359-86ED-A76F2BD978D7}" type="datetimeFigureOut">
              <a:rPr lang="en-US"/>
              <a:pPr>
                <a:defRPr/>
              </a:pPr>
              <a:t>1/6/2015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F12611-D618-4FD8-950A-DFFA1BA7DB1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5" name="Date Placeholder 3"/>
          <p:cNvSpPr>
            <a:spLocks noGrp="1"/>
          </p:cNvSpPr>
          <p:nvPr>
            <p:ph type="dt" sz="half" idx="14"/>
          </p:nvPr>
        </p:nvSpPr>
        <p:spPr/>
        <p:txBody>
          <a:bodyPr/>
          <a:lstStyle>
            <a:lvl1pPr>
              <a:defRPr/>
            </a:lvl1pPr>
          </a:lstStyle>
          <a:p>
            <a:pPr>
              <a:defRPr/>
            </a:pPr>
            <a:fld id="{47888CE5-D674-4CE0-9172-6B023839673B}" type="datetimeFigureOut">
              <a:rPr lang="en-US"/>
              <a:pPr>
                <a:defRPr/>
              </a:pPr>
              <a:t>1/6/2015</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66C435D1-AB7C-4ADE-82D2-C185C606BD13}" type="slidenum">
              <a:rPr/>
              <a:pPr>
                <a:def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E6ED0AF-2698-4E55-BE5B-B51139E743EF}" type="datetimeFigureOut">
              <a:rPr lang="en-US"/>
              <a:pPr>
                <a:defRPr/>
              </a:pPr>
              <a:t>1/6/2015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514D64-2B65-4CC8-8D81-56D023D0B68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EDB58769-CB6F-451C-A996-8E7411692576}" type="datetimeFigureOut">
              <a:rPr lang="en-US"/>
              <a:pPr>
                <a:defRPr/>
              </a:pPr>
              <a:t>1/6/2015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A936588-9D61-4F13-8311-49950A46007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fld id="{FEE2C376-89F3-48D0-9F32-85E780AB414E}" type="datetimeFigureOut">
              <a:rPr lang="en-US"/>
              <a:pPr>
                <a:defRPr/>
              </a:pPr>
              <a:t>1/6/2015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3F7D078-967B-4F72-B5E6-568537B7903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B86182FF-9243-4E72-A774-AE0C9153D088}" type="datetimeFigureOut">
              <a:rPr lang="en-US"/>
              <a:pPr>
                <a:defRPr/>
              </a:pPr>
              <a:t>1/6/2015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6356770-1179-4C01-9362-58DCB824EC8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A68D5D8-8BF2-4E91-9950-5617E0D30807}" type="datetimeFigureOut">
              <a:rPr lang="en-US"/>
              <a:pPr>
                <a:defRPr/>
              </a:pPr>
              <a:t>1/6/2015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DD4436C-9554-47D8-8489-1A95A9D0CFF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60EEE39-FCA7-4541-8615-34C45B188C20}" type="datetimeFigureOut">
              <a:rPr lang="en-US"/>
              <a:pPr>
                <a:defRPr/>
              </a:pPr>
              <a:t>1/6/2015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F6B4B7-B23C-432E-A3D0-B06FE736BB1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9275" y="107950"/>
            <a:ext cx="8042275" cy="13366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49275" y="1600200"/>
            <a:ext cx="8042275"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629275" y="6275388"/>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bg1"/>
                </a:solidFill>
                <a:latin typeface="+mn-lt"/>
              </a:defRPr>
            </a:lvl1pPr>
          </a:lstStyle>
          <a:p>
            <a:pPr>
              <a:defRPr/>
            </a:pPr>
            <a:fld id="{030CFD4D-4B4C-4623-90E1-AF73729963B9}" type="datetimeFigureOut">
              <a:rPr lang="en-US"/>
              <a:pPr>
                <a:defRPr/>
              </a:pPr>
              <a:t>1/6/2015</a:t>
            </a:fld>
            <a:endParaRPr lang="en-US"/>
          </a:p>
        </p:txBody>
      </p:sp>
      <p:sp>
        <p:nvSpPr>
          <p:cNvPr id="5" name="Footer Placeholder 4"/>
          <p:cNvSpPr>
            <a:spLocks noGrp="1"/>
          </p:cNvSpPr>
          <p:nvPr>
            <p:ph type="ftr" sz="quarter" idx="3"/>
          </p:nvPr>
        </p:nvSpPr>
        <p:spPr>
          <a:xfrm>
            <a:off x="265113" y="6275388"/>
            <a:ext cx="4840287" cy="365125"/>
          </a:xfrm>
          <a:prstGeom prst="rect">
            <a:avLst/>
          </a:prstGeom>
        </p:spPr>
        <p:txBody>
          <a:bodyPr vert="horz" lIns="91440" tIns="45720" rIns="91440" bIns="45720" rtlCol="0" anchor="ctr"/>
          <a:lstStyle>
            <a:lvl1pPr algn="l" fontAlgn="auto">
              <a:spcBef>
                <a:spcPts val="0"/>
              </a:spcBef>
              <a:spcAft>
                <a:spcPts val="0"/>
              </a:spcAft>
              <a:defRPr sz="1200">
                <a:solidFill>
                  <a:schemeClr val="bg1"/>
                </a:solidFill>
                <a:latin typeface="+mn-lt"/>
              </a:defRPr>
            </a:lvl1pPr>
          </a:lstStyle>
          <a:p>
            <a:pPr>
              <a:defRPr/>
            </a:pPr>
            <a:endParaRPr lang="en-US"/>
          </a:p>
        </p:txBody>
      </p:sp>
      <p:sp>
        <p:nvSpPr>
          <p:cNvPr id="6" name="Slide Number Placeholder 5"/>
          <p:cNvSpPr>
            <a:spLocks noGrp="1"/>
          </p:cNvSpPr>
          <p:nvPr>
            <p:ph type="sldNum" sz="quarter" idx="4"/>
          </p:nvPr>
        </p:nvSpPr>
        <p:spPr>
          <a:xfrm>
            <a:off x="7897813" y="6275388"/>
            <a:ext cx="990600" cy="365125"/>
          </a:xfrm>
          <a:prstGeom prst="rect">
            <a:avLst/>
          </a:prstGeom>
        </p:spPr>
        <p:txBody>
          <a:bodyPr vert="horz" lIns="91440" tIns="45720" rIns="91440" bIns="45720" rtlCol="0" anchor="ctr"/>
          <a:lstStyle>
            <a:lvl1pPr algn="r" fontAlgn="auto">
              <a:spcBef>
                <a:spcPts val="0"/>
              </a:spcBef>
              <a:spcAft>
                <a:spcPts val="0"/>
              </a:spcAft>
              <a:defRPr sz="3600">
                <a:solidFill>
                  <a:schemeClr val="bg1"/>
                </a:solidFill>
                <a:latin typeface="+mn-lt"/>
              </a:defRPr>
            </a:lvl1pPr>
          </a:lstStyle>
          <a:p>
            <a:pPr>
              <a:defRPr/>
            </a:pPr>
            <a:fld id="{7AD5AE73-2D5E-4F15-BEC1-426AD69B72F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690" r:id="rId2"/>
    <p:sldLayoutId id="2147483702"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txStyles>
    <p:titleStyle>
      <a:lvl1pPr algn="ctr" rtl="0" eaLnBrk="0" fontAlgn="base" hangingPunct="0">
        <a:spcBef>
          <a:spcPct val="0"/>
        </a:spcBef>
        <a:spcAft>
          <a:spcPct val="0"/>
        </a:spcAft>
        <a:defRPr sz="4600" kern="1200">
          <a:solidFill>
            <a:schemeClr val="accent1"/>
          </a:solidFill>
          <a:latin typeface="+mj-lt"/>
          <a:ea typeface="+mj-ea"/>
          <a:cs typeface="+mj-cs"/>
        </a:defRPr>
      </a:lvl1pPr>
      <a:lvl2pPr algn="ctr" rtl="0" eaLnBrk="0" fontAlgn="base" hangingPunct="0">
        <a:spcBef>
          <a:spcPct val="0"/>
        </a:spcBef>
        <a:spcAft>
          <a:spcPct val="0"/>
        </a:spcAft>
        <a:defRPr sz="4600">
          <a:solidFill>
            <a:schemeClr val="accent1"/>
          </a:solidFill>
          <a:latin typeface="News Gothic MT"/>
        </a:defRPr>
      </a:lvl2pPr>
      <a:lvl3pPr algn="ctr" rtl="0" eaLnBrk="0" fontAlgn="base" hangingPunct="0">
        <a:spcBef>
          <a:spcPct val="0"/>
        </a:spcBef>
        <a:spcAft>
          <a:spcPct val="0"/>
        </a:spcAft>
        <a:defRPr sz="4600">
          <a:solidFill>
            <a:schemeClr val="accent1"/>
          </a:solidFill>
          <a:latin typeface="News Gothic MT"/>
        </a:defRPr>
      </a:lvl3pPr>
      <a:lvl4pPr algn="ctr" rtl="0" eaLnBrk="0" fontAlgn="base" hangingPunct="0">
        <a:spcBef>
          <a:spcPct val="0"/>
        </a:spcBef>
        <a:spcAft>
          <a:spcPct val="0"/>
        </a:spcAft>
        <a:defRPr sz="4600">
          <a:solidFill>
            <a:schemeClr val="accent1"/>
          </a:solidFill>
          <a:latin typeface="News Gothic MT"/>
        </a:defRPr>
      </a:lvl4pPr>
      <a:lvl5pPr algn="ctr" rtl="0" eaLnBrk="0" fontAlgn="base" hangingPunct="0">
        <a:spcBef>
          <a:spcPct val="0"/>
        </a:spcBef>
        <a:spcAft>
          <a:spcPct val="0"/>
        </a:spcAft>
        <a:defRPr sz="4600">
          <a:solidFill>
            <a:schemeClr val="accent1"/>
          </a:solidFill>
          <a:latin typeface="News Gothic MT"/>
        </a:defRPr>
      </a:lvl5pPr>
      <a:lvl6pPr marL="457200" algn="ctr" rtl="0" fontAlgn="base">
        <a:spcBef>
          <a:spcPct val="0"/>
        </a:spcBef>
        <a:spcAft>
          <a:spcPct val="0"/>
        </a:spcAft>
        <a:defRPr sz="4600">
          <a:solidFill>
            <a:schemeClr val="accent1"/>
          </a:solidFill>
          <a:latin typeface="News Gothic MT"/>
        </a:defRPr>
      </a:lvl6pPr>
      <a:lvl7pPr marL="914400" algn="ctr" rtl="0" fontAlgn="base">
        <a:spcBef>
          <a:spcPct val="0"/>
        </a:spcBef>
        <a:spcAft>
          <a:spcPct val="0"/>
        </a:spcAft>
        <a:defRPr sz="4600">
          <a:solidFill>
            <a:schemeClr val="accent1"/>
          </a:solidFill>
          <a:latin typeface="News Gothic MT"/>
        </a:defRPr>
      </a:lvl7pPr>
      <a:lvl8pPr marL="1371600" algn="ctr" rtl="0" fontAlgn="base">
        <a:spcBef>
          <a:spcPct val="0"/>
        </a:spcBef>
        <a:spcAft>
          <a:spcPct val="0"/>
        </a:spcAft>
        <a:defRPr sz="4600">
          <a:solidFill>
            <a:schemeClr val="accent1"/>
          </a:solidFill>
          <a:latin typeface="News Gothic MT"/>
        </a:defRPr>
      </a:lvl8pPr>
      <a:lvl9pPr marL="1828800" algn="ctr" rtl="0" fontAlgn="base">
        <a:spcBef>
          <a:spcPct val="0"/>
        </a:spcBef>
        <a:spcAft>
          <a:spcPct val="0"/>
        </a:spcAft>
        <a:defRPr sz="4600">
          <a:solidFill>
            <a:schemeClr val="accent1"/>
          </a:solidFill>
          <a:latin typeface="News Gothic MT"/>
        </a:defRPr>
      </a:lvl9pPr>
    </p:titleStyle>
    <p:bodyStyle>
      <a:lvl1pPr marL="349250" indent="-349250" algn="l" rtl="0" eaLnBrk="0" fontAlgn="base" hangingPunct="0">
        <a:spcBef>
          <a:spcPts val="2000"/>
        </a:spcBef>
        <a:spcAft>
          <a:spcPct val="0"/>
        </a:spcAft>
        <a:buClr>
          <a:srgbClr val="6FB7D7"/>
        </a:buClr>
        <a:buSzPct val="110000"/>
        <a:buFont typeface="Wingdings 2" pitchFamily="18" charset="2"/>
        <a:buChar char=""/>
        <a:defRPr sz="2400" kern="1200">
          <a:solidFill>
            <a:srgbClr val="595959"/>
          </a:solidFill>
          <a:latin typeface="+mn-lt"/>
          <a:ea typeface="+mn-ea"/>
          <a:cs typeface="+mn-cs"/>
        </a:defRPr>
      </a:lvl1pPr>
      <a:lvl2pPr marL="685800" indent="-336550" algn="l" rtl="0" eaLnBrk="0" fontAlgn="base" hangingPunct="0">
        <a:spcBef>
          <a:spcPts val="600"/>
        </a:spcBef>
        <a:spcAft>
          <a:spcPct val="0"/>
        </a:spcAft>
        <a:buClr>
          <a:srgbClr val="215D77"/>
        </a:buClr>
        <a:buSzPct val="110000"/>
        <a:buFont typeface="Wingdings 2" pitchFamily="18" charset="2"/>
        <a:buChar char=""/>
        <a:defRPr sz="2200" kern="1200">
          <a:solidFill>
            <a:srgbClr val="595959"/>
          </a:solidFill>
          <a:latin typeface="+mn-lt"/>
          <a:ea typeface="+mn-ea"/>
          <a:cs typeface="+mn-cs"/>
        </a:defRPr>
      </a:lvl2pPr>
      <a:lvl3pPr marL="968375" indent="-282575" algn="l" rtl="0" eaLnBrk="0" fontAlgn="base" hangingPunct="0">
        <a:spcBef>
          <a:spcPts val="600"/>
        </a:spcBef>
        <a:spcAft>
          <a:spcPct val="0"/>
        </a:spcAft>
        <a:buClr>
          <a:srgbClr val="6FB7D7"/>
        </a:buClr>
        <a:buSzPct val="110000"/>
        <a:buFont typeface="Wingdings 2" pitchFamily="18" charset="2"/>
        <a:buChar char=""/>
        <a:defRPr sz="2000" kern="1200">
          <a:solidFill>
            <a:srgbClr val="595959"/>
          </a:solidFill>
          <a:latin typeface="+mn-lt"/>
          <a:ea typeface="+mn-ea"/>
          <a:cs typeface="+mn-cs"/>
        </a:defRPr>
      </a:lvl3pPr>
      <a:lvl4pPr marL="1263650" indent="-295275" algn="l" rtl="0" eaLnBrk="0" fontAlgn="base" hangingPunct="0">
        <a:spcBef>
          <a:spcPts val="600"/>
        </a:spcBef>
        <a:spcAft>
          <a:spcPct val="0"/>
        </a:spcAft>
        <a:buClr>
          <a:srgbClr val="215D77"/>
        </a:buClr>
        <a:buSzPct val="110000"/>
        <a:buFont typeface="Wingdings 2" pitchFamily="18" charset="2"/>
        <a:buChar char=""/>
        <a:defRPr kern="1200">
          <a:solidFill>
            <a:srgbClr val="595959"/>
          </a:solidFill>
          <a:latin typeface="+mn-lt"/>
          <a:ea typeface="+mn-ea"/>
          <a:cs typeface="+mn-cs"/>
        </a:defRPr>
      </a:lvl4pPr>
      <a:lvl5pPr marL="1546225" indent="-282575" algn="l" rtl="0" eaLnBrk="0" fontAlgn="base" hangingPunct="0">
        <a:spcBef>
          <a:spcPts val="600"/>
        </a:spcBef>
        <a:spcAft>
          <a:spcPct val="0"/>
        </a:spcAft>
        <a:buClr>
          <a:srgbClr val="6FB7D7"/>
        </a:buClr>
        <a:buSzPct val="110000"/>
        <a:buFont typeface="Wingdings 2" pitchFamily="18" charset="2"/>
        <a:buChar char=""/>
        <a:defRPr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388" y="812800"/>
            <a:ext cx="6499225" cy="2928938"/>
          </a:xfrm>
        </p:spPr>
        <p:txBody>
          <a:bodyPr/>
          <a:lstStyle/>
          <a:p>
            <a:pPr fontAlgn="auto">
              <a:spcAft>
                <a:spcPts val="0"/>
              </a:spcAft>
              <a:defRPr/>
            </a:pPr>
            <a:r>
              <a:rPr lang="en-US" dirty="0" smtClean="0"/>
              <a:t>Chapter </a:t>
            </a:r>
            <a:r>
              <a:rPr lang="en-US" dirty="0" smtClean="0"/>
              <a:t>19 Review:</a:t>
            </a:r>
            <a:r>
              <a:rPr lang="en-US" dirty="0" smtClean="0"/>
              <a:t/>
            </a:r>
            <a:br>
              <a:rPr lang="en-US" dirty="0" smtClean="0"/>
            </a:br>
            <a:r>
              <a:rPr lang="en-US" dirty="0" smtClean="0"/>
              <a:t>Drifting Towards Disunion</a:t>
            </a:r>
            <a:endParaRPr lang="en-US" dirty="0"/>
          </a:p>
        </p:txBody>
      </p:sp>
      <p:sp>
        <p:nvSpPr>
          <p:cNvPr id="3" name="Subtitle 2"/>
          <p:cNvSpPr>
            <a:spLocks noGrp="1"/>
          </p:cNvSpPr>
          <p:nvPr>
            <p:ph type="subTitle" idx="1"/>
          </p:nvPr>
        </p:nvSpPr>
        <p:spPr>
          <a:xfrm>
            <a:off x="1322388" y="4656138"/>
            <a:ext cx="6499225" cy="474662"/>
          </a:xfrm>
        </p:spPr>
        <p:txBody>
          <a:bodyPr/>
          <a:lstStyle/>
          <a:p>
            <a:pPr fontAlgn="auto">
              <a:spcAft>
                <a:spcPts val="0"/>
              </a:spcAft>
              <a:defRPr/>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990600" y="152400"/>
            <a:ext cx="6934200" cy="823913"/>
          </a:xfrm>
          <a:prstGeom prst="rect">
            <a:avLst/>
          </a:prstGeom>
          <a:noFill/>
          <a:ln w="9525">
            <a:noFill/>
            <a:miter lim="800000"/>
            <a:headEnd/>
            <a:tailEnd/>
          </a:ln>
          <a:effectLst>
            <a:outerShdw blurRad="63500" dist="29783" dir="3885598" algn="ctr" rotWithShape="0">
              <a:srgbClr val="000000">
                <a:alpha val="74998"/>
              </a:srgbClr>
            </a:outerShdw>
          </a:effectLst>
        </p:spPr>
        <p:txBody>
          <a:bodyPr>
            <a:spAutoFit/>
          </a:bodyPr>
          <a:lstStyle/>
          <a:p>
            <a:pPr algn="ctr" fontAlgn="auto">
              <a:spcBef>
                <a:spcPct val="50000"/>
              </a:spcBef>
              <a:spcAft>
                <a:spcPts val="0"/>
              </a:spcAft>
              <a:defRPr/>
            </a:pPr>
            <a:r>
              <a:rPr lang="en-US" sz="4800" b="1" dirty="0">
                <a:solidFill>
                  <a:srgbClr val="000066"/>
                </a:solidFill>
                <a:latin typeface="Wrangler" pitchFamily="2" charset="0"/>
              </a:rPr>
              <a:t>“Bleeding Kansas”</a:t>
            </a:r>
          </a:p>
        </p:txBody>
      </p:sp>
      <p:pic>
        <p:nvPicPr>
          <p:cNvPr id="24578" name="Picture 3" descr="304690_m_14_03"/>
          <p:cNvPicPr preferRelativeResize="0">
            <a:picLocks noChangeAspect="1" noChangeArrowheads="1"/>
          </p:cNvPicPr>
          <p:nvPr/>
        </p:nvPicPr>
        <p:blipFill>
          <a:blip r:embed="rId2">
            <a:lum bright="-6000" contrast="12000"/>
          </a:blip>
          <a:srcRect/>
          <a:stretch>
            <a:fillRect/>
          </a:stretch>
        </p:blipFill>
        <p:spPr bwMode="auto">
          <a:xfrm>
            <a:off x="228600" y="990600"/>
            <a:ext cx="8686800" cy="3398838"/>
          </a:xfrm>
          <a:prstGeom prst="rect">
            <a:avLst/>
          </a:prstGeom>
          <a:noFill/>
          <a:ln w="12700">
            <a:solidFill>
              <a:srgbClr val="000066"/>
            </a:solidFill>
            <a:miter lim="800000"/>
            <a:headEnd/>
            <a:tailEnd/>
          </a:ln>
        </p:spPr>
      </p:pic>
      <p:pic>
        <p:nvPicPr>
          <p:cNvPr id="24579" name="Picture 4" descr="Border Ruffians"/>
          <p:cNvPicPr>
            <a:picLocks noChangeAspect="1" noChangeArrowheads="1"/>
          </p:cNvPicPr>
          <p:nvPr/>
        </p:nvPicPr>
        <p:blipFill>
          <a:blip r:embed="rId3">
            <a:lum bright="-18000" contrast="12000"/>
          </a:blip>
          <a:srcRect/>
          <a:stretch>
            <a:fillRect/>
          </a:stretch>
        </p:blipFill>
        <p:spPr bwMode="auto">
          <a:xfrm>
            <a:off x="304800" y="4572000"/>
            <a:ext cx="3810000" cy="2078038"/>
          </a:xfrm>
          <a:prstGeom prst="rect">
            <a:avLst/>
          </a:prstGeom>
          <a:noFill/>
          <a:ln w="9525">
            <a:solidFill>
              <a:srgbClr val="000066"/>
            </a:solidFill>
            <a:miter lim="800000"/>
            <a:headEnd/>
            <a:tailEnd/>
          </a:ln>
        </p:spPr>
      </p:pic>
      <p:sp>
        <p:nvSpPr>
          <p:cNvPr id="46085" name="Text Box 5"/>
          <p:cNvSpPr txBox="1">
            <a:spLocks noChangeArrowheads="1"/>
          </p:cNvSpPr>
          <p:nvPr/>
        </p:nvSpPr>
        <p:spPr bwMode="auto">
          <a:xfrm>
            <a:off x="4419600" y="4953000"/>
            <a:ext cx="2438400" cy="1373188"/>
          </a:xfrm>
          <a:prstGeom prst="rect">
            <a:avLst/>
          </a:prstGeom>
          <a:noFill/>
          <a:ln w="9525">
            <a:noFill/>
            <a:miter lim="800000"/>
            <a:headEnd/>
            <a:tailEnd/>
          </a:ln>
          <a:effectLst>
            <a:outerShdw blurRad="63500" dist="29783" dir="3885598" algn="ctr" rotWithShape="0">
              <a:srgbClr val="000000">
                <a:alpha val="74998"/>
              </a:srgbClr>
            </a:outerShdw>
          </a:effectLst>
        </p:spPr>
        <p:txBody>
          <a:bodyPr>
            <a:spAutoFit/>
          </a:bodyPr>
          <a:lstStyle/>
          <a:p>
            <a:pPr algn="ctr" fontAlgn="auto">
              <a:spcBef>
                <a:spcPct val="50000"/>
              </a:spcBef>
              <a:spcAft>
                <a:spcPts val="0"/>
              </a:spcAft>
              <a:defRPr/>
            </a:pPr>
            <a:r>
              <a:rPr lang="en-US" sz="2800" b="1">
                <a:solidFill>
                  <a:schemeClr val="bg1"/>
                </a:solidFill>
                <a:latin typeface="Wrangler" pitchFamily="2" charset="0"/>
              </a:rPr>
              <a:t>Border “Ruffians”</a:t>
            </a:r>
            <a:br>
              <a:rPr lang="en-US" sz="2800" b="1">
                <a:solidFill>
                  <a:schemeClr val="bg1"/>
                </a:solidFill>
                <a:latin typeface="Wrangler" pitchFamily="2" charset="0"/>
              </a:rPr>
            </a:br>
            <a:r>
              <a:rPr lang="en-US" sz="2800" b="1">
                <a:solidFill>
                  <a:schemeClr val="bg1"/>
                </a:solidFill>
                <a:latin typeface="Wrangler" pitchFamily="2" charset="0"/>
              </a:rPr>
              <a:t>(pro-slavery Missourians)</a:t>
            </a:r>
          </a:p>
        </p:txBody>
      </p:sp>
      <p:pic>
        <p:nvPicPr>
          <p:cNvPr id="46086" name="Picture 6" descr="BorderRuffians"/>
          <p:cNvPicPr>
            <a:picLocks noChangeAspect="1" noChangeArrowheads="1"/>
          </p:cNvPicPr>
          <p:nvPr/>
        </p:nvPicPr>
        <p:blipFill>
          <a:blip r:embed="rId4"/>
          <a:srcRect/>
          <a:stretch>
            <a:fillRect/>
          </a:stretch>
        </p:blipFill>
        <p:spPr bwMode="auto">
          <a:xfrm>
            <a:off x="7172325" y="4648200"/>
            <a:ext cx="1514475" cy="1905000"/>
          </a:xfrm>
          <a:prstGeom prst="rect">
            <a:avLst/>
          </a:prstGeom>
          <a:noFill/>
          <a:ln w="9525">
            <a:solidFill>
              <a:srgbClr val="000066"/>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6086"/>
                                        </p:tgtEl>
                                        <p:attrNameLst>
                                          <p:attrName>style.visibility</p:attrName>
                                        </p:attrNameLst>
                                      </p:cBhvr>
                                      <p:to>
                                        <p:strVal val="visible"/>
                                      </p:to>
                                    </p:set>
                                    <p:animEffect transition="in" filter="fade">
                                      <p:cBhvr>
                                        <p:cTn id="9" dur="1000"/>
                                        <p:tgtEl>
                                          <p:spTgt spid="46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Text Box 5"/>
          <p:cNvSpPr txBox="1">
            <a:spLocks noChangeArrowheads="1"/>
          </p:cNvSpPr>
          <p:nvPr/>
        </p:nvSpPr>
        <p:spPr bwMode="auto">
          <a:xfrm>
            <a:off x="152400" y="242888"/>
            <a:ext cx="8839200" cy="823912"/>
          </a:xfrm>
          <a:prstGeom prst="rect">
            <a:avLst/>
          </a:prstGeom>
          <a:noFill/>
          <a:ln w="9525">
            <a:noFill/>
            <a:miter lim="800000"/>
            <a:headEnd/>
            <a:tailEnd/>
          </a:ln>
          <a:effectLst>
            <a:outerShdw blurRad="63500" dist="29783" dir="3885598" algn="ctr" rotWithShape="0">
              <a:srgbClr val="000000">
                <a:alpha val="74998"/>
              </a:srgbClr>
            </a:outerShdw>
          </a:effectLst>
        </p:spPr>
        <p:txBody>
          <a:bodyPr>
            <a:spAutoFit/>
          </a:bodyPr>
          <a:lstStyle/>
          <a:p>
            <a:pPr algn="ctr" fontAlgn="auto">
              <a:spcBef>
                <a:spcPct val="50000"/>
              </a:spcBef>
              <a:spcAft>
                <a:spcPts val="0"/>
              </a:spcAft>
              <a:defRPr/>
            </a:pPr>
            <a:r>
              <a:rPr lang="en-US" sz="4800" b="1">
                <a:solidFill>
                  <a:srgbClr val="000066"/>
                </a:solidFill>
                <a:latin typeface="Wrangler" pitchFamily="2" charset="0"/>
              </a:rPr>
              <a:t>John Brown: Madman, Hero or Martyr?</a:t>
            </a:r>
          </a:p>
        </p:txBody>
      </p:sp>
      <p:pic>
        <p:nvPicPr>
          <p:cNvPr id="50187" name="Picture 11" descr="John Brown"/>
          <p:cNvPicPr>
            <a:picLocks noChangeAspect="1" noChangeArrowheads="1"/>
          </p:cNvPicPr>
          <p:nvPr/>
        </p:nvPicPr>
        <p:blipFill>
          <a:blip r:embed="rId2">
            <a:lum bright="12000" contrast="6000"/>
          </a:blip>
          <a:srcRect l="1840" r="15370"/>
          <a:stretch>
            <a:fillRect/>
          </a:stretch>
        </p:blipFill>
        <p:spPr bwMode="auto">
          <a:xfrm>
            <a:off x="6096000" y="2362200"/>
            <a:ext cx="2820988" cy="3886200"/>
          </a:xfrm>
          <a:prstGeom prst="rect">
            <a:avLst/>
          </a:prstGeom>
          <a:noFill/>
          <a:ln w="9525">
            <a:solidFill>
              <a:srgbClr val="000066"/>
            </a:solidFill>
            <a:miter lim="800000"/>
            <a:headEnd/>
            <a:tailEnd/>
          </a:ln>
        </p:spPr>
      </p:pic>
      <p:pic>
        <p:nvPicPr>
          <p:cNvPr id="25603" name="Picture 12" descr="John Brown- John Steuert Curry"/>
          <p:cNvPicPr>
            <a:picLocks noChangeAspect="1" noChangeArrowheads="1"/>
          </p:cNvPicPr>
          <p:nvPr/>
        </p:nvPicPr>
        <p:blipFill>
          <a:blip r:embed="rId3">
            <a:lum bright="-6000" contrast="6000"/>
          </a:blip>
          <a:srcRect/>
          <a:stretch>
            <a:fillRect/>
          </a:stretch>
        </p:blipFill>
        <p:spPr bwMode="auto">
          <a:xfrm>
            <a:off x="228600" y="1676400"/>
            <a:ext cx="5638800" cy="3294063"/>
          </a:xfrm>
          <a:prstGeom prst="rect">
            <a:avLst/>
          </a:prstGeom>
          <a:noFill/>
          <a:ln w="9525">
            <a:solidFill>
              <a:srgbClr val="000066"/>
            </a:solidFill>
            <a:miter lim="800000"/>
            <a:headEnd/>
            <a:tailEnd/>
          </a:ln>
        </p:spPr>
      </p:pic>
      <p:sp>
        <p:nvSpPr>
          <p:cNvPr id="50189" name="Text Box 13"/>
          <p:cNvSpPr txBox="1">
            <a:spLocks noChangeArrowheads="1"/>
          </p:cNvSpPr>
          <p:nvPr/>
        </p:nvSpPr>
        <p:spPr bwMode="auto">
          <a:xfrm>
            <a:off x="228600" y="5105400"/>
            <a:ext cx="5638800" cy="1384300"/>
          </a:xfrm>
          <a:prstGeom prst="rect">
            <a:avLst/>
          </a:prstGeom>
          <a:noFill/>
          <a:ln w="9525">
            <a:noFill/>
            <a:miter lim="800000"/>
            <a:headEnd/>
            <a:tailEnd/>
          </a:ln>
          <a:effectLst>
            <a:outerShdw blurRad="63500" dist="17961" dir="2700000" algn="ctr" rotWithShape="0">
              <a:srgbClr val="000000">
                <a:alpha val="74998"/>
              </a:srgbClr>
            </a:outerShdw>
          </a:effectLst>
        </p:spPr>
        <p:txBody>
          <a:bodyPr>
            <a:spAutoFit/>
          </a:bodyPr>
          <a:lstStyle/>
          <a:p>
            <a:pPr algn="ctr" fontAlgn="auto">
              <a:spcBef>
                <a:spcPct val="50000"/>
              </a:spcBef>
              <a:spcAft>
                <a:spcPts val="0"/>
              </a:spcAft>
              <a:defRPr/>
            </a:pPr>
            <a:r>
              <a:rPr lang="en-US" sz="2800" b="1" dirty="0">
                <a:solidFill>
                  <a:srgbClr val="FF0000"/>
                </a:solidFill>
                <a:latin typeface="Wrangler" pitchFamily="2" charset="0"/>
              </a:rPr>
              <a:t>Mural in the Kansas Capitol building</a:t>
            </a:r>
            <a:br>
              <a:rPr lang="en-US" sz="2800" b="1" dirty="0">
                <a:solidFill>
                  <a:srgbClr val="FF0000"/>
                </a:solidFill>
                <a:latin typeface="Wrangler" pitchFamily="2" charset="0"/>
              </a:rPr>
            </a:br>
            <a:r>
              <a:rPr lang="en-US" sz="2800" b="1" dirty="0">
                <a:solidFill>
                  <a:srgbClr val="FF0000"/>
                </a:solidFill>
                <a:latin typeface="Wrangler" pitchFamily="2" charset="0"/>
              </a:rPr>
              <a:t>by John </a:t>
            </a:r>
            <a:r>
              <a:rPr lang="en-US" sz="2800" b="1" dirty="0" err="1">
                <a:solidFill>
                  <a:srgbClr val="FF0000"/>
                </a:solidFill>
                <a:latin typeface="Wrangler" pitchFamily="2" charset="0"/>
              </a:rPr>
              <a:t>Steuart</a:t>
            </a:r>
            <a:r>
              <a:rPr lang="en-US" sz="2800" b="1" dirty="0">
                <a:solidFill>
                  <a:srgbClr val="FF0000"/>
                </a:solidFill>
                <a:latin typeface="Wrangler" pitchFamily="2" charset="0"/>
              </a:rPr>
              <a:t> Curry (20</a:t>
            </a:r>
            <a:r>
              <a:rPr lang="en-US" sz="2800" b="1" baseline="30000" dirty="0">
                <a:solidFill>
                  <a:srgbClr val="FF0000"/>
                </a:solidFill>
                <a:latin typeface="Wrangler" pitchFamily="2" charset="0"/>
              </a:rPr>
              <a:t>c</a:t>
            </a:r>
            <a:r>
              <a:rPr lang="en-US" sz="2800" b="1" dirty="0">
                <a:solidFill>
                  <a:srgbClr val="FF0000"/>
                </a:solidFill>
                <a:latin typeface="Wrangler" pitchFamily="2"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500"/>
                                  </p:stCondLst>
                                  <p:childTnLst>
                                    <p:set>
                                      <p:cBhvr>
                                        <p:cTn id="6" dur="1" fill="hold">
                                          <p:stCondLst>
                                            <p:cond delay="0"/>
                                          </p:stCondLst>
                                        </p:cTn>
                                        <p:tgtEl>
                                          <p:spTgt spid="50187"/>
                                        </p:tgtEl>
                                        <p:attrNameLst>
                                          <p:attrName>style.visibility</p:attrName>
                                        </p:attrNameLst>
                                      </p:cBhvr>
                                      <p:to>
                                        <p:strVal val="visible"/>
                                      </p:to>
                                    </p:set>
                                    <p:animEffect transition="in" filter="dissolve">
                                      <p:cBhvr>
                                        <p:cTn id="7" dur="3000"/>
                                        <p:tgtEl>
                                          <p:spTgt spid="50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smtClean="0"/>
              <a:t>Pottawatomie Creek</a:t>
            </a:r>
          </a:p>
        </p:txBody>
      </p:sp>
      <p:sp>
        <p:nvSpPr>
          <p:cNvPr id="26626" name="Content Placeholder 2"/>
          <p:cNvSpPr>
            <a:spLocks noGrp="1"/>
          </p:cNvSpPr>
          <p:nvPr>
            <p:ph idx="1"/>
          </p:nvPr>
        </p:nvSpPr>
        <p:spPr/>
        <p:txBody>
          <a:bodyPr/>
          <a:lstStyle/>
          <a:p>
            <a:pPr eaLnBrk="1" hangingPunct="1"/>
            <a:r>
              <a:rPr lang="en-US" smtClean="0"/>
              <a:t>John Brown</a:t>
            </a:r>
          </a:p>
          <a:p>
            <a:pPr lvl="1" eaLnBrk="1" hangingPunct="1"/>
            <a:r>
              <a:rPr lang="en-US" smtClean="0"/>
              <a:t>Obsessively dedicated to the abolitionist cause</a:t>
            </a:r>
          </a:p>
          <a:p>
            <a:pPr lvl="1" eaLnBrk="1" hangingPunct="1"/>
            <a:r>
              <a:rPr lang="en-US" smtClean="0"/>
              <a:t>In 1856, he was in Kansas</a:t>
            </a:r>
          </a:p>
          <a:p>
            <a:pPr lvl="1" eaLnBrk="1" hangingPunct="1"/>
            <a:r>
              <a:rPr lang="en-US" smtClean="0"/>
              <a:t>Angry over the attack at Lawrence, he led a band of his followers to Pottawatomie Creek in May 1856</a:t>
            </a:r>
          </a:p>
          <a:p>
            <a:pPr lvl="1" eaLnBrk="1" hangingPunct="1"/>
            <a:r>
              <a:rPr lang="en-US" smtClean="0"/>
              <a:t>Brown and his band grotesquely hacked 5 supposedly proslavery followers to pieces.  </a:t>
            </a:r>
          </a:p>
          <a:p>
            <a:pPr lvl="1" eaLnBrk="1" hangingPunct="1"/>
            <a:r>
              <a:rPr lang="en-US" smtClean="0"/>
              <a:t>This bloody attack hurt the free soil cause and resulted in retaliations from proslavery followers</a:t>
            </a:r>
          </a:p>
          <a:p>
            <a:pPr lvl="1" eaLnBrk="1" hangingPunct="1"/>
            <a:r>
              <a:rPr lang="en-US" smtClean="0"/>
              <a:t>Kansas would erupt in civil war in 1856 and would merge with the larger war from 1861-1865.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83" name="Picture 11" descr="sumnerbrooks"/>
          <p:cNvPicPr>
            <a:picLocks noChangeAspect="1" noChangeArrowheads="1"/>
          </p:cNvPicPr>
          <p:nvPr/>
        </p:nvPicPr>
        <p:blipFill>
          <a:blip r:embed="rId2"/>
          <a:srcRect/>
          <a:stretch>
            <a:fillRect/>
          </a:stretch>
        </p:blipFill>
        <p:spPr bwMode="auto">
          <a:xfrm>
            <a:off x="3200400" y="1905000"/>
            <a:ext cx="2590800" cy="1725613"/>
          </a:xfrm>
          <a:prstGeom prst="rect">
            <a:avLst/>
          </a:prstGeom>
          <a:noFill/>
          <a:ln w="9525">
            <a:solidFill>
              <a:srgbClr val="000066"/>
            </a:solidFill>
            <a:miter lim="800000"/>
            <a:headEnd/>
            <a:tailEnd/>
          </a:ln>
        </p:spPr>
      </p:pic>
      <p:sp>
        <p:nvSpPr>
          <p:cNvPr id="79874" name="Text Box 2"/>
          <p:cNvSpPr txBox="1">
            <a:spLocks noChangeArrowheads="1"/>
          </p:cNvSpPr>
          <p:nvPr/>
        </p:nvSpPr>
        <p:spPr bwMode="auto">
          <a:xfrm>
            <a:off x="838200" y="228600"/>
            <a:ext cx="7620000" cy="914400"/>
          </a:xfrm>
          <a:prstGeom prst="rect">
            <a:avLst/>
          </a:prstGeom>
          <a:noFill/>
          <a:ln w="9525">
            <a:noFill/>
            <a:miter lim="800000"/>
            <a:headEnd/>
            <a:tailEnd/>
          </a:ln>
          <a:effectLst>
            <a:outerShdw blurRad="63500" dist="29783" dir="3885598" algn="ctr" rotWithShape="0">
              <a:srgbClr val="000000">
                <a:alpha val="74998"/>
              </a:srgbClr>
            </a:outerShdw>
          </a:effectLst>
        </p:spPr>
        <p:txBody>
          <a:bodyPr>
            <a:spAutoFit/>
          </a:bodyPr>
          <a:lstStyle/>
          <a:p>
            <a:pPr algn="ctr" fontAlgn="auto">
              <a:spcBef>
                <a:spcPct val="50000"/>
              </a:spcBef>
              <a:spcAft>
                <a:spcPts val="0"/>
              </a:spcAft>
              <a:defRPr/>
            </a:pPr>
            <a:r>
              <a:rPr lang="en-US" sz="5400" b="1">
                <a:solidFill>
                  <a:srgbClr val="000066"/>
                </a:solidFill>
                <a:latin typeface="Wrangler" pitchFamily="2" charset="0"/>
              </a:rPr>
              <a:t>“The Crime Against Kansas”</a:t>
            </a:r>
          </a:p>
        </p:txBody>
      </p:sp>
      <p:sp>
        <p:nvSpPr>
          <p:cNvPr id="79877" name="Text Box 5"/>
          <p:cNvSpPr txBox="1">
            <a:spLocks noChangeArrowheads="1"/>
          </p:cNvSpPr>
          <p:nvPr/>
        </p:nvSpPr>
        <p:spPr bwMode="auto">
          <a:xfrm>
            <a:off x="-152400" y="5410200"/>
            <a:ext cx="3276600" cy="946150"/>
          </a:xfrm>
          <a:prstGeom prst="rect">
            <a:avLst/>
          </a:prstGeom>
          <a:noFill/>
          <a:ln w="9525">
            <a:noFill/>
            <a:miter lim="800000"/>
            <a:headEnd/>
            <a:tailEnd/>
          </a:ln>
          <a:effectLst>
            <a:outerShdw blurRad="63500" dist="17961" dir="2700000" algn="ctr" rotWithShape="0">
              <a:srgbClr val="000000">
                <a:alpha val="74998"/>
              </a:srgbClr>
            </a:outerShdw>
          </a:effectLst>
        </p:spPr>
        <p:txBody>
          <a:bodyPr>
            <a:spAutoFit/>
          </a:bodyPr>
          <a:lstStyle/>
          <a:p>
            <a:pPr algn="ctr" fontAlgn="auto">
              <a:spcBef>
                <a:spcPct val="50000"/>
              </a:spcBef>
              <a:spcAft>
                <a:spcPts val="0"/>
              </a:spcAft>
              <a:defRPr/>
            </a:pPr>
            <a:r>
              <a:rPr lang="en-US" sz="2800" b="1">
                <a:solidFill>
                  <a:schemeClr val="bg1"/>
                </a:solidFill>
                <a:latin typeface="Wrangler" pitchFamily="2" charset="0"/>
              </a:rPr>
              <a:t>Sen. Charles Sumner</a:t>
            </a:r>
            <a:br>
              <a:rPr lang="en-US" sz="2800" b="1">
                <a:solidFill>
                  <a:schemeClr val="bg1"/>
                </a:solidFill>
                <a:latin typeface="Wrangler" pitchFamily="2" charset="0"/>
              </a:rPr>
            </a:br>
            <a:r>
              <a:rPr lang="en-US" sz="2800" b="1">
                <a:solidFill>
                  <a:schemeClr val="bg1"/>
                </a:solidFill>
                <a:latin typeface="Wrangler" pitchFamily="2" charset="0"/>
              </a:rPr>
              <a:t>(R-MA)</a:t>
            </a:r>
          </a:p>
        </p:txBody>
      </p:sp>
      <p:sp>
        <p:nvSpPr>
          <p:cNvPr id="79878" name="Text Box 6"/>
          <p:cNvSpPr txBox="1">
            <a:spLocks noChangeArrowheads="1"/>
          </p:cNvSpPr>
          <p:nvPr/>
        </p:nvSpPr>
        <p:spPr bwMode="auto">
          <a:xfrm>
            <a:off x="5791200" y="5410200"/>
            <a:ext cx="3276600" cy="946150"/>
          </a:xfrm>
          <a:prstGeom prst="rect">
            <a:avLst/>
          </a:prstGeom>
          <a:noFill/>
          <a:ln w="9525">
            <a:noFill/>
            <a:miter lim="800000"/>
            <a:headEnd/>
            <a:tailEnd/>
          </a:ln>
          <a:effectLst>
            <a:outerShdw blurRad="63500" dist="17961" dir="2700000" algn="ctr" rotWithShape="0">
              <a:srgbClr val="000000">
                <a:alpha val="74998"/>
              </a:srgbClr>
            </a:outerShdw>
          </a:effectLst>
        </p:spPr>
        <p:txBody>
          <a:bodyPr>
            <a:spAutoFit/>
          </a:bodyPr>
          <a:lstStyle/>
          <a:p>
            <a:pPr algn="ctr" fontAlgn="auto">
              <a:spcBef>
                <a:spcPct val="50000"/>
              </a:spcBef>
              <a:spcAft>
                <a:spcPts val="0"/>
              </a:spcAft>
              <a:defRPr/>
            </a:pPr>
            <a:r>
              <a:rPr lang="en-US" sz="2800" b="1">
                <a:solidFill>
                  <a:schemeClr val="bg1"/>
                </a:solidFill>
                <a:latin typeface="Wrangler" pitchFamily="2" charset="0"/>
              </a:rPr>
              <a:t>Congr. Preston Brooks</a:t>
            </a:r>
            <a:br>
              <a:rPr lang="en-US" sz="2800" b="1">
                <a:solidFill>
                  <a:schemeClr val="bg1"/>
                </a:solidFill>
                <a:latin typeface="Wrangler" pitchFamily="2" charset="0"/>
              </a:rPr>
            </a:br>
            <a:r>
              <a:rPr lang="en-US" sz="2800" b="1">
                <a:solidFill>
                  <a:schemeClr val="bg1"/>
                </a:solidFill>
                <a:latin typeface="Wrangler" pitchFamily="2" charset="0"/>
              </a:rPr>
              <a:t>(D-SC)</a:t>
            </a:r>
          </a:p>
        </p:txBody>
      </p:sp>
      <p:sp>
        <p:nvSpPr>
          <p:cNvPr id="79881" name="Line 9"/>
          <p:cNvSpPr>
            <a:spLocks noChangeShapeType="1"/>
          </p:cNvSpPr>
          <p:nvPr/>
        </p:nvSpPr>
        <p:spPr bwMode="auto">
          <a:xfrm>
            <a:off x="2514600" y="2590800"/>
            <a:ext cx="762000" cy="0"/>
          </a:xfrm>
          <a:prstGeom prst="line">
            <a:avLst/>
          </a:prstGeom>
          <a:noFill/>
          <a:ln w="38100">
            <a:solidFill>
              <a:srgbClr val="FF3300"/>
            </a:solidFill>
            <a:round/>
            <a:headEnd/>
            <a:tailEnd type="triangle" w="med" len="med"/>
          </a:ln>
        </p:spPr>
        <p:txBody>
          <a:bodyPr/>
          <a:lstStyle/>
          <a:p>
            <a:endParaRPr lang="en-US"/>
          </a:p>
        </p:txBody>
      </p:sp>
      <p:sp>
        <p:nvSpPr>
          <p:cNvPr id="79882" name="Line 10"/>
          <p:cNvSpPr>
            <a:spLocks noChangeShapeType="1"/>
          </p:cNvSpPr>
          <p:nvPr/>
        </p:nvSpPr>
        <p:spPr bwMode="auto">
          <a:xfrm flipH="1">
            <a:off x="5715000" y="2590800"/>
            <a:ext cx="685800" cy="0"/>
          </a:xfrm>
          <a:prstGeom prst="line">
            <a:avLst/>
          </a:prstGeom>
          <a:noFill/>
          <a:ln w="38100">
            <a:solidFill>
              <a:srgbClr val="FF3300"/>
            </a:solidFill>
            <a:round/>
            <a:headEnd/>
            <a:tailEnd type="triangle" w="med" len="med"/>
          </a:ln>
        </p:spPr>
        <p:txBody>
          <a:bodyPr/>
          <a:lstStyle/>
          <a:p>
            <a:endParaRPr lang="en-US"/>
          </a:p>
        </p:txBody>
      </p:sp>
      <p:pic>
        <p:nvPicPr>
          <p:cNvPr id="79876" name="Picture 4" descr="Charles Sumner"/>
          <p:cNvPicPr>
            <a:picLocks noChangeAspect="1" noChangeArrowheads="1"/>
          </p:cNvPicPr>
          <p:nvPr/>
        </p:nvPicPr>
        <p:blipFill>
          <a:blip r:embed="rId3">
            <a:lum contrast="6000"/>
          </a:blip>
          <a:srcRect/>
          <a:stretch>
            <a:fillRect/>
          </a:stretch>
        </p:blipFill>
        <p:spPr bwMode="auto">
          <a:xfrm>
            <a:off x="457200" y="1600200"/>
            <a:ext cx="2068513" cy="3733800"/>
          </a:xfrm>
          <a:prstGeom prst="rect">
            <a:avLst/>
          </a:prstGeom>
          <a:noFill/>
          <a:ln w="9525">
            <a:solidFill>
              <a:srgbClr val="000066"/>
            </a:solidFill>
            <a:miter lim="800000"/>
            <a:headEnd/>
            <a:tailEnd/>
          </a:ln>
        </p:spPr>
      </p:pic>
      <p:pic>
        <p:nvPicPr>
          <p:cNvPr id="79880" name="Picture 8" descr="Congr Preston Brooks"/>
          <p:cNvPicPr>
            <a:picLocks noChangeAspect="1" noChangeArrowheads="1"/>
          </p:cNvPicPr>
          <p:nvPr/>
        </p:nvPicPr>
        <p:blipFill>
          <a:blip r:embed="rId4">
            <a:lum bright="-6000" contrast="6000"/>
          </a:blip>
          <a:srcRect l="5180" r="17108"/>
          <a:stretch>
            <a:fillRect/>
          </a:stretch>
        </p:blipFill>
        <p:spPr bwMode="auto">
          <a:xfrm>
            <a:off x="6400800" y="1600200"/>
            <a:ext cx="2238375" cy="3733800"/>
          </a:xfrm>
          <a:prstGeom prst="rect">
            <a:avLst/>
          </a:prstGeom>
          <a:noFill/>
          <a:ln w="9525">
            <a:solidFill>
              <a:srgbClr val="000066"/>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9876"/>
                                        </p:tgtEl>
                                        <p:attrNameLst>
                                          <p:attrName>style.visibility</p:attrName>
                                        </p:attrNameLst>
                                      </p:cBhvr>
                                      <p:to>
                                        <p:strVal val="visible"/>
                                      </p:to>
                                    </p:set>
                                    <p:animEffect transition="in" filter="wipe(left)">
                                      <p:cBhvr>
                                        <p:cTn id="7" dur="1000"/>
                                        <p:tgtEl>
                                          <p:spTgt spid="7987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9877"/>
                                        </p:tgtEl>
                                        <p:attrNameLst>
                                          <p:attrName>style.visibility</p:attrName>
                                        </p:attrNameLst>
                                      </p:cBhvr>
                                      <p:to>
                                        <p:strVal val="visible"/>
                                      </p:to>
                                    </p:set>
                                    <p:animEffect transition="in" filter="wipe(left)">
                                      <p:cBhvr>
                                        <p:cTn id="10" dur="1000"/>
                                        <p:tgtEl>
                                          <p:spTgt spid="7987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9881"/>
                                        </p:tgtEl>
                                        <p:attrNameLst>
                                          <p:attrName>style.visibility</p:attrName>
                                        </p:attrNameLst>
                                      </p:cBhvr>
                                      <p:to>
                                        <p:strVal val="visible"/>
                                      </p:to>
                                    </p:set>
                                    <p:animEffect transition="in" filter="wipe(left)">
                                      <p:cBhvr>
                                        <p:cTn id="13" dur="500"/>
                                        <p:tgtEl>
                                          <p:spTgt spid="79881"/>
                                        </p:tgtEl>
                                      </p:cBhvr>
                                    </p:animEffect>
                                  </p:childTnLst>
                                </p:cTn>
                              </p:par>
                            </p:childTnLst>
                          </p:cTn>
                        </p:par>
                        <p:par>
                          <p:cTn id="14" fill="hold">
                            <p:stCondLst>
                              <p:cond delay="1000"/>
                            </p:stCondLst>
                            <p:childTnLst>
                              <p:par>
                                <p:cTn id="15" presetID="51" presetClass="entr" presetSubtype="0" fill="hold" nodeType="afterEffect">
                                  <p:stCondLst>
                                    <p:cond delay="0"/>
                                  </p:stCondLst>
                                  <p:childTnLst>
                                    <p:set>
                                      <p:cBhvr>
                                        <p:cTn id="16" dur="1" fill="hold">
                                          <p:stCondLst>
                                            <p:cond delay="0"/>
                                          </p:stCondLst>
                                        </p:cTn>
                                        <p:tgtEl>
                                          <p:spTgt spid="79883"/>
                                        </p:tgtEl>
                                        <p:attrNameLst>
                                          <p:attrName>style.visibility</p:attrName>
                                        </p:attrNameLst>
                                      </p:cBhvr>
                                      <p:to>
                                        <p:strVal val="visible"/>
                                      </p:to>
                                    </p:set>
                                    <p:animEffect transition="in" filter="fade">
                                      <p:cBhvr>
                                        <p:cTn id="17" dur="192" decel="100000"/>
                                        <p:tgtEl>
                                          <p:spTgt spid="79883"/>
                                        </p:tgtEl>
                                      </p:cBhvr>
                                    </p:animEffect>
                                    <p:animScale>
                                      <p:cBhvr>
                                        <p:cTn id="18" dur="192" decel="100000"/>
                                        <p:tgtEl>
                                          <p:spTgt spid="79883"/>
                                        </p:tgtEl>
                                      </p:cBhvr>
                                      <p:from x="10000" y="10000"/>
                                      <p:to x="200000" y="450000"/>
                                    </p:animScale>
                                    <p:animScale>
                                      <p:cBhvr>
                                        <p:cTn id="19" dur="308" accel="100000" fill="hold">
                                          <p:stCondLst>
                                            <p:cond delay="192"/>
                                          </p:stCondLst>
                                        </p:cTn>
                                        <p:tgtEl>
                                          <p:spTgt spid="79883"/>
                                        </p:tgtEl>
                                      </p:cBhvr>
                                      <p:from x="200000" y="450000"/>
                                      <p:to x="100000" y="100000"/>
                                    </p:animScale>
                                    <p:set>
                                      <p:cBhvr>
                                        <p:cTn id="20" dur="192" fill="hold"/>
                                        <p:tgtEl>
                                          <p:spTgt spid="79883"/>
                                        </p:tgtEl>
                                        <p:attrNameLst>
                                          <p:attrName>ppt_x</p:attrName>
                                        </p:attrNameLst>
                                      </p:cBhvr>
                                      <p:to>
                                        <p:strVal val="(0.5)"/>
                                      </p:to>
                                    </p:set>
                                    <p:anim from="(0.5)" to="(#ppt_x)" calcmode="lin" valueType="num">
                                      <p:cBhvr>
                                        <p:cTn id="21" dur="308" accel="100000" fill="hold">
                                          <p:stCondLst>
                                            <p:cond delay="192"/>
                                          </p:stCondLst>
                                        </p:cTn>
                                        <p:tgtEl>
                                          <p:spTgt spid="79883"/>
                                        </p:tgtEl>
                                        <p:attrNameLst>
                                          <p:attrName>ppt_x</p:attrName>
                                        </p:attrNameLst>
                                      </p:cBhvr>
                                    </p:anim>
                                    <p:set>
                                      <p:cBhvr>
                                        <p:cTn id="22" dur="192" fill="hold"/>
                                        <p:tgtEl>
                                          <p:spTgt spid="79883"/>
                                        </p:tgtEl>
                                        <p:attrNameLst>
                                          <p:attrName>ppt_y</p:attrName>
                                        </p:attrNameLst>
                                      </p:cBhvr>
                                      <p:to>
                                        <p:strVal val="(#ppt_y+0.4)"/>
                                      </p:to>
                                    </p:set>
                                    <p:anim from="(#ppt_y+0.4)" to="(#ppt_y)" calcmode="lin" valueType="num">
                                      <p:cBhvr>
                                        <p:cTn id="23" dur="308" accel="100000" fill="hold">
                                          <p:stCondLst>
                                            <p:cond delay="192"/>
                                          </p:stCondLst>
                                        </p:cTn>
                                        <p:tgtEl>
                                          <p:spTgt spid="79883"/>
                                        </p:tgtEl>
                                        <p:attrNameLst>
                                          <p:attrName>ppt_y</p:attrName>
                                        </p:attrNameLst>
                                      </p:cBhvr>
                                    </p:anim>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79878"/>
                                        </p:tgtEl>
                                        <p:attrNameLst>
                                          <p:attrName>style.visibility</p:attrName>
                                        </p:attrNameLst>
                                      </p:cBhvr>
                                      <p:to>
                                        <p:strVal val="visible"/>
                                      </p:to>
                                    </p:set>
                                    <p:animEffect transition="in" filter="wipe(right)">
                                      <p:cBhvr>
                                        <p:cTn id="28" dur="1000"/>
                                        <p:tgtEl>
                                          <p:spTgt spid="79878"/>
                                        </p:tgtEl>
                                      </p:cBhvr>
                                    </p:animEffect>
                                  </p:childTnLst>
                                </p:cTn>
                              </p:par>
                              <p:par>
                                <p:cTn id="29" presetID="22" presetClass="entr" presetSubtype="2" fill="hold" nodeType="withEffect">
                                  <p:stCondLst>
                                    <p:cond delay="0"/>
                                  </p:stCondLst>
                                  <p:childTnLst>
                                    <p:set>
                                      <p:cBhvr>
                                        <p:cTn id="30" dur="1" fill="hold">
                                          <p:stCondLst>
                                            <p:cond delay="0"/>
                                          </p:stCondLst>
                                        </p:cTn>
                                        <p:tgtEl>
                                          <p:spTgt spid="79880"/>
                                        </p:tgtEl>
                                        <p:attrNameLst>
                                          <p:attrName>style.visibility</p:attrName>
                                        </p:attrNameLst>
                                      </p:cBhvr>
                                      <p:to>
                                        <p:strVal val="visible"/>
                                      </p:to>
                                    </p:set>
                                    <p:animEffect transition="in" filter="wipe(right)">
                                      <p:cBhvr>
                                        <p:cTn id="31" dur="1000"/>
                                        <p:tgtEl>
                                          <p:spTgt spid="79880"/>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79882"/>
                                        </p:tgtEl>
                                        <p:attrNameLst>
                                          <p:attrName>style.visibility</p:attrName>
                                        </p:attrNameLst>
                                      </p:cBhvr>
                                      <p:to>
                                        <p:strVal val="visible"/>
                                      </p:to>
                                    </p:set>
                                    <p:animEffect transition="in" filter="wipe(right)">
                                      <p:cBhvr>
                                        <p:cTn id="34" dur="500"/>
                                        <p:tgtEl>
                                          <p:spTgt spid="79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7" grpId="0"/>
      <p:bldP spid="79878" grpId="0"/>
      <p:bldP spid="79881" grpId="0" animBg="1"/>
      <p:bldP spid="7988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idx="4294967295"/>
          </p:nvPr>
        </p:nvSpPr>
        <p:spPr>
          <a:xfrm>
            <a:off x="685800" y="304800"/>
            <a:ext cx="7772400" cy="1066800"/>
          </a:xfrm>
          <a:effectLst>
            <a:outerShdw dist="28398" dir="3806097" algn="ctr" rotWithShape="0">
              <a:srgbClr val="000000"/>
            </a:outerShdw>
          </a:effectLst>
        </p:spPr>
        <p:txBody>
          <a:bodyPr/>
          <a:lstStyle/>
          <a:p>
            <a:pPr eaLnBrk="1" hangingPunct="1">
              <a:defRPr/>
            </a:pPr>
            <a:r>
              <a:rPr lang="en-US" sz="5600" b="1" smtClean="0">
                <a:solidFill>
                  <a:srgbClr val="000066"/>
                </a:solidFill>
                <a:latin typeface="Wrangler"/>
              </a:rPr>
              <a:t>1856 Presidential Election</a:t>
            </a:r>
          </a:p>
        </p:txBody>
      </p:sp>
      <p:pic>
        <p:nvPicPr>
          <p:cNvPr id="30722" name="Picture 3" descr="James Buchanan"/>
          <p:cNvPicPr>
            <a:picLocks noGrp="1" noChangeAspect="1" noChangeArrowheads="1"/>
          </p:cNvPicPr>
          <p:nvPr>
            <p:ph sz="half" idx="4294967295"/>
          </p:nvPr>
        </p:nvPicPr>
        <p:blipFill>
          <a:blip r:embed="rId2">
            <a:lum bright="-6000" contrast="6000"/>
          </a:blip>
          <a:srcRect t="2222"/>
          <a:stretch>
            <a:fillRect/>
          </a:stretch>
        </p:blipFill>
        <p:spPr>
          <a:xfrm>
            <a:off x="685800" y="1828800"/>
            <a:ext cx="2139950" cy="3276600"/>
          </a:xfrm>
          <a:ln>
            <a:solidFill>
              <a:srgbClr val="000066"/>
            </a:solidFill>
          </a:ln>
        </p:spPr>
      </p:pic>
      <p:pic>
        <p:nvPicPr>
          <p:cNvPr id="30723" name="Picture 4" descr="John C"/>
          <p:cNvPicPr>
            <a:picLocks noGrp="1" noChangeAspect="1" noChangeArrowheads="1"/>
          </p:cNvPicPr>
          <p:nvPr>
            <p:ph sz="quarter" idx="4294967295"/>
          </p:nvPr>
        </p:nvPicPr>
        <p:blipFill>
          <a:blip r:embed="rId3">
            <a:lum bright="-6000" contrast="6000"/>
          </a:blip>
          <a:srcRect l="2959" r="2342" b="10638"/>
          <a:stretch>
            <a:fillRect/>
          </a:stretch>
        </p:blipFill>
        <p:spPr>
          <a:xfrm>
            <a:off x="3352800" y="1828800"/>
            <a:ext cx="2354263" cy="3276600"/>
          </a:xfrm>
          <a:ln>
            <a:solidFill>
              <a:srgbClr val="000066"/>
            </a:solidFill>
          </a:ln>
        </p:spPr>
      </p:pic>
      <p:sp>
        <p:nvSpPr>
          <p:cNvPr id="38917" name="Text Box 5"/>
          <p:cNvSpPr txBox="1">
            <a:spLocks noChangeArrowheads="1"/>
          </p:cNvSpPr>
          <p:nvPr/>
        </p:nvSpPr>
        <p:spPr bwMode="auto">
          <a:xfrm>
            <a:off x="0" y="5257800"/>
            <a:ext cx="9144000" cy="946150"/>
          </a:xfrm>
          <a:prstGeom prst="rect">
            <a:avLst/>
          </a:prstGeom>
          <a:noFill/>
          <a:ln w="9525">
            <a:noFill/>
            <a:miter lim="800000"/>
            <a:headEnd/>
            <a:tailEnd/>
          </a:ln>
          <a:effectLst>
            <a:outerShdw dist="17961" dir="2700000" algn="ctr" rotWithShape="0">
              <a:srgbClr val="000000"/>
            </a:outerShdw>
          </a:effectLst>
        </p:spPr>
        <p:txBody>
          <a:bodyPr>
            <a:spAutoFit/>
          </a:bodyPr>
          <a:lstStyle/>
          <a:p>
            <a:pPr>
              <a:spcBef>
                <a:spcPct val="50000"/>
              </a:spcBef>
              <a:defRPr/>
            </a:pPr>
            <a:r>
              <a:rPr lang="en-US" sz="2400" b="1">
                <a:solidFill>
                  <a:schemeClr val="hlink"/>
                </a:solidFill>
                <a:latin typeface="Wrangler"/>
              </a:rPr>
              <a:t>     </a:t>
            </a:r>
            <a:r>
              <a:rPr lang="en-US" sz="2800" b="1">
                <a:solidFill>
                  <a:srgbClr val="FF0000"/>
                </a:solidFill>
                <a:latin typeface="Wrangler"/>
              </a:rPr>
              <a:t>√</a:t>
            </a:r>
            <a:r>
              <a:rPr lang="en-US" sz="2800" b="1">
                <a:solidFill>
                  <a:schemeClr val="hlink"/>
                </a:solidFill>
                <a:latin typeface="Wrangler"/>
              </a:rPr>
              <a:t> </a:t>
            </a:r>
            <a:r>
              <a:rPr lang="en-US" sz="2800" b="1">
                <a:latin typeface="Wrangler"/>
              </a:rPr>
              <a:t>James Buchanan        John C. Frémont           Millard Fillmore</a:t>
            </a:r>
            <a:br>
              <a:rPr lang="en-US" sz="2800" b="1">
                <a:latin typeface="Wrangler"/>
              </a:rPr>
            </a:br>
            <a:r>
              <a:rPr lang="en-US" sz="2800" b="1">
                <a:latin typeface="Wrangler"/>
              </a:rPr>
              <a:t>             Democrat                  Republican                       Whig</a:t>
            </a:r>
          </a:p>
        </p:txBody>
      </p:sp>
      <p:pic>
        <p:nvPicPr>
          <p:cNvPr id="30725" name="Picture 6" descr="Millard Fillmore"/>
          <p:cNvPicPr>
            <a:picLocks noGrp="1" noChangeAspect="1" noChangeArrowheads="1"/>
          </p:cNvPicPr>
          <p:nvPr>
            <p:ph sz="quarter" idx="4294967295"/>
          </p:nvPr>
        </p:nvPicPr>
        <p:blipFill>
          <a:blip r:embed="rId4">
            <a:lum bright="-6000" contrast="6000"/>
          </a:blip>
          <a:srcRect l="5608" t="4445" r="10280" b="6667"/>
          <a:stretch>
            <a:fillRect/>
          </a:stretch>
        </p:blipFill>
        <p:spPr>
          <a:xfrm>
            <a:off x="6286500" y="1828800"/>
            <a:ext cx="2400300" cy="3276600"/>
          </a:xfrm>
          <a:ln>
            <a:solidFill>
              <a:srgbClr val="000066"/>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p:nvPr>
        </p:nvSpPr>
        <p:spPr>
          <a:xfrm>
            <a:off x="549275" y="107950"/>
            <a:ext cx="8042275" cy="1087438"/>
          </a:xfrm>
        </p:spPr>
        <p:txBody>
          <a:bodyPr/>
          <a:lstStyle/>
          <a:p>
            <a:pPr eaLnBrk="1" hangingPunct="1"/>
            <a:r>
              <a:rPr lang="en-US" smtClean="0"/>
              <a:t>James Buchanan</a:t>
            </a:r>
          </a:p>
        </p:txBody>
      </p:sp>
      <p:sp>
        <p:nvSpPr>
          <p:cNvPr id="31746" name="Rectangle 3"/>
          <p:cNvSpPr>
            <a:spLocks noGrp="1"/>
          </p:cNvSpPr>
          <p:nvPr>
            <p:ph type="body" idx="1"/>
          </p:nvPr>
        </p:nvSpPr>
        <p:spPr>
          <a:xfrm>
            <a:off x="549275" y="1195388"/>
            <a:ext cx="8042275" cy="5437187"/>
          </a:xfrm>
        </p:spPr>
        <p:txBody>
          <a:bodyPr/>
          <a:lstStyle/>
          <a:p>
            <a:pPr eaLnBrk="1" hangingPunct="1">
              <a:lnSpc>
                <a:spcPct val="90000"/>
              </a:lnSpc>
            </a:pPr>
            <a:r>
              <a:rPr lang="en-US" smtClean="0"/>
              <a:t>Nominated in Cincinnati to represent the Democratic Party in the 1856 presidential election</a:t>
            </a:r>
          </a:p>
          <a:p>
            <a:pPr eaLnBrk="1" hangingPunct="1">
              <a:lnSpc>
                <a:spcPct val="90000"/>
              </a:lnSpc>
            </a:pPr>
            <a:r>
              <a:rPr lang="en-US" smtClean="0"/>
              <a:t>He was muscular, white-haired, tall (6 feet), with a short neck and protruding chin.  He also, due to an eye defect, carried his head to one side.  </a:t>
            </a:r>
          </a:p>
          <a:p>
            <a:pPr eaLnBrk="1" hangingPunct="1">
              <a:lnSpc>
                <a:spcPct val="90000"/>
              </a:lnSpc>
            </a:pPr>
            <a:r>
              <a:rPr lang="en-US" smtClean="0"/>
              <a:t>A wealthy Pennsylvania lawyer, he was in London during the Kansas incident. So he was considered “Kansas-less” and also relatively enemyless.  So, to put it succinctly, he was electable.  </a:t>
            </a:r>
          </a:p>
          <a:p>
            <a:pPr eaLnBrk="1" hangingPunct="1">
              <a:lnSpc>
                <a:spcPct val="90000"/>
              </a:lnSpc>
            </a:pPr>
            <a:r>
              <a:rPr lang="en-US" smtClean="0"/>
              <a:t>Nicknamed “Old Buck.”</a:t>
            </a:r>
          </a:p>
          <a:p>
            <a:pPr eaLnBrk="1" hangingPunct="1">
              <a:lnSpc>
                <a:spcPct val="90000"/>
              </a:lnSpc>
            </a:pPr>
            <a:r>
              <a:rPr lang="en-US" smtClean="0"/>
              <a:t>Democrats campaigned on the idea of popular sovereignty in the territories.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p:nvPr>
        </p:nvSpPr>
        <p:spPr/>
        <p:txBody>
          <a:bodyPr/>
          <a:lstStyle/>
          <a:p>
            <a:pPr eaLnBrk="1" hangingPunct="1"/>
            <a:r>
              <a:rPr lang="en-US" smtClean="0"/>
              <a:t>John C. Fremont</a:t>
            </a:r>
          </a:p>
        </p:txBody>
      </p:sp>
      <p:sp>
        <p:nvSpPr>
          <p:cNvPr id="32770" name="Rectangle 3"/>
          <p:cNvSpPr>
            <a:spLocks noGrp="1"/>
          </p:cNvSpPr>
          <p:nvPr>
            <p:ph type="body" idx="1"/>
          </p:nvPr>
        </p:nvSpPr>
        <p:spPr>
          <a:xfrm>
            <a:off x="549275" y="1600200"/>
            <a:ext cx="6010275" cy="5032375"/>
          </a:xfrm>
        </p:spPr>
        <p:txBody>
          <a:bodyPr/>
          <a:lstStyle/>
          <a:p>
            <a:pPr eaLnBrk="1" hangingPunct="1"/>
            <a:r>
              <a:rPr lang="en-US" sz="2000" smtClean="0"/>
              <a:t>Nominated for president by the burgeoning Republican party in Philadelphia.</a:t>
            </a:r>
          </a:p>
          <a:p>
            <a:pPr eaLnBrk="1" hangingPunct="1"/>
            <a:r>
              <a:rPr lang="en-US" sz="2000" smtClean="0"/>
              <a:t>Seward was probably the more logical choice due to his popularity, but he did not openly campaign for the nomination.</a:t>
            </a:r>
          </a:p>
          <a:p>
            <a:pPr eaLnBrk="1" hangingPunct="1"/>
            <a:r>
              <a:rPr lang="en-US" sz="2000" smtClean="0"/>
              <a:t> Fremont chosen mostly because he was not tainted by the Kansas issue either.  </a:t>
            </a:r>
          </a:p>
          <a:p>
            <a:pPr eaLnBrk="1" hangingPunct="1"/>
            <a:r>
              <a:rPr lang="en-US" sz="2000" smtClean="0"/>
              <a:t>Nicknamed the Pathfinder. Was suppose to find a path to the White House. </a:t>
            </a:r>
          </a:p>
          <a:p>
            <a:pPr eaLnBrk="1" hangingPunct="1"/>
            <a:r>
              <a:rPr lang="en-US" sz="2000" smtClean="0"/>
              <a:t>Republicans campaigned on the idea of no slavery in the territories.</a:t>
            </a:r>
          </a:p>
        </p:txBody>
      </p:sp>
      <p:pic>
        <p:nvPicPr>
          <p:cNvPr id="32771" name="Picture 4" descr="fremont"/>
          <p:cNvPicPr>
            <a:picLocks noChangeAspect="1" noChangeArrowheads="1"/>
          </p:cNvPicPr>
          <p:nvPr/>
        </p:nvPicPr>
        <p:blipFill>
          <a:blip r:embed="rId2"/>
          <a:srcRect/>
          <a:stretch>
            <a:fillRect/>
          </a:stretch>
        </p:blipFill>
        <p:spPr bwMode="auto">
          <a:xfrm>
            <a:off x="6303963" y="1600200"/>
            <a:ext cx="1828800" cy="1447800"/>
          </a:xfrm>
          <a:prstGeom prst="rect">
            <a:avLst/>
          </a:prstGeom>
          <a:noFill/>
          <a:ln w="9525">
            <a:noFill/>
            <a:miter lim="800000"/>
            <a:headEnd/>
            <a:tailEnd/>
          </a:ln>
        </p:spPr>
      </p:pic>
      <p:pic>
        <p:nvPicPr>
          <p:cNvPr id="32772" name="Picture 5" descr="fremont2"/>
          <p:cNvPicPr>
            <a:picLocks noChangeAspect="1" noChangeArrowheads="1"/>
          </p:cNvPicPr>
          <p:nvPr/>
        </p:nvPicPr>
        <p:blipFill>
          <a:blip r:embed="rId3"/>
          <a:srcRect/>
          <a:stretch>
            <a:fillRect/>
          </a:stretch>
        </p:blipFill>
        <p:spPr bwMode="auto">
          <a:xfrm>
            <a:off x="6559550" y="3254375"/>
            <a:ext cx="1866900" cy="2447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p:nvPr>
        </p:nvSpPr>
        <p:spPr/>
        <p:txBody>
          <a:bodyPr/>
          <a:lstStyle/>
          <a:p>
            <a:pPr eaLnBrk="1" hangingPunct="1"/>
            <a:r>
              <a:rPr lang="en-US" smtClean="0"/>
              <a:t>Millard Fillmore</a:t>
            </a:r>
          </a:p>
        </p:txBody>
      </p:sp>
      <p:sp>
        <p:nvSpPr>
          <p:cNvPr id="33794" name="Rectangle 3"/>
          <p:cNvSpPr>
            <a:spLocks noGrp="1"/>
          </p:cNvSpPr>
          <p:nvPr>
            <p:ph type="body" idx="1"/>
          </p:nvPr>
        </p:nvSpPr>
        <p:spPr/>
        <p:txBody>
          <a:bodyPr/>
          <a:lstStyle/>
          <a:p>
            <a:pPr eaLnBrk="1" hangingPunct="1"/>
            <a:r>
              <a:rPr lang="en-US" smtClean="0"/>
              <a:t>Candidate for the American Party, better known as the Know-Nothing Party.  </a:t>
            </a:r>
          </a:p>
          <a:p>
            <a:pPr eaLnBrk="1" hangingPunct="1"/>
            <a:r>
              <a:rPr lang="en-US" smtClean="0"/>
              <a:t>Anti-foreign and anti-catholic due to the influx of Germans and Irish.  </a:t>
            </a:r>
          </a:p>
          <a:p>
            <a:pPr eaLnBrk="1" hangingPunct="1"/>
            <a:r>
              <a:rPr lang="en-US" smtClean="0"/>
              <a:t>Slogans was “Americans Must Rule America”</a:t>
            </a:r>
          </a:p>
        </p:txBody>
      </p:sp>
      <p:pic>
        <p:nvPicPr>
          <p:cNvPr id="33795" name="Picture 4" descr="native"/>
          <p:cNvPicPr>
            <a:picLocks noChangeAspect="1" noChangeArrowheads="1"/>
          </p:cNvPicPr>
          <p:nvPr/>
        </p:nvPicPr>
        <p:blipFill>
          <a:blip r:embed="rId2"/>
          <a:srcRect/>
          <a:stretch>
            <a:fillRect/>
          </a:stretch>
        </p:blipFill>
        <p:spPr bwMode="auto">
          <a:xfrm>
            <a:off x="1135063" y="4064000"/>
            <a:ext cx="2752725" cy="1657350"/>
          </a:xfrm>
          <a:prstGeom prst="rect">
            <a:avLst/>
          </a:prstGeom>
          <a:noFill/>
          <a:ln w="9525">
            <a:noFill/>
            <a:miter lim="800000"/>
            <a:headEnd/>
            <a:tailEnd/>
          </a:ln>
        </p:spPr>
      </p:pic>
      <p:pic>
        <p:nvPicPr>
          <p:cNvPr id="33796" name="Picture 5" descr="know"/>
          <p:cNvPicPr>
            <a:picLocks noChangeAspect="1" noChangeArrowheads="1"/>
          </p:cNvPicPr>
          <p:nvPr/>
        </p:nvPicPr>
        <p:blipFill>
          <a:blip r:embed="rId3"/>
          <a:srcRect/>
          <a:stretch>
            <a:fillRect/>
          </a:stretch>
        </p:blipFill>
        <p:spPr bwMode="auto">
          <a:xfrm>
            <a:off x="5715000" y="4064000"/>
            <a:ext cx="1438275" cy="2427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398463" y="60325"/>
            <a:ext cx="4953000" cy="641350"/>
          </a:xfrm>
          <a:prstGeom prst="rect">
            <a:avLst/>
          </a:prstGeom>
          <a:noFill/>
          <a:ln w="9525">
            <a:noFill/>
            <a:miter lim="800000"/>
            <a:headEnd/>
            <a:tailEnd/>
          </a:ln>
          <a:effectLst>
            <a:outerShdw dist="28398" dir="3806097" algn="ctr" rotWithShape="0">
              <a:srgbClr val="000000"/>
            </a:outerShdw>
          </a:effectLst>
        </p:spPr>
        <p:txBody>
          <a:bodyPr>
            <a:spAutoFit/>
          </a:bodyPr>
          <a:lstStyle/>
          <a:p>
            <a:pPr algn="ctr">
              <a:spcBef>
                <a:spcPct val="50000"/>
              </a:spcBef>
              <a:defRPr/>
            </a:pPr>
            <a:r>
              <a:rPr lang="en-US" sz="3600" b="1">
                <a:solidFill>
                  <a:srgbClr val="000066"/>
                </a:solidFill>
                <a:latin typeface="Wrangler"/>
              </a:rPr>
              <a:t>1856 Election Results</a:t>
            </a:r>
          </a:p>
        </p:txBody>
      </p:sp>
      <p:pic>
        <p:nvPicPr>
          <p:cNvPr id="34818" name="Picture 3" descr="1856election"/>
          <p:cNvPicPr>
            <a:picLocks noChangeAspect="1" noChangeArrowheads="1"/>
          </p:cNvPicPr>
          <p:nvPr/>
        </p:nvPicPr>
        <p:blipFill>
          <a:blip r:embed="rId2">
            <a:lum contrast="6000"/>
          </a:blip>
          <a:srcRect/>
          <a:stretch>
            <a:fillRect/>
          </a:stretch>
        </p:blipFill>
        <p:spPr bwMode="auto">
          <a:xfrm>
            <a:off x="228600" y="954088"/>
            <a:ext cx="5708650" cy="5578475"/>
          </a:xfrm>
          <a:prstGeom prst="rect">
            <a:avLst/>
          </a:prstGeom>
          <a:noFill/>
          <a:ln w="9525">
            <a:solidFill>
              <a:srgbClr val="000066"/>
            </a:solidFill>
            <a:miter lim="800000"/>
            <a:headEnd/>
            <a:tailEnd/>
          </a:ln>
        </p:spPr>
      </p:pic>
      <p:sp>
        <p:nvSpPr>
          <p:cNvPr id="34819" name="Text Box 4"/>
          <p:cNvSpPr txBox="1">
            <a:spLocks noChangeArrowheads="1"/>
          </p:cNvSpPr>
          <p:nvPr/>
        </p:nvSpPr>
        <p:spPr bwMode="auto">
          <a:xfrm>
            <a:off x="5937250" y="304800"/>
            <a:ext cx="3117850" cy="6783388"/>
          </a:xfrm>
          <a:prstGeom prst="rect">
            <a:avLst/>
          </a:prstGeom>
          <a:noFill/>
          <a:ln w="9525">
            <a:noFill/>
            <a:miter lim="800000"/>
            <a:headEnd/>
            <a:tailEnd/>
          </a:ln>
        </p:spPr>
        <p:txBody>
          <a:bodyPr>
            <a:spAutoFit/>
          </a:bodyPr>
          <a:lstStyle/>
          <a:p>
            <a:pPr defTabSz="914400"/>
            <a:r>
              <a:rPr lang="en-US" sz="1600" b="1"/>
              <a:t>Fremont’s character</a:t>
            </a:r>
          </a:p>
          <a:p>
            <a:pPr defTabSz="914400"/>
            <a:r>
              <a:rPr lang="en-US" sz="1600" b="1"/>
              <a:t>Was part of the </a:t>
            </a:r>
          </a:p>
          <a:p>
            <a:pPr defTabSz="914400"/>
            <a:r>
              <a:rPr lang="en-US" sz="1600" b="1"/>
              <a:t>Reason he lost.  Also,</a:t>
            </a:r>
          </a:p>
          <a:p>
            <a:pPr defTabSz="914400"/>
            <a:r>
              <a:rPr lang="en-US" sz="1600" b="1"/>
              <a:t>Threats from Southern </a:t>
            </a:r>
          </a:p>
          <a:p>
            <a:pPr defTabSz="914400"/>
            <a:r>
              <a:rPr lang="en-US" sz="1600" b="1"/>
              <a:t>Fire-eaters that they would </a:t>
            </a:r>
          </a:p>
          <a:p>
            <a:pPr defTabSz="914400"/>
            <a:r>
              <a:rPr lang="en-US" sz="1600" b="1"/>
              <a:t>Secede if a ‘Black</a:t>
            </a:r>
          </a:p>
          <a:p>
            <a:pPr defTabSz="914400"/>
            <a:r>
              <a:rPr lang="en-US" sz="1600" b="1"/>
              <a:t>Republican” was elected.</a:t>
            </a:r>
          </a:p>
          <a:p>
            <a:pPr defTabSz="914400"/>
            <a:endParaRPr lang="en-US" sz="1600" b="1"/>
          </a:p>
          <a:p>
            <a:pPr defTabSz="914400"/>
            <a:r>
              <a:rPr lang="en-US" sz="1600" b="1"/>
              <a:t>Consequently, many </a:t>
            </a:r>
          </a:p>
          <a:p>
            <a:pPr defTabSz="914400"/>
            <a:r>
              <a:rPr lang="en-US" sz="1600" b="1"/>
              <a:t>Northerners voted</a:t>
            </a:r>
          </a:p>
          <a:p>
            <a:pPr defTabSz="914400"/>
            <a:r>
              <a:rPr lang="en-US" sz="1600" b="1"/>
              <a:t>Buchanan to save the Union </a:t>
            </a:r>
          </a:p>
          <a:p>
            <a:pPr defTabSz="914400"/>
            <a:r>
              <a:rPr lang="en-US" sz="1600" b="1"/>
              <a:t>And business interests in the</a:t>
            </a:r>
          </a:p>
          <a:p>
            <a:pPr defTabSz="914400"/>
            <a:r>
              <a:rPr lang="en-US" sz="1600" b="1"/>
              <a:t>South.</a:t>
            </a:r>
          </a:p>
          <a:p>
            <a:pPr defTabSz="914400"/>
            <a:endParaRPr lang="en-US" sz="1600" b="1"/>
          </a:p>
          <a:p>
            <a:pPr defTabSz="914400"/>
            <a:r>
              <a:rPr lang="en-US" sz="1600" b="1"/>
              <a:t>Better anyways, Fremont was not the leader the U.S</a:t>
            </a:r>
          </a:p>
          <a:p>
            <a:pPr defTabSz="914400"/>
            <a:r>
              <a:rPr lang="en-US" sz="1600" b="1"/>
              <a:t>needed during a Civil War. He was no Lincoln. And the</a:t>
            </a:r>
          </a:p>
          <a:p>
            <a:pPr defTabSz="914400"/>
            <a:r>
              <a:rPr lang="en-US" sz="1600" b="1"/>
              <a:t>North was not ready to let</a:t>
            </a:r>
          </a:p>
          <a:p>
            <a:pPr defTabSz="914400"/>
            <a:r>
              <a:rPr lang="en-US" sz="1600" b="1"/>
              <a:t>The South depart in 1856.  </a:t>
            </a:r>
          </a:p>
          <a:p>
            <a:pPr defTabSz="914400"/>
            <a:r>
              <a:rPr lang="en-US" sz="1600" b="1"/>
              <a:t>More events from 1856-1860</a:t>
            </a:r>
          </a:p>
          <a:p>
            <a:pPr defTabSz="914400"/>
            <a:r>
              <a:rPr lang="en-US" sz="1600" b="1"/>
              <a:t>Will change the mood on the </a:t>
            </a:r>
          </a:p>
          <a:p>
            <a:pPr defTabSz="914400"/>
            <a:r>
              <a:rPr lang="en-US" sz="1600" b="1"/>
              <a:t>North</a:t>
            </a:r>
          </a:p>
          <a:p>
            <a:pPr defTabSz="914400"/>
            <a:endParaRPr lang="en-US" sz="1600" b="1"/>
          </a:p>
          <a:p>
            <a:pPr defTabSz="914400"/>
            <a:endParaRPr lang="en-US"/>
          </a:p>
          <a:p>
            <a:pPr defTabSz="914400"/>
            <a:endParaRPr lang="en-US"/>
          </a:p>
          <a:p>
            <a:pPr defTabSz="914400"/>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188913" y="228600"/>
            <a:ext cx="8674100" cy="584775"/>
          </a:xfrm>
          <a:prstGeom prst="rect">
            <a:avLst/>
          </a:prstGeom>
          <a:noFill/>
          <a:ln w="9525">
            <a:noFill/>
            <a:miter lim="800000"/>
            <a:headEnd/>
            <a:tailEnd/>
          </a:ln>
          <a:effectLst>
            <a:outerShdw dist="28398" dir="3806097" algn="ctr" rotWithShape="0">
              <a:srgbClr val="000000"/>
            </a:outerShdw>
          </a:effectLst>
        </p:spPr>
        <p:txBody>
          <a:bodyPr>
            <a:spAutoFit/>
          </a:bodyPr>
          <a:lstStyle/>
          <a:p>
            <a:pPr algn="ctr">
              <a:spcBef>
                <a:spcPct val="50000"/>
              </a:spcBef>
              <a:defRPr/>
            </a:pPr>
            <a:r>
              <a:rPr lang="en-US" sz="3200" b="1" i="1" dirty="0">
                <a:solidFill>
                  <a:srgbClr val="000066"/>
                </a:solidFill>
                <a:latin typeface="Wrangler"/>
              </a:rPr>
              <a:t>Dred Scott v. Sanford</a:t>
            </a:r>
            <a:r>
              <a:rPr lang="en-US" sz="3200" b="1" dirty="0">
                <a:solidFill>
                  <a:srgbClr val="000066"/>
                </a:solidFill>
                <a:latin typeface="Wrangler"/>
              </a:rPr>
              <a:t>, March 6, 1857</a:t>
            </a:r>
          </a:p>
        </p:txBody>
      </p:sp>
      <p:pic>
        <p:nvPicPr>
          <p:cNvPr id="35842" name="Picture 3" descr="DRED-SCOTT"/>
          <p:cNvPicPr>
            <a:picLocks noChangeAspect="1" noChangeArrowheads="1"/>
          </p:cNvPicPr>
          <p:nvPr/>
        </p:nvPicPr>
        <p:blipFill>
          <a:blip r:embed="rId2">
            <a:lum bright="6000" contrast="6000"/>
          </a:blip>
          <a:srcRect/>
          <a:stretch>
            <a:fillRect/>
          </a:stretch>
        </p:blipFill>
        <p:spPr bwMode="auto">
          <a:xfrm>
            <a:off x="373063" y="1516828"/>
            <a:ext cx="3914748" cy="4776022"/>
          </a:xfrm>
          <a:prstGeom prst="rect">
            <a:avLst/>
          </a:prstGeom>
          <a:noFill/>
          <a:ln w="9525">
            <a:solidFill>
              <a:srgbClr val="000066"/>
            </a:solidFill>
            <a:miter lim="800000"/>
            <a:headEnd/>
            <a:tailEnd/>
          </a:ln>
        </p:spPr>
      </p:pic>
      <p:sp>
        <p:nvSpPr>
          <p:cNvPr id="35843" name="Text Box 4"/>
          <p:cNvSpPr txBox="1">
            <a:spLocks noChangeArrowheads="1"/>
          </p:cNvSpPr>
          <p:nvPr/>
        </p:nvSpPr>
        <p:spPr bwMode="auto">
          <a:xfrm>
            <a:off x="4821238" y="1143000"/>
            <a:ext cx="4044950" cy="4486275"/>
          </a:xfrm>
          <a:prstGeom prst="rect">
            <a:avLst/>
          </a:prstGeom>
          <a:noFill/>
          <a:ln w="9525">
            <a:noFill/>
            <a:miter lim="800000"/>
            <a:headEnd/>
            <a:tailEnd/>
          </a:ln>
        </p:spPr>
        <p:txBody>
          <a:bodyPr wrap="none">
            <a:spAutoFit/>
          </a:bodyPr>
          <a:lstStyle/>
          <a:p>
            <a:pPr defTabSz="914400"/>
            <a:r>
              <a:rPr lang="en-US" dirty="0"/>
              <a:t>Dred Scott argued that since he had </a:t>
            </a:r>
          </a:p>
          <a:p>
            <a:pPr defTabSz="914400"/>
            <a:r>
              <a:rPr lang="en-US" dirty="0"/>
              <a:t>lived for 5 years with his master in </a:t>
            </a:r>
          </a:p>
          <a:p>
            <a:pPr defTabSz="914400"/>
            <a:r>
              <a:rPr lang="en-US" dirty="0"/>
              <a:t>Illinois and the Wisconsin Territory, he</a:t>
            </a:r>
          </a:p>
          <a:p>
            <a:pPr defTabSz="914400"/>
            <a:r>
              <a:rPr lang="en-US" dirty="0"/>
              <a:t>should be free due to the fact he lived</a:t>
            </a:r>
          </a:p>
          <a:p>
            <a:pPr defTabSz="914400"/>
            <a:r>
              <a:rPr lang="en-US" dirty="0"/>
              <a:t>on free soil for so long.</a:t>
            </a:r>
          </a:p>
          <a:p>
            <a:pPr defTabSz="914400"/>
            <a:endParaRPr lang="en-US" dirty="0"/>
          </a:p>
          <a:p>
            <a:pPr defTabSz="914400"/>
            <a:r>
              <a:rPr lang="en-US" dirty="0"/>
              <a:t>Supreme Court, under chief justice </a:t>
            </a:r>
          </a:p>
          <a:p>
            <a:pPr defTabSz="914400"/>
            <a:r>
              <a:rPr lang="en-US" dirty="0"/>
              <a:t>Taney who was from Maryland,</a:t>
            </a:r>
          </a:p>
          <a:p>
            <a:pPr defTabSz="914400"/>
            <a:r>
              <a:rPr lang="en-US" dirty="0"/>
              <a:t> ruled that Dred Scott was a black</a:t>
            </a:r>
          </a:p>
          <a:p>
            <a:pPr defTabSz="914400"/>
            <a:r>
              <a:rPr lang="en-US" dirty="0"/>
              <a:t>slave, so he was not a citizen.</a:t>
            </a:r>
          </a:p>
          <a:p>
            <a:pPr defTabSz="914400"/>
            <a:r>
              <a:rPr lang="en-US" dirty="0"/>
              <a:t>Non-Citizens could not sue in federal </a:t>
            </a:r>
          </a:p>
          <a:p>
            <a:pPr defTabSz="914400"/>
            <a:r>
              <a:rPr lang="en-US" dirty="0"/>
              <a:t>courts.  </a:t>
            </a:r>
          </a:p>
          <a:p>
            <a:pPr defTabSz="914400"/>
            <a:endParaRPr lang="en-US" dirty="0"/>
          </a:p>
          <a:p>
            <a:pPr defTabSz="914400"/>
            <a:r>
              <a:rPr lang="en-US" dirty="0"/>
              <a:t>Important to remember that the South</a:t>
            </a:r>
          </a:p>
          <a:p>
            <a:pPr defTabSz="914400"/>
            <a:r>
              <a:rPr lang="en-US" dirty="0"/>
              <a:t>had a majority in the Supreme Court.</a:t>
            </a:r>
          </a:p>
          <a:p>
            <a:pPr defTabSz="914400"/>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dirty="0" smtClean="0"/>
              <a:t>Key</a:t>
            </a:r>
            <a:r>
              <a:rPr lang="en-US" dirty="0" smtClean="0"/>
              <a:t> </a:t>
            </a:r>
            <a:r>
              <a:rPr lang="en-US" dirty="0" smtClean="0"/>
              <a:t>Issues in the </a:t>
            </a:r>
            <a:r>
              <a:rPr lang="en-US" dirty="0" smtClean="0"/>
              <a:t>Late 1850’s</a:t>
            </a:r>
            <a:endParaRPr lang="en-US" dirty="0" smtClean="0"/>
          </a:p>
        </p:txBody>
      </p:sp>
      <p:sp>
        <p:nvSpPr>
          <p:cNvPr id="16386" name="Content Placeholder 2"/>
          <p:cNvSpPr>
            <a:spLocks noGrp="1"/>
          </p:cNvSpPr>
          <p:nvPr>
            <p:ph idx="1"/>
          </p:nvPr>
        </p:nvSpPr>
        <p:spPr/>
        <p:txBody>
          <a:bodyPr/>
          <a:lstStyle/>
          <a:p>
            <a:pPr eaLnBrk="1" hangingPunct="1"/>
            <a:r>
              <a:rPr lang="en-US" dirty="0" smtClean="0"/>
              <a:t>Bleeding Kansas</a:t>
            </a:r>
          </a:p>
          <a:p>
            <a:pPr eaLnBrk="1" hangingPunct="1"/>
            <a:r>
              <a:rPr lang="en-US" dirty="0" smtClean="0"/>
              <a:t>Incendiary Literature (Uncle Tom’s Cabin)</a:t>
            </a:r>
          </a:p>
          <a:p>
            <a:pPr eaLnBrk="1" hangingPunct="1"/>
            <a:r>
              <a:rPr lang="en-US" dirty="0" smtClean="0"/>
              <a:t>Dred </a:t>
            </a:r>
            <a:r>
              <a:rPr lang="en-US" dirty="0" smtClean="0"/>
              <a:t>Scott Decision of 1857</a:t>
            </a:r>
          </a:p>
          <a:p>
            <a:pPr eaLnBrk="1" hangingPunct="1"/>
            <a:r>
              <a:rPr lang="en-US" dirty="0" smtClean="0"/>
              <a:t>Panic of 1857</a:t>
            </a:r>
          </a:p>
          <a:p>
            <a:pPr eaLnBrk="1" hangingPunct="1"/>
            <a:r>
              <a:rPr lang="en-US" dirty="0" smtClean="0"/>
              <a:t>John Brown- Martyr or Murderer</a:t>
            </a:r>
          </a:p>
          <a:p>
            <a:pPr eaLnBrk="1" hangingPunct="1"/>
            <a:r>
              <a:rPr lang="en-US" dirty="0" smtClean="0"/>
              <a:t>Election of President Lincoln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p:cNvSpPr>
          <p:nvPr>
            <p:ph type="title"/>
          </p:nvPr>
        </p:nvSpPr>
        <p:spPr>
          <a:xfrm>
            <a:off x="549275" y="685800"/>
            <a:ext cx="8042275" cy="577850"/>
          </a:xfrm>
        </p:spPr>
        <p:txBody>
          <a:bodyPr/>
          <a:lstStyle/>
          <a:p>
            <a:pPr eaLnBrk="1" hangingPunct="1"/>
            <a:r>
              <a:rPr lang="en-US" sz="3600" b="1" smtClean="0">
                <a:solidFill>
                  <a:srgbClr val="000066"/>
                </a:solidFill>
              </a:rPr>
              <a:t>Dred Scott Case</a:t>
            </a:r>
          </a:p>
        </p:txBody>
      </p:sp>
      <p:sp>
        <p:nvSpPr>
          <p:cNvPr id="36866" name="Rectangle 3"/>
          <p:cNvSpPr>
            <a:spLocks noGrp="1"/>
          </p:cNvSpPr>
          <p:nvPr>
            <p:ph type="body" idx="1"/>
          </p:nvPr>
        </p:nvSpPr>
        <p:spPr>
          <a:xfrm>
            <a:off x="549275" y="1600200"/>
            <a:ext cx="8042275" cy="4787900"/>
          </a:xfrm>
        </p:spPr>
        <p:txBody>
          <a:bodyPr/>
          <a:lstStyle/>
          <a:p>
            <a:pPr eaLnBrk="1" hangingPunct="1">
              <a:lnSpc>
                <a:spcPct val="90000"/>
              </a:lnSpc>
            </a:pPr>
            <a:r>
              <a:rPr lang="en-US" smtClean="0"/>
              <a:t>Overreach of Taney’s Court</a:t>
            </a:r>
          </a:p>
          <a:p>
            <a:pPr lvl="1" eaLnBrk="1" hangingPunct="1">
              <a:lnSpc>
                <a:spcPct val="90000"/>
              </a:lnSpc>
            </a:pPr>
            <a:r>
              <a:rPr lang="en-US" smtClean="0"/>
              <a:t>On technical grounds alone, the Dred Scott case could have been thrown out of the courts.</a:t>
            </a:r>
          </a:p>
          <a:p>
            <a:pPr lvl="1" eaLnBrk="1" hangingPunct="1">
              <a:lnSpc>
                <a:spcPct val="90000"/>
              </a:lnSpc>
            </a:pPr>
            <a:r>
              <a:rPr lang="en-US" smtClean="0"/>
              <a:t>However, Taney and the pro-Southern majority decided to go further.</a:t>
            </a:r>
          </a:p>
          <a:p>
            <a:pPr lvl="1" eaLnBrk="1" hangingPunct="1">
              <a:lnSpc>
                <a:spcPct val="90000"/>
              </a:lnSpc>
            </a:pPr>
            <a:r>
              <a:rPr lang="en-US" smtClean="0"/>
              <a:t>They Ruled:</a:t>
            </a:r>
          </a:p>
          <a:p>
            <a:pPr lvl="2" eaLnBrk="1" hangingPunct="1">
              <a:lnSpc>
                <a:spcPct val="90000"/>
              </a:lnSpc>
            </a:pPr>
            <a:r>
              <a:rPr lang="en-US" smtClean="0"/>
              <a:t>Slaves were private property and could be taken to any territory and legally hold them there in slavery</a:t>
            </a:r>
          </a:p>
          <a:p>
            <a:pPr lvl="2" eaLnBrk="1" hangingPunct="1">
              <a:lnSpc>
                <a:spcPct val="90000"/>
              </a:lnSpc>
            </a:pPr>
            <a:r>
              <a:rPr lang="en-US" smtClean="0"/>
              <a:t>5</a:t>
            </a:r>
            <a:r>
              <a:rPr lang="en-US" baseline="30000" smtClean="0"/>
              <a:t>th</a:t>
            </a:r>
            <a:r>
              <a:rPr lang="en-US" smtClean="0"/>
              <a:t> Amendment forbade Congress from depriving people of their property without due process of the law</a:t>
            </a:r>
          </a:p>
          <a:p>
            <a:pPr lvl="2" eaLnBrk="1" hangingPunct="1">
              <a:lnSpc>
                <a:spcPct val="90000"/>
              </a:lnSpc>
            </a:pPr>
            <a:r>
              <a:rPr lang="en-US" smtClean="0"/>
              <a:t>The Court also ruled that the Missouri Compromise of 1820 was unconstitutional, because Congress could not ban slavery in any territory, regardless of what the territorial legislatures decided themselves they wanted.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p:cNvSpPr>
          <p:nvPr>
            <p:ph type="title"/>
          </p:nvPr>
        </p:nvSpPr>
        <p:spPr/>
        <p:txBody>
          <a:bodyPr/>
          <a:lstStyle/>
          <a:p>
            <a:pPr eaLnBrk="1" hangingPunct="1"/>
            <a:r>
              <a:rPr lang="en-US" smtClean="0"/>
              <a:t>Reactions to Dred Scott </a:t>
            </a:r>
          </a:p>
        </p:txBody>
      </p:sp>
      <p:sp>
        <p:nvSpPr>
          <p:cNvPr id="37890" name="Rectangle 3"/>
          <p:cNvSpPr>
            <a:spLocks noGrp="1"/>
          </p:cNvSpPr>
          <p:nvPr>
            <p:ph type="body" idx="1"/>
          </p:nvPr>
        </p:nvSpPr>
        <p:spPr/>
        <p:txBody>
          <a:bodyPr/>
          <a:lstStyle/>
          <a:p>
            <a:pPr eaLnBrk="1" hangingPunct="1">
              <a:lnSpc>
                <a:spcPct val="90000"/>
              </a:lnSpc>
            </a:pPr>
            <a:r>
              <a:rPr lang="en-US" smtClean="0"/>
              <a:t>Southerners, obviously were happy with this decision.</a:t>
            </a:r>
          </a:p>
          <a:p>
            <a:pPr eaLnBrk="1" hangingPunct="1">
              <a:lnSpc>
                <a:spcPct val="90000"/>
              </a:lnSpc>
            </a:pPr>
            <a:r>
              <a:rPr lang="en-US" smtClean="0"/>
              <a:t>Followers of popular sovereignty were angry and upset at the Court’s ruling, especially Stephen Douglas.  This drive a wedge between Northern Democrats and Southern Democrats</a:t>
            </a:r>
          </a:p>
          <a:p>
            <a:pPr eaLnBrk="1" hangingPunct="1">
              <a:lnSpc>
                <a:spcPct val="90000"/>
              </a:lnSpc>
            </a:pPr>
            <a:r>
              <a:rPr lang="en-US" smtClean="0"/>
              <a:t>Republicans were infuriated by the decision of the Supreme Court.  Claimed that the court made a decision and not a ruling and was not binding. Republicans also were angry that the Court ventured into the realm of politics and did not arbitrate on the facts and law of the case.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219200" y="990600"/>
            <a:ext cx="6934200" cy="1736725"/>
          </a:xfrm>
          <a:prstGeom prst="rect">
            <a:avLst/>
          </a:prstGeom>
          <a:noFill/>
          <a:ln w="9525">
            <a:noFill/>
            <a:miter lim="800000"/>
            <a:headEnd/>
            <a:tailEnd/>
          </a:ln>
          <a:effectLst>
            <a:outerShdw dist="28398" dir="3806097" algn="ctr" rotWithShape="0">
              <a:srgbClr val="000000"/>
            </a:outerShdw>
          </a:effectLst>
        </p:spPr>
        <p:txBody>
          <a:bodyPr>
            <a:spAutoFit/>
          </a:bodyPr>
          <a:lstStyle/>
          <a:p>
            <a:pPr algn="ctr">
              <a:spcBef>
                <a:spcPct val="50000"/>
              </a:spcBef>
              <a:defRPr/>
            </a:pPr>
            <a:r>
              <a:rPr lang="en-US" sz="5400" b="1">
                <a:solidFill>
                  <a:srgbClr val="000066"/>
                </a:solidFill>
                <a:latin typeface="Wrangler"/>
              </a:rPr>
              <a:t>What caused the</a:t>
            </a:r>
            <a:br>
              <a:rPr lang="en-US" sz="5400" b="1">
                <a:solidFill>
                  <a:srgbClr val="000066"/>
                </a:solidFill>
                <a:latin typeface="Wrangler"/>
              </a:rPr>
            </a:br>
            <a:r>
              <a:rPr lang="en-US" sz="5400" b="1">
                <a:solidFill>
                  <a:srgbClr val="000066"/>
                </a:solidFill>
                <a:latin typeface="Wrangler"/>
              </a:rPr>
              <a:t>Panic of 1857??</a:t>
            </a:r>
          </a:p>
        </p:txBody>
      </p:sp>
      <p:sp>
        <p:nvSpPr>
          <p:cNvPr id="48131" name="Text Box 3"/>
          <p:cNvSpPr txBox="1">
            <a:spLocks noChangeArrowheads="1"/>
          </p:cNvSpPr>
          <p:nvPr/>
        </p:nvSpPr>
        <p:spPr bwMode="auto">
          <a:xfrm>
            <a:off x="1219200" y="3825875"/>
            <a:ext cx="6934200" cy="2559050"/>
          </a:xfrm>
          <a:prstGeom prst="rect">
            <a:avLst/>
          </a:prstGeom>
          <a:noFill/>
          <a:ln w="9525">
            <a:noFill/>
            <a:miter lim="800000"/>
            <a:headEnd/>
            <a:tailEnd/>
          </a:ln>
          <a:effectLst>
            <a:outerShdw dist="28398" dir="3806097" algn="ctr" rotWithShape="0">
              <a:srgbClr val="000000"/>
            </a:outerShdw>
          </a:effectLst>
        </p:spPr>
        <p:txBody>
          <a:bodyPr>
            <a:spAutoFit/>
          </a:bodyPr>
          <a:lstStyle/>
          <a:p>
            <a:pPr algn="ctr">
              <a:spcBef>
                <a:spcPct val="50000"/>
              </a:spcBef>
            </a:pPr>
            <a:r>
              <a:rPr lang="en-US" sz="5400" b="1">
                <a:latin typeface="Wrangler"/>
              </a:rPr>
              <a:t>What were its</a:t>
            </a:r>
            <a:br>
              <a:rPr lang="en-US" sz="5400" b="1">
                <a:latin typeface="Wrangler"/>
              </a:rPr>
            </a:br>
            <a:r>
              <a:rPr lang="en-US" sz="5400" b="1">
                <a:latin typeface="Wrangler"/>
              </a:rPr>
              <a:t>effects on the nation</a:t>
            </a:r>
            <a:r>
              <a:rPr lang="en-US" sz="5400" b="1">
                <a:solidFill>
                  <a:schemeClr val="bg1"/>
                </a:solidFill>
                <a:latin typeface="Wrangler"/>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wheel(8)">
                                      <p:cBhvr>
                                        <p:cTn id="7" dur="1000"/>
                                        <p:tgtEl>
                                          <p:spTgt spid="481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8131"/>
                                        </p:tgtEl>
                                        <p:attrNameLst>
                                          <p:attrName>style.visibility</p:attrName>
                                        </p:attrNameLst>
                                      </p:cBhvr>
                                      <p:to>
                                        <p:strVal val="visible"/>
                                      </p:to>
                                    </p:set>
                                    <p:anim calcmode="lin" valueType="num">
                                      <p:cBhvr additive="base">
                                        <p:cTn id="12" dur="2000" fill="hold"/>
                                        <p:tgtEl>
                                          <p:spTgt spid="48131"/>
                                        </p:tgtEl>
                                        <p:attrNameLst>
                                          <p:attrName>ppt_x</p:attrName>
                                        </p:attrNameLst>
                                      </p:cBhvr>
                                      <p:tavLst>
                                        <p:tav tm="0">
                                          <p:val>
                                            <p:strVal val="#ppt_x"/>
                                          </p:val>
                                        </p:tav>
                                        <p:tav tm="100000">
                                          <p:val>
                                            <p:strVal val="#ppt_x"/>
                                          </p:val>
                                        </p:tav>
                                      </p:tavLst>
                                    </p:anim>
                                    <p:anim calcmode="lin" valueType="num">
                                      <p:cBhvr additive="base">
                                        <p:cTn id="13" dur="2000" fill="hold"/>
                                        <p:tgtEl>
                                          <p:spTgt spid="48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81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p:cNvSpPr>
          <p:nvPr>
            <p:ph type="title"/>
          </p:nvPr>
        </p:nvSpPr>
        <p:spPr/>
        <p:txBody>
          <a:bodyPr/>
          <a:lstStyle/>
          <a:p>
            <a:pPr eaLnBrk="1" hangingPunct="1"/>
            <a:r>
              <a:rPr lang="en-US" smtClean="0"/>
              <a:t>Causes of Panic of 1857</a:t>
            </a:r>
          </a:p>
        </p:txBody>
      </p:sp>
      <p:sp>
        <p:nvSpPr>
          <p:cNvPr id="39938" name="Rectangle 3"/>
          <p:cNvSpPr>
            <a:spLocks noGrp="1"/>
          </p:cNvSpPr>
          <p:nvPr>
            <p:ph type="body" idx="1"/>
          </p:nvPr>
        </p:nvSpPr>
        <p:spPr>
          <a:xfrm>
            <a:off x="549275" y="1600200"/>
            <a:ext cx="8042275" cy="4751388"/>
          </a:xfrm>
        </p:spPr>
        <p:txBody>
          <a:bodyPr/>
          <a:lstStyle/>
          <a:p>
            <a:pPr eaLnBrk="1" hangingPunct="1">
              <a:lnSpc>
                <a:spcPct val="80000"/>
              </a:lnSpc>
            </a:pPr>
            <a:r>
              <a:rPr lang="en-US" sz="2000" dirty="0" smtClean="0"/>
              <a:t>Not as bad economically as the Panic of 1837, but psychologically, it was devastating.</a:t>
            </a:r>
          </a:p>
          <a:p>
            <a:pPr eaLnBrk="1" hangingPunct="1">
              <a:lnSpc>
                <a:spcPct val="80000"/>
              </a:lnSpc>
            </a:pPr>
            <a:r>
              <a:rPr lang="en-US" sz="2000" dirty="0" smtClean="0"/>
              <a:t>Causes</a:t>
            </a:r>
          </a:p>
          <a:p>
            <a:pPr lvl="1" eaLnBrk="1" hangingPunct="1">
              <a:lnSpc>
                <a:spcPct val="80000"/>
              </a:lnSpc>
            </a:pPr>
            <a:r>
              <a:rPr lang="en-US" sz="2000" dirty="0" smtClean="0"/>
              <a:t>Influx of California gold inflated the currency</a:t>
            </a:r>
          </a:p>
          <a:p>
            <a:pPr lvl="1" eaLnBrk="1" hangingPunct="1">
              <a:lnSpc>
                <a:spcPct val="80000"/>
              </a:lnSpc>
            </a:pPr>
            <a:r>
              <a:rPr lang="en-US" sz="2000" dirty="0" smtClean="0"/>
              <a:t>Land speculation</a:t>
            </a:r>
            <a:endParaRPr lang="en-US" sz="2000" dirty="0" smtClean="0"/>
          </a:p>
          <a:p>
            <a:pPr eaLnBrk="1" hangingPunct="1">
              <a:lnSpc>
                <a:spcPct val="80000"/>
              </a:lnSpc>
            </a:pPr>
            <a:r>
              <a:rPr lang="en-US" sz="2000" dirty="0" smtClean="0"/>
              <a:t>Results</a:t>
            </a:r>
          </a:p>
          <a:p>
            <a:pPr lvl="1" eaLnBrk="1" hangingPunct="1">
              <a:lnSpc>
                <a:spcPct val="80000"/>
              </a:lnSpc>
            </a:pPr>
            <a:r>
              <a:rPr lang="en-US" sz="2000" dirty="0" smtClean="0"/>
              <a:t>North hit hardest and 5,000 businesses closed within a year</a:t>
            </a:r>
          </a:p>
          <a:p>
            <a:pPr lvl="1" eaLnBrk="1" hangingPunct="1">
              <a:lnSpc>
                <a:spcPct val="80000"/>
              </a:lnSpc>
            </a:pPr>
            <a:r>
              <a:rPr lang="en-US" sz="2000" dirty="0" smtClean="0"/>
              <a:t>Unemployment was rampant and many were short of basic necessities such as food</a:t>
            </a:r>
          </a:p>
          <a:p>
            <a:pPr lvl="1" eaLnBrk="1" hangingPunct="1">
              <a:lnSpc>
                <a:spcPct val="80000"/>
              </a:lnSpc>
            </a:pPr>
            <a:r>
              <a:rPr lang="en-US" sz="2000" dirty="0" smtClean="0"/>
              <a:t>South was barely </a:t>
            </a:r>
            <a:r>
              <a:rPr lang="en-US" sz="2000" dirty="0" smtClean="0"/>
              <a:t>hit. (Why?) </a:t>
            </a:r>
            <a:r>
              <a:rPr lang="en-US" sz="2000" dirty="0" smtClean="0"/>
              <a:t>This caused the South to be overconfident in the strength of their economy vis a vis the North</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p:cNvSpPr>
          <p:nvPr>
            <p:ph type="title"/>
          </p:nvPr>
        </p:nvSpPr>
        <p:spPr/>
        <p:txBody>
          <a:bodyPr/>
          <a:lstStyle/>
          <a:p>
            <a:pPr eaLnBrk="1" hangingPunct="1"/>
            <a:r>
              <a:rPr lang="en-US" smtClean="0"/>
              <a:t>Abraham Lincoln</a:t>
            </a:r>
          </a:p>
        </p:txBody>
      </p:sp>
      <p:sp>
        <p:nvSpPr>
          <p:cNvPr id="41986" name="Rectangle 3"/>
          <p:cNvSpPr>
            <a:spLocks noGrp="1"/>
          </p:cNvSpPr>
          <p:nvPr>
            <p:ph type="body" idx="1"/>
          </p:nvPr>
        </p:nvSpPr>
        <p:spPr>
          <a:xfrm>
            <a:off x="549275" y="1600200"/>
            <a:ext cx="6411913" cy="4849813"/>
          </a:xfrm>
        </p:spPr>
        <p:txBody>
          <a:bodyPr/>
          <a:lstStyle/>
          <a:p>
            <a:pPr eaLnBrk="1" hangingPunct="1">
              <a:lnSpc>
                <a:spcPct val="90000"/>
              </a:lnSpc>
            </a:pPr>
            <a:r>
              <a:rPr lang="en-US" sz="1800" smtClean="0"/>
              <a:t>Nominated in 1858 to challenge Stephen Douglas for his Senate seat</a:t>
            </a:r>
          </a:p>
          <a:p>
            <a:pPr eaLnBrk="1" hangingPunct="1">
              <a:lnSpc>
                <a:spcPct val="90000"/>
              </a:lnSpc>
            </a:pPr>
            <a:r>
              <a:rPr lang="en-US" sz="1800" smtClean="0"/>
              <a:t>Lincoln was 6’4 and very lanky.  He was a lawyer from Springfield Illinois.</a:t>
            </a:r>
          </a:p>
          <a:p>
            <a:pPr eaLnBrk="1" hangingPunct="1">
              <a:lnSpc>
                <a:spcPct val="90000"/>
              </a:lnSpc>
            </a:pPr>
            <a:r>
              <a:rPr lang="en-US" sz="1800" smtClean="0"/>
              <a:t>No silver-spoon child of an elitist family.  Born in 1809 in Kentucky in a a log cabin to poor parents.  Mostly a self-taught man who was an avid reader.  </a:t>
            </a:r>
          </a:p>
          <a:p>
            <a:pPr eaLnBrk="1" hangingPunct="1">
              <a:lnSpc>
                <a:spcPct val="90000"/>
              </a:lnSpc>
            </a:pPr>
            <a:r>
              <a:rPr lang="en-US" sz="1800" smtClean="0"/>
              <a:t>On the frontier, he showed his strength through wrestling and weight lifting.  He also worked for some time as a splitter of logs.  </a:t>
            </a:r>
          </a:p>
          <a:p>
            <a:pPr eaLnBrk="1" hangingPunct="1">
              <a:lnSpc>
                <a:spcPct val="90000"/>
              </a:lnSpc>
            </a:pPr>
            <a:r>
              <a:rPr lang="en-US" sz="1800" smtClean="0"/>
              <a:t>He married Mary Todd, who was from an influential family in Kentucky.  </a:t>
            </a:r>
          </a:p>
          <a:p>
            <a:pPr eaLnBrk="1" hangingPunct="1">
              <a:lnSpc>
                <a:spcPct val="90000"/>
              </a:lnSpc>
            </a:pPr>
            <a:r>
              <a:rPr lang="en-US" sz="1800" smtClean="0"/>
              <a:t>Referred to as Honest Abe because he would not take a case that asked him to go against his conscience.  </a:t>
            </a:r>
          </a:p>
        </p:txBody>
      </p:sp>
      <p:pic>
        <p:nvPicPr>
          <p:cNvPr id="41987" name="Picture 4" descr="lincoln"/>
          <p:cNvPicPr>
            <a:picLocks noChangeAspect="1" noChangeArrowheads="1"/>
          </p:cNvPicPr>
          <p:nvPr/>
        </p:nvPicPr>
        <p:blipFill>
          <a:blip r:embed="rId2"/>
          <a:srcRect/>
          <a:stretch>
            <a:fillRect/>
          </a:stretch>
        </p:blipFill>
        <p:spPr bwMode="auto">
          <a:xfrm>
            <a:off x="6961188" y="1444625"/>
            <a:ext cx="1876425" cy="2438400"/>
          </a:xfrm>
          <a:prstGeom prst="rect">
            <a:avLst/>
          </a:prstGeom>
          <a:noFill/>
          <a:ln w="9525">
            <a:noFill/>
            <a:miter lim="800000"/>
            <a:headEnd/>
            <a:tailEnd/>
          </a:ln>
        </p:spPr>
      </p:pic>
      <p:pic>
        <p:nvPicPr>
          <p:cNvPr id="41988" name="Picture 5" descr="loincoln3"/>
          <p:cNvPicPr>
            <a:picLocks noChangeAspect="1" noChangeArrowheads="1"/>
          </p:cNvPicPr>
          <p:nvPr/>
        </p:nvPicPr>
        <p:blipFill>
          <a:blip r:embed="rId3"/>
          <a:srcRect/>
          <a:stretch>
            <a:fillRect/>
          </a:stretch>
        </p:blipFill>
        <p:spPr bwMode="auto">
          <a:xfrm>
            <a:off x="6789738" y="3883025"/>
            <a:ext cx="2047875" cy="2228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p:nvPr>
        </p:nvSpPr>
        <p:spPr/>
        <p:txBody>
          <a:bodyPr/>
          <a:lstStyle/>
          <a:p>
            <a:pPr eaLnBrk="1" hangingPunct="1"/>
            <a:r>
              <a:rPr lang="en-US" smtClean="0"/>
              <a:t>Lincoln's Political Life</a:t>
            </a:r>
          </a:p>
        </p:txBody>
      </p:sp>
      <p:sp>
        <p:nvSpPr>
          <p:cNvPr id="43010" name="Rectangle 3"/>
          <p:cNvSpPr>
            <a:spLocks noGrp="1"/>
          </p:cNvSpPr>
          <p:nvPr>
            <p:ph type="body" idx="1"/>
          </p:nvPr>
        </p:nvSpPr>
        <p:spPr>
          <a:xfrm>
            <a:off x="549275" y="1600200"/>
            <a:ext cx="6096000" cy="4343400"/>
          </a:xfrm>
        </p:spPr>
        <p:txBody>
          <a:bodyPr/>
          <a:lstStyle/>
          <a:p>
            <a:pPr eaLnBrk="1" hangingPunct="1">
              <a:lnSpc>
                <a:spcPct val="90000"/>
              </a:lnSpc>
            </a:pPr>
            <a:r>
              <a:rPr lang="en-US" smtClean="0"/>
              <a:t>Served one term in Congress from 1847-1849.  He was a Whig candidate at the time and his term was nothing of note.  </a:t>
            </a:r>
          </a:p>
          <a:p>
            <a:pPr eaLnBrk="1" hangingPunct="1">
              <a:lnSpc>
                <a:spcPct val="90000"/>
              </a:lnSpc>
            </a:pPr>
            <a:r>
              <a:rPr lang="en-US" smtClean="0"/>
              <a:t>Passage of Kansas-Nebraska act lit a fire under him and this helped jumpstart his political career.  He emerged as one of the foremost politicians and orators of the North west in the republican Party</a:t>
            </a:r>
          </a:p>
          <a:p>
            <a:pPr eaLnBrk="1" hangingPunct="1">
              <a:lnSpc>
                <a:spcPct val="90000"/>
              </a:lnSpc>
            </a:pPr>
            <a:r>
              <a:rPr lang="en-US" smtClean="0"/>
              <a:t>In the Republican National Convention in 1856, Lincoln received 110 vice-presidential nominee votes.  </a:t>
            </a:r>
          </a:p>
        </p:txBody>
      </p:sp>
      <p:pic>
        <p:nvPicPr>
          <p:cNvPr id="43011" name="Picture 4" descr="lincioln54"/>
          <p:cNvPicPr>
            <a:picLocks noChangeAspect="1" noChangeArrowheads="1"/>
          </p:cNvPicPr>
          <p:nvPr/>
        </p:nvPicPr>
        <p:blipFill>
          <a:blip r:embed="rId2"/>
          <a:srcRect/>
          <a:stretch>
            <a:fillRect/>
          </a:stretch>
        </p:blipFill>
        <p:spPr bwMode="auto">
          <a:xfrm>
            <a:off x="6524625" y="2070100"/>
            <a:ext cx="2374900" cy="174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228600" y="302111"/>
            <a:ext cx="8382000" cy="1077218"/>
          </a:xfrm>
          <a:prstGeom prst="rect">
            <a:avLst/>
          </a:prstGeom>
          <a:noFill/>
          <a:ln w="9525">
            <a:noFill/>
            <a:miter lim="800000"/>
            <a:headEnd/>
            <a:tailEnd/>
          </a:ln>
          <a:effectLst>
            <a:outerShdw dist="28398" dir="3806097" algn="ctr" rotWithShape="0">
              <a:srgbClr val="000000"/>
            </a:outerShdw>
          </a:effectLst>
        </p:spPr>
        <p:txBody>
          <a:bodyPr>
            <a:spAutoFit/>
          </a:bodyPr>
          <a:lstStyle/>
          <a:p>
            <a:pPr>
              <a:spcBef>
                <a:spcPct val="50000"/>
              </a:spcBef>
              <a:defRPr/>
            </a:pPr>
            <a:r>
              <a:rPr lang="en-US" sz="3200" b="1" dirty="0">
                <a:solidFill>
                  <a:srgbClr val="000066"/>
                </a:solidFill>
                <a:latin typeface="Wrangler"/>
              </a:rPr>
              <a:t>The Lincoln-Douglas (Illinois Senate)</a:t>
            </a:r>
            <a:br>
              <a:rPr lang="en-US" sz="3200" b="1" dirty="0">
                <a:solidFill>
                  <a:srgbClr val="000066"/>
                </a:solidFill>
                <a:latin typeface="Wrangler"/>
              </a:rPr>
            </a:br>
            <a:r>
              <a:rPr lang="en-US" sz="3200" b="1" dirty="0">
                <a:solidFill>
                  <a:srgbClr val="000066"/>
                </a:solidFill>
                <a:latin typeface="Wrangler"/>
              </a:rPr>
              <a:t>   (7) Debates, 1858</a:t>
            </a:r>
          </a:p>
        </p:txBody>
      </p:sp>
      <p:pic>
        <p:nvPicPr>
          <p:cNvPr id="53251" name="Picture 3" descr="debatex_030801"/>
          <p:cNvPicPr>
            <a:picLocks noChangeAspect="1" noChangeArrowheads="1"/>
          </p:cNvPicPr>
          <p:nvPr/>
        </p:nvPicPr>
        <p:blipFill>
          <a:blip r:embed="rId2">
            <a:lum bright="-6000" contrast="6000"/>
          </a:blip>
          <a:srcRect b="2000"/>
          <a:stretch>
            <a:fillRect/>
          </a:stretch>
        </p:blipFill>
        <p:spPr bwMode="auto">
          <a:xfrm>
            <a:off x="4343400" y="1201738"/>
            <a:ext cx="4419600" cy="3522662"/>
          </a:xfrm>
          <a:prstGeom prst="rect">
            <a:avLst/>
          </a:prstGeom>
          <a:noFill/>
          <a:ln w="9525">
            <a:solidFill>
              <a:srgbClr val="003399"/>
            </a:solidFill>
            <a:miter lim="800000"/>
            <a:headEnd/>
            <a:tailEnd/>
          </a:ln>
        </p:spPr>
      </p:pic>
      <p:sp>
        <p:nvSpPr>
          <p:cNvPr id="53252" name="Text Box 4"/>
          <p:cNvSpPr txBox="1">
            <a:spLocks noChangeArrowheads="1"/>
          </p:cNvSpPr>
          <p:nvPr/>
        </p:nvSpPr>
        <p:spPr bwMode="auto">
          <a:xfrm>
            <a:off x="4724400" y="4876800"/>
            <a:ext cx="4267200" cy="1569660"/>
          </a:xfrm>
          <a:prstGeom prst="rect">
            <a:avLst/>
          </a:prstGeom>
          <a:noFill/>
          <a:ln w="9525">
            <a:noFill/>
            <a:miter lim="800000"/>
            <a:headEnd/>
            <a:tailEnd/>
          </a:ln>
          <a:effectLst>
            <a:outerShdw dist="40161" dir="4293903" algn="ctr" rotWithShape="0">
              <a:srgbClr val="000000"/>
            </a:outerShdw>
          </a:effectLst>
        </p:spPr>
        <p:txBody>
          <a:bodyPr>
            <a:spAutoFit/>
          </a:bodyPr>
          <a:lstStyle/>
          <a:p>
            <a:pPr algn="ctr">
              <a:spcBef>
                <a:spcPct val="50000"/>
              </a:spcBef>
              <a:defRPr/>
            </a:pPr>
            <a:r>
              <a:rPr lang="en-US" sz="3200" b="1" dirty="0">
                <a:latin typeface="Wrangler"/>
              </a:rPr>
              <a:t>A </a:t>
            </a:r>
            <a:r>
              <a:rPr lang="en-US" sz="3200" b="1" u="sng" dirty="0">
                <a:latin typeface="Wrangler"/>
              </a:rPr>
              <a:t>House divided</a:t>
            </a:r>
            <a:r>
              <a:rPr lang="en-US" sz="3200" b="1" dirty="0">
                <a:latin typeface="Wrangler"/>
              </a:rPr>
              <a:t> against itself, cannot stand</a:t>
            </a:r>
            <a:r>
              <a:rPr lang="en-US" sz="3200" b="1" dirty="0">
                <a:solidFill>
                  <a:schemeClr val="bg1"/>
                </a:solidFill>
                <a:latin typeface="Wrangler"/>
              </a:rPr>
              <a:t>.</a:t>
            </a:r>
          </a:p>
        </p:txBody>
      </p:sp>
      <p:pic>
        <p:nvPicPr>
          <p:cNvPr id="53253" name="Picture 5" descr="Lincoln-Douglasdebate syamp"/>
          <p:cNvPicPr>
            <a:picLocks noChangeAspect="1" noChangeArrowheads="1"/>
          </p:cNvPicPr>
          <p:nvPr/>
        </p:nvPicPr>
        <p:blipFill>
          <a:blip r:embed="rId3">
            <a:lum bright="-6000" contrast="6000"/>
          </a:blip>
          <a:srcRect/>
          <a:stretch>
            <a:fillRect/>
          </a:stretch>
        </p:blipFill>
        <p:spPr bwMode="auto">
          <a:xfrm>
            <a:off x="588981" y="1653558"/>
            <a:ext cx="2971800" cy="1944688"/>
          </a:xfrm>
          <a:prstGeom prst="rect">
            <a:avLst/>
          </a:prstGeom>
          <a:noFill/>
          <a:ln w="9525">
            <a:solidFill>
              <a:srgbClr val="000066"/>
            </a:solidFill>
            <a:miter lim="800000"/>
            <a:headEnd/>
            <a:tailEnd/>
          </a:ln>
        </p:spPr>
      </p:pic>
      <p:pic>
        <p:nvPicPr>
          <p:cNvPr id="53254" name="Picture 6" descr="Lincoln-Douglasdebate - 1"/>
          <p:cNvPicPr>
            <a:picLocks noChangeAspect="1" noChangeArrowheads="1"/>
          </p:cNvPicPr>
          <p:nvPr/>
        </p:nvPicPr>
        <p:blipFill>
          <a:blip r:embed="rId4">
            <a:lum bright="-12000" contrast="6000"/>
          </a:blip>
          <a:srcRect/>
          <a:stretch>
            <a:fillRect/>
          </a:stretch>
        </p:blipFill>
        <p:spPr bwMode="auto">
          <a:xfrm>
            <a:off x="304800" y="4060825"/>
            <a:ext cx="4343400" cy="2492375"/>
          </a:xfrm>
          <a:prstGeom prst="rect">
            <a:avLst/>
          </a:prstGeom>
          <a:noFill/>
          <a:ln w="9525">
            <a:solidFill>
              <a:srgbClr val="000066"/>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500"/>
                                  </p:stCondLst>
                                  <p:childTnLst>
                                    <p:set>
                                      <p:cBhvr>
                                        <p:cTn id="6" dur="1" fill="hold">
                                          <p:stCondLst>
                                            <p:cond delay="0"/>
                                          </p:stCondLst>
                                        </p:cTn>
                                        <p:tgtEl>
                                          <p:spTgt spid="53251"/>
                                        </p:tgtEl>
                                        <p:attrNameLst>
                                          <p:attrName>style.visibility</p:attrName>
                                        </p:attrNameLst>
                                      </p:cBhvr>
                                      <p:to>
                                        <p:strVal val="visible"/>
                                      </p:to>
                                    </p:set>
                                    <p:animEffect transition="in" filter="wipe(right)">
                                      <p:cBhvr>
                                        <p:cTn id="7" dur="1000"/>
                                        <p:tgtEl>
                                          <p:spTgt spid="532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lt">
                                    <p:tmPct val="15000"/>
                                  </p:iterate>
                                  <p:childTnLst>
                                    <p:set>
                                      <p:cBhvr>
                                        <p:cTn id="11" dur="1" fill="hold">
                                          <p:stCondLst>
                                            <p:cond delay="0"/>
                                          </p:stCondLst>
                                        </p:cTn>
                                        <p:tgtEl>
                                          <p:spTgt spid="53252">
                                            <p:txEl>
                                              <p:pRg st="0" end="0"/>
                                            </p:txEl>
                                          </p:spTgt>
                                        </p:tgtEl>
                                        <p:attrNameLst>
                                          <p:attrName>style.visibility</p:attrName>
                                        </p:attrNameLst>
                                      </p:cBhvr>
                                      <p:to>
                                        <p:strVal val="visible"/>
                                      </p:to>
                                    </p:set>
                                    <p:animEffect transition="in" filter="wipe(left)">
                                      <p:cBhvr>
                                        <p:cTn id="12" dur="500"/>
                                        <p:tgtEl>
                                          <p:spTgt spid="53252">
                                            <p:txEl>
                                              <p:pRg st="0" end="0"/>
                                            </p:txEl>
                                          </p:spTgt>
                                        </p:tgtEl>
                                      </p:cBhvr>
                                    </p:animEffect>
                                  </p:childTnLst>
                                </p:cTn>
                              </p:par>
                              <p:par>
                                <p:cTn id="13" presetID="1" presetClass="entr" presetSubtype="0" fill="hold" nodeType="withEffect">
                                  <p:stCondLst>
                                    <p:cond delay="0"/>
                                  </p:stCondLst>
                                  <p:childTnLst>
                                    <p:set>
                                      <p:cBhvr>
                                        <p:cTn id="14" dur="1" fill="hold">
                                          <p:stCondLst>
                                            <p:cond delay="0"/>
                                          </p:stCondLst>
                                        </p:cTn>
                                        <p:tgtEl>
                                          <p:spTgt spid="53254"/>
                                        </p:tgtEl>
                                        <p:attrNameLst>
                                          <p:attrName>style.visibility</p:attrName>
                                        </p:attrNameLst>
                                      </p:cBhvr>
                                      <p:to>
                                        <p:strVal val="visible"/>
                                      </p:to>
                                    </p:set>
                                  </p:childTnLst>
                                </p:cTn>
                              </p:par>
                            </p:childTnLst>
                          </p:cTn>
                        </p:par>
                        <p:par>
                          <p:cTn id="15" fill="hold">
                            <p:stCondLst>
                              <p:cond delay="3350"/>
                            </p:stCondLst>
                            <p:childTnLst>
                              <p:par>
                                <p:cTn id="16" presetID="10" presetClass="entr" presetSubtype="0" fill="hold" nodeType="afterEffect">
                                  <p:stCondLst>
                                    <p:cond delay="0"/>
                                  </p:stCondLst>
                                  <p:childTnLst>
                                    <p:set>
                                      <p:cBhvr>
                                        <p:cTn id="17" dur="1" fill="hold">
                                          <p:stCondLst>
                                            <p:cond delay="0"/>
                                          </p:stCondLst>
                                        </p:cTn>
                                        <p:tgtEl>
                                          <p:spTgt spid="53253"/>
                                        </p:tgtEl>
                                        <p:attrNameLst>
                                          <p:attrName>style.visibility</p:attrName>
                                        </p:attrNameLst>
                                      </p:cBhvr>
                                      <p:to>
                                        <p:strVal val="visible"/>
                                      </p:to>
                                    </p:set>
                                    <p:animEffect transition="in" filter="fade">
                                      <p:cBhvr>
                                        <p:cTn id="18" dur="500"/>
                                        <p:tgtEl>
                                          <p:spTgt spid="53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681766" y="392804"/>
            <a:ext cx="8610600" cy="1569660"/>
          </a:xfrm>
          <a:prstGeom prst="rect">
            <a:avLst/>
          </a:prstGeom>
          <a:noFill/>
          <a:ln w="9525">
            <a:noFill/>
            <a:miter lim="800000"/>
            <a:headEnd/>
            <a:tailEnd/>
          </a:ln>
          <a:effectLst>
            <a:outerShdw dist="28398" dir="3806097" algn="ctr" rotWithShape="0">
              <a:srgbClr val="000000"/>
            </a:outerShdw>
          </a:effectLst>
        </p:spPr>
        <p:txBody>
          <a:bodyPr>
            <a:spAutoFit/>
          </a:bodyPr>
          <a:lstStyle/>
          <a:p>
            <a:pPr algn="ctr">
              <a:spcBef>
                <a:spcPct val="50000"/>
              </a:spcBef>
              <a:defRPr/>
            </a:pPr>
            <a:r>
              <a:rPr lang="en-US" sz="3200" b="1" dirty="0">
                <a:solidFill>
                  <a:srgbClr val="000066"/>
                </a:solidFill>
                <a:latin typeface="Wrangler"/>
              </a:rPr>
              <a:t>                            Stephen Douglas </a:t>
            </a:r>
            <a:br>
              <a:rPr lang="en-US" sz="3200" b="1" dirty="0">
                <a:solidFill>
                  <a:srgbClr val="000066"/>
                </a:solidFill>
                <a:latin typeface="Wrangler"/>
              </a:rPr>
            </a:br>
            <a:r>
              <a:rPr lang="en-US" sz="3200" b="1" dirty="0">
                <a:solidFill>
                  <a:srgbClr val="000066"/>
                </a:solidFill>
                <a:latin typeface="Wrangler"/>
              </a:rPr>
              <a:t>                             &amp; the </a:t>
            </a:r>
            <a:br>
              <a:rPr lang="en-US" sz="3200" b="1" dirty="0">
                <a:solidFill>
                  <a:srgbClr val="000066"/>
                </a:solidFill>
                <a:latin typeface="Wrangler"/>
              </a:rPr>
            </a:br>
            <a:r>
              <a:rPr lang="en-US" sz="3200" b="1" dirty="0">
                <a:solidFill>
                  <a:srgbClr val="000066"/>
                </a:solidFill>
                <a:latin typeface="Wrangler"/>
              </a:rPr>
              <a:t>                           </a:t>
            </a:r>
            <a:r>
              <a:rPr lang="en-US" sz="3200" b="1" i="1" dirty="0">
                <a:solidFill>
                  <a:srgbClr val="000066"/>
                </a:solidFill>
                <a:latin typeface="Wrangler"/>
              </a:rPr>
              <a:t>Freeport Doctrine</a:t>
            </a:r>
          </a:p>
        </p:txBody>
      </p:sp>
      <p:sp>
        <p:nvSpPr>
          <p:cNvPr id="54275" name="Text Box 3"/>
          <p:cNvSpPr txBox="1">
            <a:spLocks noChangeArrowheads="1"/>
          </p:cNvSpPr>
          <p:nvPr/>
        </p:nvSpPr>
        <p:spPr bwMode="auto">
          <a:xfrm>
            <a:off x="4987066" y="2083921"/>
            <a:ext cx="3352800" cy="4031873"/>
          </a:xfrm>
          <a:prstGeom prst="rect">
            <a:avLst/>
          </a:prstGeom>
          <a:noFill/>
          <a:ln w="9525">
            <a:noFill/>
            <a:miter lim="800000"/>
            <a:headEnd/>
            <a:tailEnd/>
          </a:ln>
          <a:effectLst>
            <a:outerShdw dist="40161" dir="4293903" algn="ctr" rotWithShape="0">
              <a:srgbClr val="000000"/>
            </a:outerShdw>
          </a:effectLst>
        </p:spPr>
        <p:txBody>
          <a:bodyPr>
            <a:spAutoFit/>
          </a:bodyPr>
          <a:lstStyle/>
          <a:p>
            <a:pPr algn="ctr">
              <a:spcBef>
                <a:spcPct val="50000"/>
              </a:spcBef>
              <a:defRPr/>
            </a:pPr>
            <a:r>
              <a:rPr lang="en-US" sz="3200" b="1" kern="0" dirty="0">
                <a:latin typeface="Wrangler"/>
              </a:rPr>
              <a:t>Popular</a:t>
            </a:r>
            <a:br>
              <a:rPr lang="en-US" sz="3200" b="1" kern="0" dirty="0">
                <a:latin typeface="Wrangler"/>
              </a:rPr>
            </a:br>
            <a:r>
              <a:rPr lang="en-US" sz="3200" b="1" kern="0" dirty="0">
                <a:latin typeface="Wrangler"/>
              </a:rPr>
              <a:t>Sovereignty Would win in the territories, regardless of the </a:t>
            </a:r>
            <a:r>
              <a:rPr lang="en-US" sz="3200" b="1" kern="0" dirty="0" smtClean="0">
                <a:latin typeface="Wrangler"/>
              </a:rPr>
              <a:t>Supreme </a:t>
            </a:r>
            <a:r>
              <a:rPr lang="en-US" sz="3200" b="1" kern="0" dirty="0">
                <a:latin typeface="Wrangler"/>
              </a:rPr>
              <a:t>Court’s ruling in Dred</a:t>
            </a:r>
            <a:r>
              <a:rPr lang="en-US" sz="3200" b="1" kern="0" dirty="0">
                <a:solidFill>
                  <a:schemeClr val="bg1"/>
                </a:solidFill>
                <a:latin typeface="Wrangler"/>
              </a:rPr>
              <a:t> </a:t>
            </a:r>
            <a:r>
              <a:rPr lang="en-US" sz="3200" b="1" kern="0" dirty="0">
                <a:latin typeface="Wrangler"/>
              </a:rPr>
              <a:t>Scott</a:t>
            </a:r>
          </a:p>
        </p:txBody>
      </p:sp>
      <p:pic>
        <p:nvPicPr>
          <p:cNvPr id="45059" name="Picture 4" descr="Stephen A Douglas-1"/>
          <p:cNvPicPr>
            <a:picLocks noChangeAspect="1" noChangeArrowheads="1"/>
          </p:cNvPicPr>
          <p:nvPr/>
        </p:nvPicPr>
        <p:blipFill>
          <a:blip r:embed="rId2">
            <a:lum contrast="6000"/>
          </a:blip>
          <a:srcRect l="7092"/>
          <a:stretch>
            <a:fillRect/>
          </a:stretch>
        </p:blipFill>
        <p:spPr bwMode="auto">
          <a:xfrm>
            <a:off x="427038" y="762000"/>
            <a:ext cx="3992562" cy="5562600"/>
          </a:xfrm>
          <a:prstGeom prst="rect">
            <a:avLst/>
          </a:prstGeom>
          <a:noFill/>
          <a:ln w="9525">
            <a:solidFill>
              <a:srgbClr val="000066"/>
            </a:solid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p:cNvSpPr>
          <p:nvPr>
            <p:ph type="title"/>
          </p:nvPr>
        </p:nvSpPr>
        <p:spPr/>
        <p:txBody>
          <a:bodyPr/>
          <a:lstStyle/>
          <a:p>
            <a:pPr eaLnBrk="1" hangingPunct="1"/>
            <a:r>
              <a:rPr lang="en-US" sz="4200" smtClean="0"/>
              <a:t>John Brown: Murderer or Martyr</a:t>
            </a:r>
          </a:p>
        </p:txBody>
      </p:sp>
      <p:sp>
        <p:nvSpPr>
          <p:cNvPr id="46082" name="Rectangle 3"/>
          <p:cNvSpPr>
            <a:spLocks noGrp="1"/>
          </p:cNvSpPr>
          <p:nvPr>
            <p:ph type="body" idx="1"/>
          </p:nvPr>
        </p:nvSpPr>
        <p:spPr>
          <a:xfrm>
            <a:off x="549275" y="1600200"/>
            <a:ext cx="4718050" cy="4343400"/>
          </a:xfrm>
        </p:spPr>
        <p:txBody>
          <a:bodyPr/>
          <a:lstStyle/>
          <a:p>
            <a:pPr eaLnBrk="1" hangingPunct="1">
              <a:lnSpc>
                <a:spcPct val="90000"/>
              </a:lnSpc>
            </a:pPr>
            <a:r>
              <a:rPr lang="en-US" sz="2000" smtClean="0"/>
              <a:t>Scheme for the South</a:t>
            </a:r>
          </a:p>
          <a:p>
            <a:pPr lvl="1" eaLnBrk="1" hangingPunct="1">
              <a:lnSpc>
                <a:spcPct val="90000"/>
              </a:lnSpc>
            </a:pPr>
            <a:r>
              <a:rPr lang="en-US" sz="2000" smtClean="0"/>
              <a:t>Attack the South with a group of men, call upon the slaves to rise up against the slaveowners, furnish them with arms, and establish a black free state.</a:t>
            </a:r>
          </a:p>
          <a:p>
            <a:pPr lvl="1" eaLnBrk="1" hangingPunct="1">
              <a:lnSpc>
                <a:spcPct val="90000"/>
              </a:lnSpc>
            </a:pPr>
            <a:r>
              <a:rPr lang="en-US" sz="2000" smtClean="0"/>
              <a:t>Harper’s Ferry- a federal arsenal</a:t>
            </a:r>
          </a:p>
          <a:p>
            <a:pPr lvl="2" eaLnBrk="1" hangingPunct="1">
              <a:lnSpc>
                <a:spcPct val="90000"/>
              </a:lnSpc>
            </a:pPr>
            <a:r>
              <a:rPr lang="en-US" sz="1800" smtClean="0"/>
              <a:t>Brown secured weapons from Northern abolitionists and recruited a group of about 20 men.</a:t>
            </a:r>
          </a:p>
          <a:p>
            <a:pPr lvl="2" eaLnBrk="1" hangingPunct="1">
              <a:lnSpc>
                <a:spcPct val="90000"/>
              </a:lnSpc>
            </a:pPr>
            <a:r>
              <a:rPr lang="en-US" sz="1800" smtClean="0"/>
              <a:t>In October 1859, while trying to secure more arms at Harper's Ferry, Brown and his men killed seven people and wounded 10 others.</a:t>
            </a:r>
          </a:p>
        </p:txBody>
      </p:sp>
      <p:pic>
        <p:nvPicPr>
          <p:cNvPr id="46083" name="Picture 4" descr="brown2"/>
          <p:cNvPicPr>
            <a:picLocks noChangeAspect="1" noChangeArrowheads="1"/>
          </p:cNvPicPr>
          <p:nvPr/>
        </p:nvPicPr>
        <p:blipFill>
          <a:blip r:embed="rId2"/>
          <a:srcRect/>
          <a:stretch>
            <a:fillRect/>
          </a:stretch>
        </p:blipFill>
        <p:spPr bwMode="auto">
          <a:xfrm>
            <a:off x="5267325" y="1600200"/>
            <a:ext cx="3324225" cy="2338388"/>
          </a:xfrm>
          <a:prstGeom prst="rect">
            <a:avLst/>
          </a:prstGeom>
          <a:noFill/>
          <a:ln w="9525">
            <a:noFill/>
            <a:miter lim="800000"/>
            <a:headEnd/>
            <a:tailEnd/>
          </a:ln>
        </p:spPr>
      </p:pic>
      <p:pic>
        <p:nvPicPr>
          <p:cNvPr id="46084" name="Picture 5" descr="brown3"/>
          <p:cNvPicPr>
            <a:picLocks noChangeAspect="1" noChangeArrowheads="1"/>
          </p:cNvPicPr>
          <p:nvPr/>
        </p:nvPicPr>
        <p:blipFill>
          <a:blip r:embed="rId3"/>
          <a:srcRect/>
          <a:stretch>
            <a:fillRect/>
          </a:stretch>
        </p:blipFill>
        <p:spPr bwMode="auto">
          <a:xfrm>
            <a:off x="5524500" y="3938588"/>
            <a:ext cx="1905000" cy="240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p:cNvSpPr>
          <p:nvPr>
            <p:ph type="title"/>
          </p:nvPr>
        </p:nvSpPr>
        <p:spPr>
          <a:xfrm>
            <a:off x="549275" y="107950"/>
            <a:ext cx="8042275" cy="842963"/>
          </a:xfrm>
        </p:spPr>
        <p:txBody>
          <a:bodyPr/>
          <a:lstStyle/>
          <a:p>
            <a:pPr eaLnBrk="1" hangingPunct="1"/>
            <a:r>
              <a:rPr lang="en-US" sz="4200" smtClean="0"/>
              <a:t>John Brown: Murderer or Martyr</a:t>
            </a:r>
          </a:p>
        </p:txBody>
      </p:sp>
      <p:sp>
        <p:nvSpPr>
          <p:cNvPr id="47106" name="Rectangle 3"/>
          <p:cNvSpPr>
            <a:spLocks noGrp="1"/>
          </p:cNvSpPr>
          <p:nvPr>
            <p:ph type="body" idx="1"/>
          </p:nvPr>
        </p:nvSpPr>
        <p:spPr>
          <a:xfrm>
            <a:off x="549275" y="950913"/>
            <a:ext cx="4656138" cy="5595937"/>
          </a:xfrm>
        </p:spPr>
        <p:txBody>
          <a:bodyPr/>
          <a:lstStyle/>
          <a:p>
            <a:pPr eaLnBrk="1" hangingPunct="1">
              <a:lnSpc>
                <a:spcPct val="90000"/>
              </a:lnSpc>
            </a:pPr>
            <a:r>
              <a:rPr lang="en-US" sz="2000" smtClean="0"/>
              <a:t>Brown was unable to convince many slaves to rise up and revolt, so he and his band of soldiers were captured by U.S. Marines, led by Colonel Robert E. Lee</a:t>
            </a:r>
          </a:p>
          <a:p>
            <a:pPr eaLnBrk="1" hangingPunct="1">
              <a:lnSpc>
                <a:spcPct val="90000"/>
              </a:lnSpc>
            </a:pPr>
            <a:r>
              <a:rPr lang="en-US" sz="2000" smtClean="0"/>
              <a:t>John Brown was sentenced to execution, rather than imprisonment.  As a result, his fame grew as he became a martyr for the abolitionist cause.</a:t>
            </a:r>
          </a:p>
          <a:p>
            <a:pPr eaLnBrk="1" hangingPunct="1">
              <a:lnSpc>
                <a:spcPct val="90000"/>
              </a:lnSpc>
            </a:pPr>
            <a:r>
              <a:rPr lang="en-US" sz="2000" smtClean="0"/>
              <a:t>Brown wrote to his brother: “I am quite cheerful in view of my approaching end, being fully persuaded that I am worth inconceivably more to hang than for any other purpose…..I count it all joy. I have fought the good fight, and have, as I trust, finished my course.”</a:t>
            </a:r>
          </a:p>
        </p:txBody>
      </p:sp>
      <p:pic>
        <p:nvPicPr>
          <p:cNvPr id="47107" name="Picture 4" descr="brown1"/>
          <p:cNvPicPr>
            <a:picLocks noChangeAspect="1" noChangeArrowheads="1"/>
          </p:cNvPicPr>
          <p:nvPr/>
        </p:nvPicPr>
        <p:blipFill>
          <a:blip r:embed="rId2"/>
          <a:srcRect/>
          <a:stretch>
            <a:fillRect/>
          </a:stretch>
        </p:blipFill>
        <p:spPr bwMode="auto">
          <a:xfrm>
            <a:off x="5205413" y="1143000"/>
            <a:ext cx="3646487" cy="2916238"/>
          </a:xfrm>
          <a:prstGeom prst="rect">
            <a:avLst/>
          </a:prstGeom>
          <a:noFill/>
          <a:ln w="9525">
            <a:noFill/>
            <a:miter lim="800000"/>
            <a:headEnd/>
            <a:tailEnd/>
          </a:ln>
        </p:spPr>
      </p:pic>
      <p:pic>
        <p:nvPicPr>
          <p:cNvPr id="47108" name="Picture 5" descr="brown4"/>
          <p:cNvPicPr>
            <a:picLocks noChangeAspect="1" noChangeArrowheads="1"/>
          </p:cNvPicPr>
          <p:nvPr/>
        </p:nvPicPr>
        <p:blipFill>
          <a:blip r:embed="rId3"/>
          <a:srcRect/>
          <a:stretch>
            <a:fillRect/>
          </a:stretch>
        </p:blipFill>
        <p:spPr bwMode="auto">
          <a:xfrm>
            <a:off x="5205413" y="4059238"/>
            <a:ext cx="3646487" cy="2487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5334000" y="531813"/>
            <a:ext cx="3276600" cy="2897187"/>
          </a:xfrm>
          <a:prstGeom prst="rect">
            <a:avLst/>
          </a:prstGeom>
          <a:noFill/>
          <a:ln w="9525">
            <a:noFill/>
            <a:miter lim="800000"/>
            <a:headEnd/>
            <a:tailEnd/>
          </a:ln>
          <a:effectLst>
            <a:outerShdw blurRad="63500" dist="29783" dir="3885598" algn="ctr" rotWithShape="0">
              <a:srgbClr val="000000">
                <a:alpha val="50000"/>
              </a:srgbClr>
            </a:outerShdw>
          </a:effectLst>
        </p:spPr>
        <p:txBody>
          <a:bodyPr>
            <a:spAutoFit/>
          </a:bodyPr>
          <a:lstStyle/>
          <a:p>
            <a:pPr algn="ctr" fontAlgn="auto">
              <a:spcBef>
                <a:spcPct val="50000"/>
              </a:spcBef>
              <a:spcAft>
                <a:spcPts val="0"/>
              </a:spcAft>
              <a:defRPr/>
            </a:pPr>
            <a:r>
              <a:rPr lang="en-US" sz="4800" b="1">
                <a:solidFill>
                  <a:srgbClr val="000066"/>
                </a:solidFill>
                <a:latin typeface="Wrangler" pitchFamily="2" charset="0"/>
              </a:rPr>
              <a:t>Harriet</a:t>
            </a:r>
            <a:br>
              <a:rPr lang="en-US" sz="4800" b="1">
                <a:solidFill>
                  <a:srgbClr val="000066"/>
                </a:solidFill>
                <a:latin typeface="Wrangler" pitchFamily="2" charset="0"/>
              </a:rPr>
            </a:br>
            <a:r>
              <a:rPr lang="en-US" sz="4800" b="1">
                <a:solidFill>
                  <a:srgbClr val="000066"/>
                </a:solidFill>
                <a:latin typeface="Wrangler" pitchFamily="2" charset="0"/>
              </a:rPr>
              <a:t>Beecher</a:t>
            </a:r>
            <a:br>
              <a:rPr lang="en-US" sz="4800" b="1">
                <a:solidFill>
                  <a:srgbClr val="000066"/>
                </a:solidFill>
                <a:latin typeface="Wrangler" pitchFamily="2" charset="0"/>
              </a:rPr>
            </a:br>
            <a:r>
              <a:rPr lang="en-US" sz="4800" b="1">
                <a:solidFill>
                  <a:srgbClr val="000066"/>
                </a:solidFill>
                <a:latin typeface="Wrangler" pitchFamily="2" charset="0"/>
              </a:rPr>
              <a:t>Stowe</a:t>
            </a:r>
            <a:br>
              <a:rPr lang="en-US" sz="4800" b="1">
                <a:solidFill>
                  <a:srgbClr val="000066"/>
                </a:solidFill>
                <a:latin typeface="Wrangler" pitchFamily="2" charset="0"/>
              </a:rPr>
            </a:br>
            <a:r>
              <a:rPr lang="en-US" sz="4000" b="1">
                <a:solidFill>
                  <a:srgbClr val="000066"/>
                </a:solidFill>
                <a:latin typeface="Wrangler" pitchFamily="2" charset="0"/>
              </a:rPr>
              <a:t>(1811 – 1896)</a:t>
            </a:r>
          </a:p>
        </p:txBody>
      </p:sp>
      <p:sp>
        <p:nvSpPr>
          <p:cNvPr id="37894" name="Text Box 6"/>
          <p:cNvSpPr txBox="1">
            <a:spLocks noChangeArrowheads="1"/>
          </p:cNvSpPr>
          <p:nvPr/>
        </p:nvSpPr>
        <p:spPr bwMode="auto">
          <a:xfrm>
            <a:off x="5029200" y="4114800"/>
            <a:ext cx="3886200" cy="2062163"/>
          </a:xfrm>
          <a:prstGeom prst="rect">
            <a:avLst/>
          </a:prstGeom>
          <a:noFill/>
          <a:ln w="9525">
            <a:noFill/>
            <a:miter lim="800000"/>
            <a:headEnd/>
            <a:tailEnd/>
          </a:ln>
          <a:effectLst>
            <a:outerShdw blurRad="63500" dist="26940" dir="5400000" algn="ctr" rotWithShape="0">
              <a:srgbClr val="000000">
                <a:alpha val="50000"/>
              </a:srgbClr>
            </a:outerShdw>
          </a:effectLst>
        </p:spPr>
        <p:txBody>
          <a:bodyPr>
            <a:spAutoFit/>
          </a:bodyPr>
          <a:lstStyle/>
          <a:p>
            <a:pPr fontAlgn="auto">
              <a:spcBef>
                <a:spcPct val="50000"/>
              </a:spcBef>
              <a:spcAft>
                <a:spcPts val="0"/>
              </a:spcAft>
              <a:defRPr/>
            </a:pPr>
            <a:r>
              <a:rPr lang="en-US" sz="3200" b="1" i="1" dirty="0">
                <a:latin typeface="Wrangler" pitchFamily="2" charset="0"/>
              </a:rPr>
              <a:t>So this is the lady who started the Civil War.</a:t>
            </a:r>
            <a:r>
              <a:rPr lang="en-US" sz="3200" b="1" i="1" dirty="0">
                <a:solidFill>
                  <a:srgbClr val="DDDDDD"/>
                </a:solidFill>
                <a:latin typeface="Wrangler" pitchFamily="2" charset="0"/>
              </a:rPr>
              <a:t/>
            </a:r>
            <a:br>
              <a:rPr lang="en-US" sz="3200" b="1" i="1" dirty="0">
                <a:solidFill>
                  <a:srgbClr val="DDDDDD"/>
                </a:solidFill>
                <a:latin typeface="Wrangler" pitchFamily="2" charset="0"/>
              </a:rPr>
            </a:br>
            <a:r>
              <a:rPr lang="en-US" sz="3200" b="1" i="1" dirty="0">
                <a:solidFill>
                  <a:srgbClr val="DDDDDD"/>
                </a:solidFill>
                <a:latin typeface="Wrangler" pitchFamily="2" charset="0"/>
              </a:rPr>
              <a:t>-- Abraham Lincoln</a:t>
            </a:r>
          </a:p>
        </p:txBody>
      </p:sp>
      <p:pic>
        <p:nvPicPr>
          <p:cNvPr id="17411" name="Picture 7" descr="Harriet Beecher Stowe"/>
          <p:cNvPicPr>
            <a:picLocks noChangeAspect="1" noChangeArrowheads="1"/>
          </p:cNvPicPr>
          <p:nvPr/>
        </p:nvPicPr>
        <p:blipFill>
          <a:blip r:embed="rId2">
            <a:lum bright="-12000" contrast="6000"/>
          </a:blip>
          <a:srcRect b="1370"/>
          <a:stretch>
            <a:fillRect/>
          </a:stretch>
        </p:blipFill>
        <p:spPr bwMode="auto">
          <a:xfrm>
            <a:off x="342900" y="609600"/>
            <a:ext cx="4457700" cy="5486400"/>
          </a:xfrm>
          <a:prstGeom prst="rect">
            <a:avLst/>
          </a:prstGeom>
          <a:noFill/>
          <a:ln w="9525">
            <a:solidFill>
              <a:srgbClr val="000066"/>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iterate type="lt">
                                    <p:tmPct val="5000"/>
                                  </p:iterate>
                                  <p:childTnLst>
                                    <p:set>
                                      <p:cBhvr>
                                        <p:cTn id="6" dur="1" fill="hold">
                                          <p:stCondLst>
                                            <p:cond delay="0"/>
                                          </p:stCondLst>
                                        </p:cTn>
                                        <p:tgtEl>
                                          <p:spTgt spid="37894"/>
                                        </p:tgtEl>
                                        <p:attrNameLst>
                                          <p:attrName>style.visibility</p:attrName>
                                        </p:attrNameLst>
                                      </p:cBhvr>
                                      <p:to>
                                        <p:strVal val="visible"/>
                                      </p:to>
                                    </p:set>
                                    <p:animEffect transition="in" filter="wipe(left)">
                                      <p:cBhvr>
                                        <p:cTn id="7" dur="500"/>
                                        <p:tgtEl>
                                          <p:spTgt spid="37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p:cNvSpPr>
          <p:nvPr>
            <p:ph type="title"/>
          </p:nvPr>
        </p:nvSpPr>
        <p:spPr>
          <a:xfrm>
            <a:off x="549275" y="107950"/>
            <a:ext cx="8042275" cy="711200"/>
          </a:xfrm>
        </p:spPr>
        <p:txBody>
          <a:bodyPr/>
          <a:lstStyle/>
          <a:p>
            <a:pPr eaLnBrk="1" hangingPunct="1"/>
            <a:r>
              <a:rPr lang="en-US" sz="4200" smtClean="0"/>
              <a:t>John Brown: Murderer or Martyr</a:t>
            </a:r>
          </a:p>
        </p:txBody>
      </p:sp>
      <p:sp>
        <p:nvSpPr>
          <p:cNvPr id="48130" name="Rectangle 3"/>
          <p:cNvSpPr>
            <a:spLocks noGrp="1"/>
          </p:cNvSpPr>
          <p:nvPr>
            <p:ph type="body" idx="1"/>
          </p:nvPr>
        </p:nvSpPr>
        <p:spPr>
          <a:xfrm>
            <a:off x="549275" y="819150"/>
            <a:ext cx="8042275" cy="5727700"/>
          </a:xfrm>
        </p:spPr>
        <p:txBody>
          <a:bodyPr/>
          <a:lstStyle/>
          <a:p>
            <a:pPr eaLnBrk="1" hangingPunct="1"/>
            <a:r>
              <a:rPr lang="en-US" sz="2000" smtClean="0"/>
              <a:t>Brown realized he was much more valuable to the abolitionist cause dead than alive.  As a result, he made himself a martyr.  </a:t>
            </a:r>
          </a:p>
          <a:p>
            <a:pPr eaLnBrk="1" hangingPunct="1"/>
            <a:r>
              <a:rPr lang="en-US" sz="2000" smtClean="0"/>
              <a:t>His last words became famous as he courageously walked up the scaffold steps. Basically, he carried himself so well and his devotion to the cause was so resolute that he became an exalted character.</a:t>
            </a:r>
          </a:p>
          <a:p>
            <a:pPr eaLnBrk="1" hangingPunct="1"/>
            <a:r>
              <a:rPr lang="en-US" sz="2000" smtClean="0"/>
              <a:t>South viewed Brown as a murderer and as someone who committed treason.  They reasoned how could they stay apart of the Union if murderous gangs of men were financed by abolitionists.  </a:t>
            </a:r>
          </a:p>
          <a:p>
            <a:pPr eaLnBrk="1" hangingPunct="1"/>
            <a:r>
              <a:rPr lang="en-US" sz="2000" smtClean="0"/>
              <a:t>On the other hand, in the North, abolitionists were furious with Brown’s execution.  On the day of his execution, in many Northern cities they tolled bells, fired guns, lowered flags, and held rallies.</a:t>
            </a:r>
          </a:p>
          <a:p>
            <a:pPr eaLnBrk="1" hangingPunct="1"/>
            <a:r>
              <a:rPr lang="en-US" sz="2000" smtClean="0"/>
              <a:t>So, murderer or martyr depended on whose side you were on.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p:cNvSpPr>
          <p:nvPr>
            <p:ph type="title"/>
          </p:nvPr>
        </p:nvSpPr>
        <p:spPr>
          <a:xfrm>
            <a:off x="549275" y="107950"/>
            <a:ext cx="8042275" cy="809625"/>
          </a:xfrm>
        </p:spPr>
        <p:txBody>
          <a:bodyPr/>
          <a:lstStyle/>
          <a:p>
            <a:pPr eaLnBrk="1" hangingPunct="1"/>
            <a:r>
              <a:rPr lang="en-US" smtClean="0"/>
              <a:t>Election of 1860</a:t>
            </a:r>
          </a:p>
        </p:txBody>
      </p:sp>
      <p:sp>
        <p:nvSpPr>
          <p:cNvPr id="49154" name="Rectangle 3"/>
          <p:cNvSpPr>
            <a:spLocks noGrp="1"/>
          </p:cNvSpPr>
          <p:nvPr>
            <p:ph type="body" idx="1"/>
          </p:nvPr>
        </p:nvSpPr>
        <p:spPr>
          <a:xfrm>
            <a:off x="549275" y="917575"/>
            <a:ext cx="8042275" cy="5654675"/>
          </a:xfrm>
        </p:spPr>
        <p:txBody>
          <a:bodyPr/>
          <a:lstStyle/>
          <a:p>
            <a:pPr eaLnBrk="1" hangingPunct="1"/>
            <a:r>
              <a:rPr lang="en-US" sz="2000" smtClean="0"/>
              <a:t>Democrats:</a:t>
            </a:r>
          </a:p>
          <a:p>
            <a:pPr lvl="1" eaLnBrk="1" hangingPunct="1"/>
            <a:r>
              <a:rPr lang="en-US" sz="2000" smtClean="0"/>
              <a:t>Deeply divided between the Northern Democrats and the Southern Democrats.  </a:t>
            </a:r>
          </a:p>
          <a:p>
            <a:pPr lvl="1" eaLnBrk="1" hangingPunct="1"/>
            <a:r>
              <a:rPr lang="en-US" sz="2000" smtClean="0"/>
              <a:t>Met in Charleston to determine the presidential nominee.  Douglas was a leading candidate of the northern wing of the party, but the South considered him to be a traitor.  </a:t>
            </a:r>
          </a:p>
          <a:p>
            <a:pPr lvl="1" eaLnBrk="1" hangingPunct="1"/>
            <a:r>
              <a:rPr lang="en-US" sz="2000" smtClean="0"/>
              <a:t>As a result, many of the delegates from the South walked out of the convention.  </a:t>
            </a:r>
          </a:p>
          <a:p>
            <a:pPr lvl="1" eaLnBrk="1" hangingPunct="1"/>
            <a:r>
              <a:rPr lang="en-US" sz="2000" smtClean="0"/>
              <a:t>The remaining delegates could not get the votes necessary to nominate Douglas, so the whole convention was dissolved.  </a:t>
            </a:r>
          </a:p>
          <a:p>
            <a:pPr lvl="1" eaLnBrk="1" hangingPunct="1"/>
            <a:r>
              <a:rPr lang="en-US" sz="2000" smtClean="0"/>
              <a:t>They met again in Baltimore, and Douglas was nominated for the presidency.  However, South walked out again and decided to nominate their own candidate.  They selected john C. Breckenridge.</a:t>
            </a:r>
          </a:p>
          <a:p>
            <a:pPr eaLnBrk="1" hangingPunct="1"/>
            <a:r>
              <a:rPr lang="en-US" sz="2000" smtClean="0"/>
              <a:t>So the Democratic Party was officially divided, on sectional lines.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p:cNvSpPr>
          <p:nvPr>
            <p:ph type="title"/>
          </p:nvPr>
        </p:nvSpPr>
        <p:spPr/>
        <p:txBody>
          <a:bodyPr/>
          <a:lstStyle/>
          <a:p>
            <a:pPr eaLnBrk="1" hangingPunct="1"/>
            <a:r>
              <a:rPr lang="en-US" smtClean="0"/>
              <a:t>Election of 1860</a:t>
            </a:r>
          </a:p>
        </p:txBody>
      </p:sp>
      <p:sp>
        <p:nvSpPr>
          <p:cNvPr id="50178" name="Rectangle 3"/>
          <p:cNvSpPr>
            <a:spLocks noGrp="1"/>
          </p:cNvSpPr>
          <p:nvPr>
            <p:ph type="body" idx="1"/>
          </p:nvPr>
        </p:nvSpPr>
        <p:spPr>
          <a:xfrm>
            <a:off x="549275" y="1600200"/>
            <a:ext cx="4314825" cy="4343400"/>
          </a:xfrm>
        </p:spPr>
        <p:txBody>
          <a:bodyPr/>
          <a:lstStyle/>
          <a:p>
            <a:pPr eaLnBrk="1" hangingPunct="1">
              <a:lnSpc>
                <a:spcPct val="90000"/>
              </a:lnSpc>
            </a:pPr>
            <a:r>
              <a:rPr lang="en-US" smtClean="0"/>
              <a:t>Constitutional Union Party</a:t>
            </a:r>
          </a:p>
          <a:p>
            <a:pPr lvl="1" eaLnBrk="1" hangingPunct="1">
              <a:lnSpc>
                <a:spcPct val="90000"/>
              </a:lnSpc>
            </a:pPr>
            <a:r>
              <a:rPr lang="en-US" smtClean="0"/>
              <a:t>Worried about the future of the Union, they joined together old Whigs and also members from the Know Nothing Party</a:t>
            </a:r>
          </a:p>
          <a:p>
            <a:pPr lvl="1" eaLnBrk="1" hangingPunct="1">
              <a:lnSpc>
                <a:spcPct val="90000"/>
              </a:lnSpc>
            </a:pPr>
            <a:r>
              <a:rPr lang="en-US" smtClean="0"/>
              <a:t>Commonly referred to as “Do Nothing” Party or “Old Gentlemen’s” Party</a:t>
            </a:r>
          </a:p>
          <a:p>
            <a:pPr lvl="1" eaLnBrk="1" hangingPunct="1">
              <a:lnSpc>
                <a:spcPct val="90000"/>
              </a:lnSpc>
            </a:pPr>
            <a:r>
              <a:rPr lang="en-US" smtClean="0"/>
              <a:t>They nominated John Bell, believed to be a compromiser.</a:t>
            </a:r>
          </a:p>
        </p:txBody>
      </p:sp>
      <p:pic>
        <p:nvPicPr>
          <p:cNvPr id="50180" name="Picture 5" descr="con2"/>
          <p:cNvPicPr>
            <a:picLocks noChangeAspect="1" noChangeArrowheads="1"/>
          </p:cNvPicPr>
          <p:nvPr/>
        </p:nvPicPr>
        <p:blipFill>
          <a:blip r:embed="rId2"/>
          <a:srcRect/>
          <a:stretch>
            <a:fillRect/>
          </a:stretch>
        </p:blipFill>
        <p:spPr bwMode="auto">
          <a:xfrm>
            <a:off x="5122844" y="1823421"/>
            <a:ext cx="3565525" cy="211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p:cNvSpPr>
          <p:nvPr>
            <p:ph type="title"/>
          </p:nvPr>
        </p:nvSpPr>
        <p:spPr>
          <a:xfrm>
            <a:off x="549275" y="107950"/>
            <a:ext cx="8042275" cy="855663"/>
          </a:xfrm>
        </p:spPr>
        <p:txBody>
          <a:bodyPr/>
          <a:lstStyle/>
          <a:p>
            <a:pPr eaLnBrk="1" hangingPunct="1"/>
            <a:r>
              <a:rPr lang="en-US" smtClean="0"/>
              <a:t>Election of 1860</a:t>
            </a:r>
          </a:p>
        </p:txBody>
      </p:sp>
      <p:sp>
        <p:nvSpPr>
          <p:cNvPr id="51202" name="Rectangle 3"/>
          <p:cNvSpPr>
            <a:spLocks noGrp="1"/>
          </p:cNvSpPr>
          <p:nvPr>
            <p:ph type="body" idx="1"/>
          </p:nvPr>
        </p:nvSpPr>
        <p:spPr>
          <a:xfrm>
            <a:off x="549275" y="963613"/>
            <a:ext cx="8042275" cy="5303837"/>
          </a:xfrm>
        </p:spPr>
        <p:txBody>
          <a:bodyPr/>
          <a:lstStyle/>
          <a:p>
            <a:pPr eaLnBrk="1" hangingPunct="1"/>
            <a:r>
              <a:rPr lang="en-US" smtClean="0"/>
              <a:t>Republicans</a:t>
            </a:r>
          </a:p>
          <a:p>
            <a:pPr lvl="1" eaLnBrk="1" hangingPunct="1"/>
            <a:r>
              <a:rPr lang="en-US" smtClean="0"/>
              <a:t>Seward was by far the most popular, but he hurt his chances by making too many enemies.</a:t>
            </a:r>
          </a:p>
          <a:p>
            <a:pPr lvl="1" eaLnBrk="1" hangingPunct="1"/>
            <a:r>
              <a:rPr lang="en-US" smtClean="0"/>
              <a:t>Lincoln was nominated on the 3</a:t>
            </a:r>
            <a:r>
              <a:rPr lang="en-US" baseline="30000" smtClean="0"/>
              <a:t>rd</a:t>
            </a:r>
            <a:r>
              <a:rPr lang="en-US" smtClean="0"/>
              <a:t> Ballot.</a:t>
            </a:r>
          </a:p>
          <a:p>
            <a:pPr lvl="1" eaLnBrk="1" hangingPunct="1"/>
            <a:r>
              <a:rPr lang="en-US" smtClean="0"/>
              <a:t>Republican Platform was attractive to many people:</a:t>
            </a:r>
          </a:p>
          <a:p>
            <a:pPr lvl="2" eaLnBrk="1" hangingPunct="1"/>
            <a:r>
              <a:rPr lang="en-US" smtClean="0"/>
              <a:t>Free-soilers- non-extension of slavery</a:t>
            </a:r>
          </a:p>
          <a:p>
            <a:pPr lvl="2" eaLnBrk="1" hangingPunct="1"/>
            <a:r>
              <a:rPr lang="en-US" smtClean="0"/>
              <a:t>Northern Manufacturers- a protective tariff</a:t>
            </a:r>
          </a:p>
          <a:p>
            <a:pPr lvl="2" eaLnBrk="1" hangingPunct="1"/>
            <a:r>
              <a:rPr lang="en-US" smtClean="0"/>
              <a:t>Immigrants- no abridgement of rights</a:t>
            </a:r>
          </a:p>
          <a:p>
            <a:pPr lvl="2" eaLnBrk="1" hangingPunct="1"/>
            <a:r>
              <a:rPr lang="en-US" smtClean="0"/>
              <a:t>Northwest- pacific railroad</a:t>
            </a:r>
          </a:p>
          <a:p>
            <a:pPr lvl="2" eaLnBrk="1" hangingPunct="1"/>
            <a:r>
              <a:rPr lang="en-US" smtClean="0"/>
              <a:t>West-Internal improvements</a:t>
            </a:r>
          </a:p>
          <a:p>
            <a:pPr lvl="2" eaLnBrk="1" hangingPunct="1"/>
            <a:r>
              <a:rPr lang="en-US" smtClean="0"/>
              <a:t>Farmers-Free Homesteads</a:t>
            </a:r>
          </a:p>
          <a:p>
            <a:pPr eaLnBrk="1" hangingPunct="1"/>
            <a:r>
              <a:rPr lang="en-US" smtClean="0"/>
              <a:t>Southern secessionists made it clear, if Lincoln is elected, they would split from the Union.  </a:t>
            </a:r>
          </a:p>
          <a:p>
            <a:pPr lvl="1" eaLnBrk="1" hangingPunct="1">
              <a:buFont typeface="Wingdings 2" pitchFamily="18" charset="2"/>
              <a:buNone/>
            </a:pPr>
            <a:endParaRPr lang="en-US" smtClean="0"/>
          </a:p>
          <a:p>
            <a:pPr lvl="1" eaLnBrk="1" hangingPunct="1"/>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p:nvPr>
        </p:nvSpPr>
        <p:spPr>
          <a:xfrm>
            <a:off x="3005866" y="545336"/>
            <a:ext cx="3276600" cy="2362200"/>
          </a:xfrm>
          <a:effectLst>
            <a:outerShdw dist="28398" dir="3806097" algn="ctr" rotWithShape="0">
              <a:srgbClr val="000000"/>
            </a:outerShdw>
          </a:effectLst>
        </p:spPr>
        <p:txBody>
          <a:bodyPr/>
          <a:lstStyle/>
          <a:p>
            <a:pPr eaLnBrk="1" hangingPunct="1">
              <a:defRPr/>
            </a:pPr>
            <a:r>
              <a:rPr lang="en-US" sz="4000" b="1" dirty="0" smtClean="0">
                <a:solidFill>
                  <a:schemeClr val="tx1"/>
                </a:solidFill>
                <a:latin typeface="Wrangler"/>
              </a:rPr>
              <a:t>1860</a:t>
            </a:r>
            <a:br>
              <a:rPr lang="en-US" sz="4000" b="1" dirty="0" smtClean="0">
                <a:solidFill>
                  <a:schemeClr val="tx1"/>
                </a:solidFill>
                <a:latin typeface="Wrangler"/>
              </a:rPr>
            </a:br>
            <a:r>
              <a:rPr lang="en-US" sz="4000" b="1" dirty="0" smtClean="0">
                <a:solidFill>
                  <a:schemeClr val="tx1"/>
                </a:solidFill>
                <a:latin typeface="Wrangler"/>
              </a:rPr>
              <a:t>Presidential</a:t>
            </a:r>
            <a:br>
              <a:rPr lang="en-US" sz="4000" b="1" dirty="0" smtClean="0">
                <a:solidFill>
                  <a:schemeClr val="tx1"/>
                </a:solidFill>
                <a:latin typeface="Wrangler"/>
              </a:rPr>
            </a:br>
            <a:r>
              <a:rPr lang="en-US" sz="4000" b="1" dirty="0" smtClean="0">
                <a:solidFill>
                  <a:schemeClr val="tx1"/>
                </a:solidFill>
                <a:latin typeface="Wrangler"/>
              </a:rPr>
              <a:t>Election</a:t>
            </a:r>
          </a:p>
        </p:txBody>
      </p:sp>
      <p:sp>
        <p:nvSpPr>
          <p:cNvPr id="60420" name="Text Box 4"/>
          <p:cNvSpPr txBox="1">
            <a:spLocks noChangeArrowheads="1"/>
          </p:cNvSpPr>
          <p:nvPr/>
        </p:nvSpPr>
        <p:spPr bwMode="auto">
          <a:xfrm>
            <a:off x="5875468" y="2438400"/>
            <a:ext cx="3048000" cy="1200329"/>
          </a:xfrm>
          <a:prstGeom prst="rect">
            <a:avLst/>
          </a:prstGeom>
          <a:noFill/>
          <a:ln w="9525">
            <a:noFill/>
            <a:miter lim="800000"/>
            <a:headEnd/>
            <a:tailEnd/>
          </a:ln>
          <a:effectLst>
            <a:outerShdw dist="17961" dir="2700000" algn="ctr" rotWithShape="0">
              <a:srgbClr val="000000"/>
            </a:outerShdw>
          </a:effectLst>
        </p:spPr>
        <p:txBody>
          <a:bodyPr>
            <a:spAutoFit/>
          </a:bodyPr>
          <a:lstStyle/>
          <a:p>
            <a:pPr algn="ctr">
              <a:spcBef>
                <a:spcPct val="50000"/>
              </a:spcBef>
              <a:defRPr/>
            </a:pPr>
            <a:r>
              <a:rPr lang="en-US" sz="2400" b="1" dirty="0">
                <a:solidFill>
                  <a:srgbClr val="000066"/>
                </a:solidFill>
                <a:latin typeface="Wrangler"/>
              </a:rPr>
              <a:t>John Bell</a:t>
            </a:r>
            <a:br>
              <a:rPr lang="en-US" sz="2400" b="1" dirty="0">
                <a:solidFill>
                  <a:srgbClr val="000066"/>
                </a:solidFill>
                <a:latin typeface="Wrangler"/>
              </a:rPr>
            </a:br>
            <a:r>
              <a:rPr lang="en-US" sz="2400" b="1" dirty="0">
                <a:solidFill>
                  <a:srgbClr val="000066"/>
                </a:solidFill>
                <a:latin typeface="Wrangler"/>
              </a:rPr>
              <a:t>Constitutional Union</a:t>
            </a:r>
          </a:p>
        </p:txBody>
      </p:sp>
      <p:sp>
        <p:nvSpPr>
          <p:cNvPr id="60419" name="Text Box 3"/>
          <p:cNvSpPr txBox="1">
            <a:spLocks noChangeArrowheads="1"/>
          </p:cNvSpPr>
          <p:nvPr/>
        </p:nvSpPr>
        <p:spPr bwMode="auto">
          <a:xfrm>
            <a:off x="381000" y="2438400"/>
            <a:ext cx="3124200" cy="892552"/>
          </a:xfrm>
          <a:prstGeom prst="rect">
            <a:avLst/>
          </a:prstGeom>
          <a:noFill/>
          <a:ln w="9525">
            <a:noFill/>
            <a:miter lim="800000"/>
            <a:headEnd/>
            <a:tailEnd/>
          </a:ln>
          <a:effectLst>
            <a:outerShdw dist="28398" dir="3806097" algn="ctr" rotWithShape="0">
              <a:srgbClr val="000000"/>
            </a:outerShdw>
          </a:effectLst>
        </p:spPr>
        <p:txBody>
          <a:bodyPr>
            <a:spAutoFit/>
          </a:bodyPr>
          <a:lstStyle/>
          <a:p>
            <a:pPr algn="ctr">
              <a:spcBef>
                <a:spcPct val="50000"/>
              </a:spcBef>
              <a:defRPr/>
            </a:pPr>
            <a:r>
              <a:rPr lang="en-US" sz="2800" b="1" dirty="0">
                <a:solidFill>
                  <a:srgbClr val="FF0000"/>
                </a:solidFill>
                <a:latin typeface="Wrangler"/>
              </a:rPr>
              <a:t>√</a:t>
            </a:r>
            <a:r>
              <a:rPr lang="en-US" sz="2800" b="1" dirty="0">
                <a:solidFill>
                  <a:schemeClr val="hlink"/>
                </a:solidFill>
                <a:latin typeface="Wrangler"/>
              </a:rPr>
              <a:t> </a:t>
            </a:r>
            <a:r>
              <a:rPr lang="en-US" sz="2400" b="1" dirty="0">
                <a:solidFill>
                  <a:srgbClr val="000066"/>
                </a:solidFill>
                <a:latin typeface="Wrangler"/>
              </a:rPr>
              <a:t>Abraham Lincoln</a:t>
            </a:r>
            <a:br>
              <a:rPr lang="en-US" sz="2400" b="1" dirty="0">
                <a:solidFill>
                  <a:srgbClr val="000066"/>
                </a:solidFill>
                <a:latin typeface="Wrangler"/>
              </a:rPr>
            </a:br>
            <a:r>
              <a:rPr lang="en-US" sz="2400" b="1" dirty="0">
                <a:solidFill>
                  <a:srgbClr val="000066"/>
                </a:solidFill>
                <a:latin typeface="Wrangler"/>
              </a:rPr>
              <a:t>Republican</a:t>
            </a:r>
          </a:p>
        </p:txBody>
      </p:sp>
      <p:sp>
        <p:nvSpPr>
          <p:cNvPr id="60421" name="Text Box 5"/>
          <p:cNvSpPr txBox="1">
            <a:spLocks noChangeArrowheads="1"/>
          </p:cNvSpPr>
          <p:nvPr/>
        </p:nvSpPr>
        <p:spPr bwMode="auto">
          <a:xfrm>
            <a:off x="457200" y="5699125"/>
            <a:ext cx="3276600" cy="830997"/>
          </a:xfrm>
          <a:prstGeom prst="rect">
            <a:avLst/>
          </a:prstGeom>
          <a:noFill/>
          <a:ln w="9525">
            <a:noFill/>
            <a:miter lim="800000"/>
            <a:headEnd/>
            <a:tailEnd/>
          </a:ln>
          <a:effectLst>
            <a:outerShdw dist="17961" dir="2700000" algn="ctr" rotWithShape="0">
              <a:srgbClr val="000000"/>
            </a:outerShdw>
          </a:effectLst>
        </p:spPr>
        <p:txBody>
          <a:bodyPr>
            <a:spAutoFit/>
          </a:bodyPr>
          <a:lstStyle/>
          <a:p>
            <a:pPr algn="ctr">
              <a:spcBef>
                <a:spcPct val="50000"/>
              </a:spcBef>
              <a:defRPr/>
            </a:pPr>
            <a:r>
              <a:rPr lang="en-US" sz="2400" b="1" dirty="0">
                <a:solidFill>
                  <a:schemeClr val="bg1"/>
                </a:solidFill>
                <a:latin typeface="Wrangler"/>
              </a:rPr>
              <a:t>Stephen A. Douglas</a:t>
            </a:r>
            <a:br>
              <a:rPr lang="en-US" sz="2400" b="1" dirty="0">
                <a:solidFill>
                  <a:schemeClr val="bg1"/>
                </a:solidFill>
                <a:latin typeface="Wrangler"/>
              </a:rPr>
            </a:br>
            <a:r>
              <a:rPr lang="en-US" sz="2400" b="1" dirty="0">
                <a:solidFill>
                  <a:schemeClr val="bg1"/>
                </a:solidFill>
                <a:latin typeface="Wrangler"/>
              </a:rPr>
              <a:t>Northern Democrat</a:t>
            </a:r>
          </a:p>
        </p:txBody>
      </p:sp>
      <p:sp>
        <p:nvSpPr>
          <p:cNvPr id="60422" name="Text Box 6"/>
          <p:cNvSpPr txBox="1">
            <a:spLocks noChangeArrowheads="1"/>
          </p:cNvSpPr>
          <p:nvPr/>
        </p:nvSpPr>
        <p:spPr bwMode="auto">
          <a:xfrm>
            <a:off x="5023821" y="5715000"/>
            <a:ext cx="3739179" cy="830997"/>
          </a:xfrm>
          <a:prstGeom prst="rect">
            <a:avLst/>
          </a:prstGeom>
          <a:noFill/>
          <a:ln w="9525">
            <a:noFill/>
            <a:miter lim="800000"/>
            <a:headEnd/>
            <a:tailEnd/>
          </a:ln>
          <a:effectLst>
            <a:outerShdw dist="28398" dir="3806097" algn="ctr" rotWithShape="0">
              <a:srgbClr val="000000"/>
            </a:outerShdw>
          </a:effectLst>
        </p:spPr>
        <p:txBody>
          <a:bodyPr wrap="square">
            <a:spAutoFit/>
          </a:bodyPr>
          <a:lstStyle/>
          <a:p>
            <a:pPr algn="ctr">
              <a:spcBef>
                <a:spcPct val="50000"/>
              </a:spcBef>
              <a:defRPr/>
            </a:pPr>
            <a:r>
              <a:rPr lang="en-US" sz="2400" b="1" dirty="0">
                <a:solidFill>
                  <a:schemeClr val="bg1"/>
                </a:solidFill>
                <a:latin typeface="Wrangler"/>
              </a:rPr>
              <a:t>John C. Breckinridge</a:t>
            </a:r>
            <a:br>
              <a:rPr lang="en-US" sz="2400" b="1" dirty="0">
                <a:solidFill>
                  <a:schemeClr val="bg1"/>
                </a:solidFill>
                <a:latin typeface="Wrangler"/>
              </a:rPr>
            </a:br>
            <a:r>
              <a:rPr lang="en-US" sz="2400" b="1" dirty="0">
                <a:solidFill>
                  <a:schemeClr val="bg1"/>
                </a:solidFill>
                <a:latin typeface="Wrangler"/>
              </a:rPr>
              <a:t>Southern Democrat</a:t>
            </a:r>
          </a:p>
        </p:txBody>
      </p:sp>
      <p:pic>
        <p:nvPicPr>
          <p:cNvPr id="52230" name="Picture 7" descr="Stephen A Douglas"/>
          <p:cNvPicPr>
            <a:picLocks noChangeAspect="1" noChangeArrowheads="1"/>
          </p:cNvPicPr>
          <p:nvPr/>
        </p:nvPicPr>
        <p:blipFill>
          <a:blip r:embed="rId2"/>
          <a:srcRect/>
          <a:stretch>
            <a:fillRect/>
          </a:stretch>
        </p:blipFill>
        <p:spPr bwMode="auto">
          <a:xfrm>
            <a:off x="1376363" y="3641725"/>
            <a:ext cx="1443037" cy="1981200"/>
          </a:xfrm>
          <a:prstGeom prst="rect">
            <a:avLst/>
          </a:prstGeom>
          <a:noFill/>
          <a:ln w="9525">
            <a:solidFill>
              <a:srgbClr val="000099"/>
            </a:solidFill>
            <a:miter lim="800000"/>
            <a:headEnd/>
            <a:tailEnd/>
          </a:ln>
        </p:spPr>
      </p:pic>
      <p:pic>
        <p:nvPicPr>
          <p:cNvPr id="52231" name="Picture 8" descr="Abe Lincoln"/>
          <p:cNvPicPr>
            <a:picLocks noChangeAspect="1" noChangeArrowheads="1"/>
          </p:cNvPicPr>
          <p:nvPr/>
        </p:nvPicPr>
        <p:blipFill>
          <a:blip r:embed="rId3">
            <a:lum bright="-6000" contrast="6000"/>
          </a:blip>
          <a:srcRect/>
          <a:stretch>
            <a:fillRect/>
          </a:stretch>
        </p:blipFill>
        <p:spPr bwMode="auto">
          <a:xfrm>
            <a:off x="1295400" y="381000"/>
            <a:ext cx="1527175" cy="1930400"/>
          </a:xfrm>
          <a:prstGeom prst="rect">
            <a:avLst/>
          </a:prstGeom>
          <a:noFill/>
          <a:ln w="9525">
            <a:solidFill>
              <a:srgbClr val="000099"/>
            </a:solidFill>
            <a:miter lim="800000"/>
            <a:headEnd/>
            <a:tailEnd/>
          </a:ln>
        </p:spPr>
      </p:pic>
      <p:pic>
        <p:nvPicPr>
          <p:cNvPr id="52232" name="Picture 9" descr="John Bell"/>
          <p:cNvPicPr>
            <a:picLocks noChangeAspect="1" noChangeArrowheads="1"/>
          </p:cNvPicPr>
          <p:nvPr/>
        </p:nvPicPr>
        <p:blipFill>
          <a:blip r:embed="rId4">
            <a:lum bright="6000" contrast="6000"/>
          </a:blip>
          <a:srcRect b="20000"/>
          <a:stretch>
            <a:fillRect/>
          </a:stretch>
        </p:blipFill>
        <p:spPr bwMode="auto">
          <a:xfrm>
            <a:off x="6432180" y="457200"/>
            <a:ext cx="1630363" cy="1905000"/>
          </a:xfrm>
          <a:prstGeom prst="rect">
            <a:avLst/>
          </a:prstGeom>
          <a:noFill/>
          <a:ln w="9525">
            <a:solidFill>
              <a:schemeClr val="bg2"/>
            </a:solidFill>
            <a:miter lim="800000"/>
            <a:headEnd/>
            <a:tailEnd/>
          </a:ln>
        </p:spPr>
      </p:pic>
      <p:pic>
        <p:nvPicPr>
          <p:cNvPr id="52233" name="Picture 10" descr="John Caball Breckinridge"/>
          <p:cNvPicPr>
            <a:picLocks noChangeAspect="1" noChangeArrowheads="1"/>
          </p:cNvPicPr>
          <p:nvPr/>
        </p:nvPicPr>
        <p:blipFill>
          <a:blip r:embed="rId5">
            <a:lum bright="6000" contrast="6000"/>
          </a:blip>
          <a:srcRect/>
          <a:stretch>
            <a:fillRect/>
          </a:stretch>
        </p:blipFill>
        <p:spPr bwMode="auto">
          <a:xfrm>
            <a:off x="6476106" y="3657600"/>
            <a:ext cx="1524000" cy="1879600"/>
          </a:xfrm>
          <a:prstGeom prst="rect">
            <a:avLst/>
          </a:prstGeom>
          <a:noFill/>
          <a:ln w="9525">
            <a:solidFill>
              <a:schemeClr val="bg2"/>
            </a:solid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6248400" y="228600"/>
            <a:ext cx="2590800" cy="2043113"/>
          </a:xfrm>
          <a:prstGeom prst="rect">
            <a:avLst/>
          </a:prstGeom>
          <a:noFill/>
          <a:ln w="9525">
            <a:noFill/>
            <a:miter lim="800000"/>
            <a:headEnd/>
            <a:tailEnd/>
          </a:ln>
          <a:effectLst>
            <a:outerShdw dist="40161" dir="4293903" algn="ctr" rotWithShape="0">
              <a:srgbClr val="000000"/>
            </a:outerShdw>
          </a:effectLst>
        </p:spPr>
        <p:txBody>
          <a:bodyPr>
            <a:spAutoFit/>
          </a:bodyPr>
          <a:lstStyle/>
          <a:p>
            <a:pPr algn="ctr">
              <a:spcBef>
                <a:spcPct val="50000"/>
              </a:spcBef>
              <a:defRPr/>
            </a:pPr>
            <a:r>
              <a:rPr lang="en-US" sz="3200" b="1">
                <a:solidFill>
                  <a:srgbClr val="000066"/>
                </a:solidFill>
                <a:latin typeface="Wrangler"/>
              </a:rPr>
              <a:t>1860</a:t>
            </a:r>
          </a:p>
          <a:p>
            <a:pPr algn="ctr">
              <a:spcBef>
                <a:spcPct val="50000"/>
              </a:spcBef>
              <a:defRPr/>
            </a:pPr>
            <a:r>
              <a:rPr lang="en-US" sz="3200" b="1">
                <a:solidFill>
                  <a:srgbClr val="000066"/>
                </a:solidFill>
                <a:latin typeface="Wrangler"/>
              </a:rPr>
              <a:t>Election</a:t>
            </a:r>
          </a:p>
          <a:p>
            <a:pPr algn="ctr">
              <a:spcBef>
                <a:spcPct val="50000"/>
              </a:spcBef>
              <a:defRPr/>
            </a:pPr>
            <a:r>
              <a:rPr lang="en-US" sz="3200" b="1">
                <a:solidFill>
                  <a:srgbClr val="DDDDDD"/>
                </a:solidFill>
                <a:latin typeface="Wrangler"/>
              </a:rPr>
              <a:t>Results</a:t>
            </a:r>
          </a:p>
        </p:txBody>
      </p:sp>
      <p:pic>
        <p:nvPicPr>
          <p:cNvPr id="53250" name="Picture 3" descr="304690_m_14_04"/>
          <p:cNvPicPr preferRelativeResize="0">
            <a:picLocks noChangeAspect="1" noChangeArrowheads="1"/>
          </p:cNvPicPr>
          <p:nvPr/>
        </p:nvPicPr>
        <p:blipFill>
          <a:blip r:embed="rId2">
            <a:lum bright="-6000" contrast="12000"/>
          </a:blip>
          <a:srcRect/>
          <a:stretch>
            <a:fillRect/>
          </a:stretch>
        </p:blipFill>
        <p:spPr bwMode="auto">
          <a:xfrm>
            <a:off x="381000" y="228600"/>
            <a:ext cx="5654675" cy="6477000"/>
          </a:xfrm>
          <a:prstGeom prst="rect">
            <a:avLst/>
          </a:prstGeom>
          <a:noFill/>
          <a:ln w="12700">
            <a:solidFill>
              <a:srgbClr val="000066"/>
            </a:solidFill>
            <a:miter lim="800000"/>
            <a:headEnd/>
            <a:tailEnd/>
          </a:ln>
        </p:spPr>
      </p:pic>
      <p:sp>
        <p:nvSpPr>
          <p:cNvPr id="53251" name="Text Box 4"/>
          <p:cNvSpPr txBox="1">
            <a:spLocks noChangeArrowheads="1"/>
          </p:cNvSpPr>
          <p:nvPr/>
        </p:nvSpPr>
        <p:spPr bwMode="auto">
          <a:xfrm>
            <a:off x="6156325" y="2303463"/>
            <a:ext cx="3041650" cy="3387725"/>
          </a:xfrm>
          <a:prstGeom prst="rect">
            <a:avLst/>
          </a:prstGeom>
          <a:noFill/>
          <a:ln w="9525">
            <a:noFill/>
            <a:miter lim="800000"/>
            <a:headEnd/>
            <a:tailEnd/>
          </a:ln>
        </p:spPr>
        <p:txBody>
          <a:bodyPr wrap="none">
            <a:spAutoFit/>
          </a:bodyPr>
          <a:lstStyle/>
          <a:p>
            <a:pPr defTabSz="914400"/>
            <a:r>
              <a:rPr lang="en-US"/>
              <a:t>Lincoln was a minority</a:t>
            </a:r>
          </a:p>
          <a:p>
            <a:pPr defTabSz="914400"/>
            <a:r>
              <a:rPr lang="en-US"/>
              <a:t>President because he only</a:t>
            </a:r>
          </a:p>
          <a:p>
            <a:pPr defTabSz="914400"/>
            <a:r>
              <a:rPr lang="en-US"/>
              <a:t>Received 39.8% of the vote.</a:t>
            </a:r>
          </a:p>
          <a:p>
            <a:pPr defTabSz="914400"/>
            <a:endParaRPr lang="en-US"/>
          </a:p>
          <a:p>
            <a:pPr defTabSz="914400"/>
            <a:r>
              <a:rPr lang="en-US"/>
              <a:t>Douglas, only with 12 </a:t>
            </a:r>
          </a:p>
          <a:p>
            <a:pPr defTabSz="914400"/>
            <a:r>
              <a:rPr lang="en-US"/>
              <a:t>Electoral votes, did quite</a:t>
            </a:r>
          </a:p>
          <a:p>
            <a:pPr defTabSz="914400"/>
            <a:r>
              <a:rPr lang="en-US"/>
              <a:t>Well in the popular vote.  In</a:t>
            </a:r>
          </a:p>
          <a:p>
            <a:pPr defTabSz="914400"/>
            <a:r>
              <a:rPr lang="en-US"/>
              <a:t>Fact, the Democrats had</a:t>
            </a:r>
          </a:p>
          <a:p>
            <a:pPr defTabSz="914400"/>
            <a:r>
              <a:rPr lang="en-US"/>
              <a:t>More votes than Lincoln.  </a:t>
            </a:r>
          </a:p>
          <a:p>
            <a:pPr defTabSz="914400"/>
            <a:r>
              <a:rPr lang="en-US"/>
              <a:t>But Lincoln would have won</a:t>
            </a:r>
          </a:p>
          <a:p>
            <a:pPr defTabSz="914400"/>
            <a:r>
              <a:rPr lang="en-US"/>
              <a:t>Even with a Unified </a:t>
            </a:r>
          </a:p>
          <a:p>
            <a:pPr defTabSz="914400"/>
            <a:r>
              <a:rPr lang="en-US"/>
              <a:t>Democratic Party.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0" y="228600"/>
            <a:ext cx="9144000" cy="584775"/>
          </a:xfrm>
          <a:prstGeom prst="rect">
            <a:avLst/>
          </a:prstGeom>
          <a:noFill/>
          <a:ln w="9525">
            <a:noFill/>
            <a:miter lim="800000"/>
            <a:headEnd/>
            <a:tailEnd/>
          </a:ln>
          <a:effectLst>
            <a:outerShdw dist="28398" dir="3806097" algn="ctr" rotWithShape="0">
              <a:srgbClr val="000000"/>
            </a:outerShdw>
          </a:effectLst>
        </p:spPr>
        <p:txBody>
          <a:bodyPr>
            <a:spAutoFit/>
          </a:bodyPr>
          <a:lstStyle/>
          <a:p>
            <a:pPr algn="ctr">
              <a:spcBef>
                <a:spcPct val="50000"/>
              </a:spcBef>
              <a:defRPr/>
            </a:pPr>
            <a:r>
              <a:rPr lang="en-US" sz="3200" b="1" dirty="0">
                <a:solidFill>
                  <a:srgbClr val="000066"/>
                </a:solidFill>
                <a:latin typeface="Wrangler"/>
              </a:rPr>
              <a:t>1860 Election:  A Nation Coming Apart?!</a:t>
            </a:r>
          </a:p>
        </p:txBody>
      </p:sp>
      <p:pic>
        <p:nvPicPr>
          <p:cNvPr id="55298" name="Picture 3" descr="ch14_06"/>
          <p:cNvPicPr>
            <a:picLocks noChangeAspect="1" noChangeArrowheads="1"/>
          </p:cNvPicPr>
          <p:nvPr/>
        </p:nvPicPr>
        <p:blipFill>
          <a:blip r:embed="rId2">
            <a:lum bright="-12000" contrast="6000"/>
          </a:blip>
          <a:srcRect l="807" t="5341" r="23387" b="49097"/>
          <a:stretch>
            <a:fillRect/>
          </a:stretch>
        </p:blipFill>
        <p:spPr bwMode="auto">
          <a:xfrm>
            <a:off x="990600" y="1155550"/>
            <a:ext cx="7162800" cy="5029200"/>
          </a:xfrm>
          <a:prstGeom prst="rect">
            <a:avLst/>
          </a:prstGeom>
          <a:noFill/>
          <a:ln w="9525">
            <a:solidFill>
              <a:srgbClr val="000066"/>
            </a:solid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p:nvPr>
        </p:nvSpPr>
        <p:spPr/>
        <p:txBody>
          <a:bodyPr/>
          <a:lstStyle/>
          <a:p>
            <a:pPr eaLnBrk="1" hangingPunct="1"/>
            <a:r>
              <a:rPr lang="en-US" smtClean="0"/>
              <a:t>Election of 1860</a:t>
            </a:r>
          </a:p>
        </p:txBody>
      </p:sp>
      <p:sp>
        <p:nvSpPr>
          <p:cNvPr id="56322" name="Rectangle 3"/>
          <p:cNvSpPr>
            <a:spLocks noGrp="1"/>
          </p:cNvSpPr>
          <p:nvPr>
            <p:ph type="body" idx="1"/>
          </p:nvPr>
        </p:nvSpPr>
        <p:spPr>
          <a:xfrm>
            <a:off x="549275" y="1600200"/>
            <a:ext cx="8042275" cy="4740275"/>
          </a:xfrm>
        </p:spPr>
        <p:txBody>
          <a:bodyPr/>
          <a:lstStyle/>
          <a:p>
            <a:pPr eaLnBrk="1" hangingPunct="1">
              <a:lnSpc>
                <a:spcPct val="90000"/>
              </a:lnSpc>
            </a:pPr>
            <a:r>
              <a:rPr lang="en-US" smtClean="0"/>
              <a:t>Election results did not suggest the nation was ready for secession</a:t>
            </a:r>
          </a:p>
          <a:p>
            <a:pPr lvl="1" eaLnBrk="1" hangingPunct="1">
              <a:lnSpc>
                <a:spcPct val="90000"/>
              </a:lnSpc>
            </a:pPr>
            <a:r>
              <a:rPr lang="en-US" smtClean="0"/>
              <a:t>Breckenridge did not even carry his home state of Kentucky and B\Douglas and Bell had more votes combined in the South than he did.</a:t>
            </a:r>
          </a:p>
          <a:p>
            <a:pPr lvl="1" eaLnBrk="1" hangingPunct="1">
              <a:lnSpc>
                <a:spcPct val="90000"/>
              </a:lnSpc>
            </a:pPr>
            <a:r>
              <a:rPr lang="en-US" smtClean="0"/>
              <a:t>Also, even though Lincoln was elected, his party did not control the Senate, the House, nor did the North have the majority on the Supreme Court.  </a:t>
            </a:r>
          </a:p>
          <a:p>
            <a:pPr lvl="1" eaLnBrk="1" hangingPunct="1">
              <a:lnSpc>
                <a:spcPct val="90000"/>
              </a:lnSpc>
            </a:pPr>
            <a:r>
              <a:rPr lang="en-US" smtClean="0"/>
              <a:t>Thus, slavery could not be touched or changed in the South.  This could only be done by constitutional amendment, and that needed a 3/4</a:t>
            </a:r>
            <a:r>
              <a:rPr lang="en-US" baseline="30000" smtClean="0"/>
              <a:t>th</a:t>
            </a:r>
            <a:r>
              <a:rPr lang="en-US" smtClean="0"/>
              <a:t> vote which was impossible to obtain.  </a:t>
            </a:r>
          </a:p>
          <a:p>
            <a:pPr lvl="1" eaLnBrk="1" hangingPunct="1">
              <a:lnSpc>
                <a:spcPct val="90000"/>
              </a:lnSpc>
            </a:pPr>
            <a:r>
              <a:rPr lang="en-US" smtClean="0"/>
              <a:t>So, the South in many ways miscalculated by seceding.  Politically, it was impossible to eradicate slavery.</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1143000" y="216049"/>
            <a:ext cx="6934200" cy="584775"/>
          </a:xfrm>
          <a:prstGeom prst="rect">
            <a:avLst/>
          </a:prstGeom>
          <a:noFill/>
          <a:ln w="9525">
            <a:noFill/>
            <a:miter lim="800000"/>
            <a:headEnd/>
            <a:tailEnd/>
          </a:ln>
          <a:effectLst>
            <a:outerShdw dist="28398" dir="3806097" algn="ctr" rotWithShape="0">
              <a:srgbClr val="000000"/>
            </a:outerShdw>
          </a:effectLst>
        </p:spPr>
        <p:txBody>
          <a:bodyPr>
            <a:spAutoFit/>
          </a:bodyPr>
          <a:lstStyle/>
          <a:p>
            <a:pPr algn="ctr">
              <a:spcBef>
                <a:spcPct val="50000"/>
              </a:spcBef>
              <a:defRPr/>
            </a:pPr>
            <a:r>
              <a:rPr lang="en-US" sz="3200" b="1" dirty="0" smtClean="0">
                <a:solidFill>
                  <a:srgbClr val="000066"/>
                </a:solidFill>
                <a:latin typeface="Wrangler"/>
              </a:rPr>
              <a:t>Secession:  </a:t>
            </a:r>
            <a:r>
              <a:rPr lang="en-US" sz="3200" b="1" dirty="0">
                <a:solidFill>
                  <a:srgbClr val="000066"/>
                </a:solidFill>
                <a:latin typeface="Wrangler"/>
              </a:rPr>
              <a:t>SC</a:t>
            </a:r>
            <a:r>
              <a:rPr lang="en-US" sz="3200" b="1" dirty="0">
                <a:solidFill>
                  <a:srgbClr val="000066"/>
                </a:solidFill>
                <a:latin typeface="Wrangler"/>
                <a:sym typeface="Wingdings" pitchFamily="2" charset="2"/>
              </a:rPr>
              <a:t> Dec. 20, 1860</a:t>
            </a:r>
            <a:endParaRPr lang="en-US" sz="3200" b="1" dirty="0">
              <a:solidFill>
                <a:srgbClr val="000066"/>
              </a:solidFill>
              <a:latin typeface="Wrangler"/>
            </a:endParaRPr>
          </a:p>
        </p:txBody>
      </p:sp>
      <p:pic>
        <p:nvPicPr>
          <p:cNvPr id="57346" name="Picture 3"/>
          <p:cNvPicPr>
            <a:picLocks noChangeAspect="1" noChangeArrowheads="1"/>
          </p:cNvPicPr>
          <p:nvPr/>
        </p:nvPicPr>
        <p:blipFill>
          <a:blip r:embed="rId2">
            <a:lum bright="-6000" contrast="12000"/>
          </a:blip>
          <a:srcRect/>
          <a:stretch>
            <a:fillRect/>
          </a:stretch>
        </p:blipFill>
        <p:spPr bwMode="auto">
          <a:xfrm>
            <a:off x="457200" y="1143000"/>
            <a:ext cx="8305800" cy="5256213"/>
          </a:xfrm>
          <a:prstGeom prst="rect">
            <a:avLst/>
          </a:prstGeom>
          <a:noFill/>
          <a:ln w="9525">
            <a:solidFill>
              <a:srgbClr val="000066"/>
            </a:solid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p:cNvSpPr>
          <p:nvPr>
            <p:ph type="title"/>
          </p:nvPr>
        </p:nvSpPr>
        <p:spPr/>
        <p:txBody>
          <a:bodyPr/>
          <a:lstStyle/>
          <a:p>
            <a:pPr eaLnBrk="1" hangingPunct="1"/>
            <a:r>
              <a:rPr lang="en-US" sz="4200" smtClean="0"/>
              <a:t>Confederate States of America</a:t>
            </a:r>
          </a:p>
        </p:txBody>
      </p:sp>
      <p:sp>
        <p:nvSpPr>
          <p:cNvPr id="58370" name="Rectangle 3"/>
          <p:cNvSpPr>
            <a:spLocks noGrp="1"/>
          </p:cNvSpPr>
          <p:nvPr>
            <p:ph type="body" idx="1"/>
          </p:nvPr>
        </p:nvSpPr>
        <p:spPr>
          <a:xfrm>
            <a:off x="549275" y="1600200"/>
            <a:ext cx="5692775" cy="4343400"/>
          </a:xfrm>
        </p:spPr>
        <p:txBody>
          <a:bodyPr/>
          <a:lstStyle/>
          <a:p>
            <a:pPr eaLnBrk="1" hangingPunct="1"/>
            <a:r>
              <a:rPr lang="en-US" smtClean="0"/>
              <a:t>Formed in February of 1861.  </a:t>
            </a:r>
          </a:p>
          <a:p>
            <a:pPr eaLnBrk="1" hangingPunct="1"/>
            <a:r>
              <a:rPr lang="en-US" smtClean="0"/>
              <a:t>Jefferson Davis was chosen as President of the new Confederate States of America:</a:t>
            </a:r>
          </a:p>
          <a:p>
            <a:pPr lvl="1" eaLnBrk="1" hangingPunct="1"/>
            <a:r>
              <a:rPr lang="en-US" smtClean="0"/>
              <a:t>A dignified and austere Senator from Mississippi. </a:t>
            </a:r>
          </a:p>
          <a:p>
            <a:pPr lvl="1" eaLnBrk="1" hangingPunct="1"/>
            <a:r>
              <a:rPr lang="en-US" smtClean="0"/>
              <a:t>Also a West Point graduate and former cabinet member</a:t>
            </a:r>
          </a:p>
          <a:p>
            <a:pPr lvl="1" eaLnBrk="1" hangingPunct="1"/>
            <a:r>
              <a:rPr lang="en-US" smtClean="0"/>
              <a:t>Had a wide range of military and administrative experience.</a:t>
            </a:r>
          </a:p>
        </p:txBody>
      </p:sp>
      <p:pic>
        <p:nvPicPr>
          <p:cNvPr id="58371" name="Picture 4" descr="davis"/>
          <p:cNvPicPr>
            <a:picLocks noChangeAspect="1" noChangeArrowheads="1"/>
          </p:cNvPicPr>
          <p:nvPr/>
        </p:nvPicPr>
        <p:blipFill>
          <a:blip r:embed="rId2"/>
          <a:srcRect/>
          <a:stretch>
            <a:fillRect/>
          </a:stretch>
        </p:blipFill>
        <p:spPr bwMode="auto">
          <a:xfrm>
            <a:off x="6242050" y="1600200"/>
            <a:ext cx="2638425" cy="3300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152400" y="992188"/>
            <a:ext cx="3429000" cy="2436812"/>
          </a:xfrm>
          <a:prstGeom prst="rect">
            <a:avLst/>
          </a:prstGeom>
          <a:noFill/>
          <a:ln w="9525">
            <a:noFill/>
            <a:miter lim="800000"/>
            <a:headEnd/>
            <a:tailEnd/>
          </a:ln>
          <a:effectLst>
            <a:outerShdw blurRad="63500" dist="29783" dir="3885598" algn="ctr" rotWithShape="0">
              <a:srgbClr val="000000">
                <a:alpha val="74998"/>
              </a:srgbClr>
            </a:outerShdw>
          </a:effectLst>
        </p:spPr>
        <p:txBody>
          <a:bodyPr>
            <a:spAutoFit/>
          </a:bodyPr>
          <a:lstStyle/>
          <a:p>
            <a:pPr algn="ctr" fontAlgn="auto">
              <a:spcBef>
                <a:spcPct val="50000"/>
              </a:spcBef>
              <a:spcAft>
                <a:spcPts val="0"/>
              </a:spcAft>
              <a:defRPr/>
            </a:pPr>
            <a:r>
              <a:rPr lang="en-US" sz="4400" b="1" i="1">
                <a:solidFill>
                  <a:srgbClr val="000066"/>
                </a:solidFill>
                <a:latin typeface="Wrangler" pitchFamily="2" charset="0"/>
              </a:rPr>
              <a:t>Uncle Tom’s Cabin</a:t>
            </a:r>
          </a:p>
          <a:p>
            <a:pPr algn="ctr" fontAlgn="auto">
              <a:spcBef>
                <a:spcPct val="50000"/>
              </a:spcBef>
              <a:spcAft>
                <a:spcPts val="0"/>
              </a:spcAft>
              <a:defRPr/>
            </a:pPr>
            <a:r>
              <a:rPr lang="en-US" sz="4400" b="1">
                <a:solidFill>
                  <a:srgbClr val="000066"/>
                </a:solidFill>
                <a:latin typeface="Wrangler" pitchFamily="2" charset="0"/>
              </a:rPr>
              <a:t>1852</a:t>
            </a:r>
          </a:p>
        </p:txBody>
      </p:sp>
      <p:pic>
        <p:nvPicPr>
          <p:cNvPr id="18434" name="Picture 5" descr="cwp65"/>
          <p:cNvPicPr>
            <a:picLocks noChangeAspect="1" noChangeArrowheads="1"/>
          </p:cNvPicPr>
          <p:nvPr/>
        </p:nvPicPr>
        <p:blipFill>
          <a:blip r:embed="rId2">
            <a:lum bright="-6000" contrast="18000"/>
          </a:blip>
          <a:srcRect/>
          <a:stretch>
            <a:fillRect/>
          </a:stretch>
        </p:blipFill>
        <p:spPr bwMode="auto">
          <a:xfrm>
            <a:off x="4000500" y="352425"/>
            <a:ext cx="4762500" cy="6124575"/>
          </a:xfrm>
          <a:prstGeom prst="rect">
            <a:avLst/>
          </a:prstGeom>
          <a:noFill/>
          <a:ln w="9525">
            <a:solidFill>
              <a:srgbClr val="000066"/>
            </a:solidFill>
            <a:miter lim="800000"/>
            <a:headEnd/>
            <a:tailEnd/>
          </a:ln>
        </p:spPr>
      </p:pic>
      <p:sp>
        <p:nvSpPr>
          <p:cNvPr id="39942" name="Text Box 6"/>
          <p:cNvSpPr txBox="1">
            <a:spLocks noChangeArrowheads="1"/>
          </p:cNvSpPr>
          <p:nvPr/>
        </p:nvSpPr>
        <p:spPr bwMode="auto">
          <a:xfrm>
            <a:off x="304800" y="4191000"/>
            <a:ext cx="3429000" cy="2546350"/>
          </a:xfrm>
          <a:prstGeom prst="rect">
            <a:avLst/>
          </a:prstGeom>
          <a:noFill/>
          <a:ln w="9525">
            <a:noFill/>
            <a:miter lim="800000"/>
            <a:headEnd/>
            <a:tailEnd/>
          </a:ln>
          <a:effectLst>
            <a:outerShdw blurRad="63500" dist="29783" dir="3885598" algn="ctr" rotWithShape="0">
              <a:srgbClr val="000000">
                <a:alpha val="74998"/>
              </a:srgbClr>
            </a:outerShdw>
          </a:effectLst>
        </p:spPr>
        <p:txBody>
          <a:bodyPr>
            <a:spAutoFit/>
          </a:bodyPr>
          <a:lstStyle/>
          <a:p>
            <a:pPr marL="288925" indent="-288925" fontAlgn="auto">
              <a:spcBef>
                <a:spcPct val="50000"/>
              </a:spcBef>
              <a:spcAft>
                <a:spcPts val="0"/>
              </a:spcAft>
              <a:buClr>
                <a:srgbClr val="97BAFF"/>
              </a:buClr>
              <a:buFont typeface="Wingdings" charset="2"/>
              <a:buChar char="§"/>
              <a:defRPr/>
            </a:pPr>
            <a:r>
              <a:rPr lang="en-US" sz="2900" b="1" dirty="0">
                <a:solidFill>
                  <a:srgbClr val="FF0000"/>
                </a:solidFill>
                <a:latin typeface="Wrangler" pitchFamily="2" charset="0"/>
              </a:rPr>
              <a:t>Sold 300,000 copies in</a:t>
            </a:r>
            <a:br>
              <a:rPr lang="en-US" sz="2900" b="1" dirty="0">
                <a:solidFill>
                  <a:srgbClr val="FF0000"/>
                </a:solidFill>
                <a:latin typeface="Wrangler" pitchFamily="2" charset="0"/>
              </a:rPr>
            </a:br>
            <a:r>
              <a:rPr lang="en-US" sz="2900" b="1" dirty="0">
                <a:solidFill>
                  <a:srgbClr val="FF0000"/>
                </a:solidFill>
                <a:latin typeface="Wrangler" pitchFamily="2" charset="0"/>
              </a:rPr>
              <a:t>the first year.</a:t>
            </a:r>
          </a:p>
          <a:p>
            <a:pPr marL="288925" indent="-288925" fontAlgn="auto">
              <a:spcBef>
                <a:spcPct val="50000"/>
              </a:spcBef>
              <a:spcAft>
                <a:spcPts val="0"/>
              </a:spcAft>
              <a:buClr>
                <a:srgbClr val="97BAFF"/>
              </a:buClr>
              <a:buFont typeface="Wingdings" charset="2"/>
              <a:buChar char="§"/>
              <a:defRPr/>
            </a:pPr>
            <a:r>
              <a:rPr lang="en-US" sz="2900" b="1" dirty="0">
                <a:solidFill>
                  <a:srgbClr val="FF0000"/>
                </a:solidFill>
                <a:latin typeface="Wrangler" pitchFamily="2" charset="0"/>
              </a:rPr>
              <a:t>2 million in a decade!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942">
                                            <p:txEl>
                                              <p:pRg st="0" end="0"/>
                                            </p:txEl>
                                          </p:spTgt>
                                        </p:tgtEl>
                                        <p:attrNameLst>
                                          <p:attrName>style.visibility</p:attrName>
                                        </p:attrNameLst>
                                      </p:cBhvr>
                                      <p:to>
                                        <p:strVal val="visible"/>
                                      </p:to>
                                    </p:set>
                                    <p:animEffect transition="in" filter="fade">
                                      <p:cBhvr>
                                        <p:cTn id="7" dur="1000"/>
                                        <p:tgtEl>
                                          <p:spTgt spid="399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942">
                                            <p:txEl>
                                              <p:pRg st="1" end="1"/>
                                            </p:txEl>
                                          </p:spTgt>
                                        </p:tgtEl>
                                        <p:attrNameLst>
                                          <p:attrName>style.visibility</p:attrName>
                                        </p:attrNameLst>
                                      </p:cBhvr>
                                      <p:to>
                                        <p:strVal val="visible"/>
                                      </p:to>
                                    </p:set>
                                    <p:animEffect transition="in" filter="fade">
                                      <p:cBhvr>
                                        <p:cTn id="12" dur="1000"/>
                                        <p:tgtEl>
                                          <p:spTgt spid="399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p:cNvSpPr>
          <p:nvPr>
            <p:ph type="title"/>
          </p:nvPr>
        </p:nvSpPr>
        <p:spPr/>
        <p:txBody>
          <a:bodyPr/>
          <a:lstStyle/>
          <a:p>
            <a:pPr eaLnBrk="1" hangingPunct="1"/>
            <a:r>
              <a:rPr lang="en-US" smtClean="0"/>
              <a:t>Lame Duck Session</a:t>
            </a:r>
          </a:p>
        </p:txBody>
      </p:sp>
      <p:sp>
        <p:nvSpPr>
          <p:cNvPr id="59394" name="Rectangle 3"/>
          <p:cNvSpPr>
            <a:spLocks noGrp="1"/>
          </p:cNvSpPr>
          <p:nvPr>
            <p:ph type="body" idx="1"/>
          </p:nvPr>
        </p:nvSpPr>
        <p:spPr>
          <a:xfrm>
            <a:off x="549275" y="1600200"/>
            <a:ext cx="8042275" cy="4764088"/>
          </a:xfrm>
        </p:spPr>
        <p:txBody>
          <a:bodyPr/>
          <a:lstStyle/>
          <a:p>
            <a:pPr eaLnBrk="1" hangingPunct="1">
              <a:lnSpc>
                <a:spcPct val="90000"/>
              </a:lnSpc>
            </a:pPr>
            <a:r>
              <a:rPr lang="en-US" sz="2000" dirty="0" smtClean="0"/>
              <a:t>Lincoln does not take office until March 6, 1861.  By that time, 7 states will have already seceded.  So he his handed a tough situation.</a:t>
            </a:r>
          </a:p>
          <a:p>
            <a:pPr eaLnBrk="1" hangingPunct="1">
              <a:lnSpc>
                <a:spcPct val="90000"/>
              </a:lnSpc>
            </a:pPr>
            <a:r>
              <a:rPr lang="en-US" sz="2000" dirty="0" smtClean="0"/>
              <a:t>Buchanan </a:t>
            </a:r>
            <a:r>
              <a:rPr lang="en-US" sz="2000" dirty="0" smtClean="0"/>
              <a:t>did basically nothing.  He was normally conservative and did not find any legal language forbidding the South from seceding.  </a:t>
            </a:r>
          </a:p>
          <a:p>
            <a:pPr eaLnBrk="1" hangingPunct="1">
              <a:lnSpc>
                <a:spcPct val="90000"/>
              </a:lnSpc>
            </a:pPr>
            <a:r>
              <a:rPr lang="en-US" sz="2000" dirty="0" smtClean="0"/>
              <a:t>Many called for an Andrew Jackson like measure, military force.  But Buchanan understood that the situation was much more vile than the Nullification Crisis.  Also, Buchanan did not have a large army to actually use.  </a:t>
            </a:r>
          </a:p>
          <a:p>
            <a:pPr eaLnBrk="1" hangingPunct="1">
              <a:lnSpc>
                <a:spcPct val="90000"/>
              </a:lnSpc>
            </a:pPr>
            <a:r>
              <a:rPr lang="en-US" sz="2000" dirty="0" smtClean="0"/>
              <a:t>As the book states, the weakness was not in Buchanan’s hands, but in the Constitution and the Union itself.  It is silly to blame one man for the failures of the whole nation.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914400" y="320675"/>
            <a:ext cx="7391400" cy="1077218"/>
          </a:xfrm>
          <a:prstGeom prst="rect">
            <a:avLst/>
          </a:prstGeom>
          <a:noFill/>
          <a:ln w="9525">
            <a:noFill/>
            <a:miter lim="800000"/>
            <a:headEnd/>
            <a:tailEnd/>
          </a:ln>
          <a:effectLst>
            <a:outerShdw dist="28398" dir="3806097" algn="ctr" rotWithShape="0">
              <a:srgbClr val="000000"/>
            </a:outerShdw>
          </a:effectLst>
        </p:spPr>
        <p:txBody>
          <a:bodyPr>
            <a:spAutoFit/>
          </a:bodyPr>
          <a:lstStyle/>
          <a:p>
            <a:pPr algn="ctr">
              <a:spcBef>
                <a:spcPct val="50000"/>
              </a:spcBef>
              <a:defRPr/>
            </a:pPr>
            <a:r>
              <a:rPr lang="en-US" sz="3200" b="1" dirty="0">
                <a:solidFill>
                  <a:srgbClr val="000066"/>
                </a:solidFill>
                <a:latin typeface="Wrangler"/>
              </a:rPr>
              <a:t>Crittenden Compromise:</a:t>
            </a:r>
            <a:br>
              <a:rPr lang="en-US" sz="3200" b="1" dirty="0">
                <a:solidFill>
                  <a:srgbClr val="000066"/>
                </a:solidFill>
                <a:latin typeface="Wrangler"/>
              </a:rPr>
            </a:br>
            <a:r>
              <a:rPr lang="en-US" sz="3200" b="1" dirty="0">
                <a:solidFill>
                  <a:srgbClr val="000066"/>
                </a:solidFill>
                <a:latin typeface="Wrangler"/>
              </a:rPr>
              <a:t>A Last Ditch Appeal to Sanity</a:t>
            </a:r>
          </a:p>
        </p:txBody>
      </p:sp>
      <p:pic>
        <p:nvPicPr>
          <p:cNvPr id="60418" name="Picture 3" descr="07-1323a"/>
          <p:cNvPicPr>
            <a:picLocks noChangeAspect="1" noChangeArrowheads="1"/>
          </p:cNvPicPr>
          <p:nvPr/>
        </p:nvPicPr>
        <p:blipFill>
          <a:blip r:embed="rId2"/>
          <a:srcRect l="14925" t="5031" r="2985" b="4402"/>
          <a:stretch>
            <a:fillRect/>
          </a:stretch>
        </p:blipFill>
        <p:spPr bwMode="auto">
          <a:xfrm>
            <a:off x="838200" y="2057400"/>
            <a:ext cx="4191000" cy="4114800"/>
          </a:xfrm>
          <a:prstGeom prst="rect">
            <a:avLst/>
          </a:prstGeom>
          <a:noFill/>
          <a:ln w="9525">
            <a:solidFill>
              <a:srgbClr val="000066"/>
            </a:solidFill>
            <a:miter lim="800000"/>
            <a:headEnd/>
            <a:tailEnd/>
          </a:ln>
        </p:spPr>
      </p:pic>
      <p:sp>
        <p:nvSpPr>
          <p:cNvPr id="65540" name="Text Box 4"/>
          <p:cNvSpPr txBox="1">
            <a:spLocks noChangeArrowheads="1"/>
          </p:cNvSpPr>
          <p:nvPr/>
        </p:nvSpPr>
        <p:spPr bwMode="auto">
          <a:xfrm>
            <a:off x="5372100" y="2057400"/>
            <a:ext cx="3581400" cy="1384995"/>
          </a:xfrm>
          <a:prstGeom prst="rect">
            <a:avLst/>
          </a:prstGeom>
          <a:noFill/>
          <a:ln w="9525">
            <a:noFill/>
            <a:miter lim="800000"/>
            <a:headEnd/>
            <a:tailEnd/>
          </a:ln>
          <a:effectLst>
            <a:outerShdw dist="28398" dir="3806097" algn="ctr" rotWithShape="0">
              <a:srgbClr val="000000"/>
            </a:outerShdw>
          </a:effectLst>
        </p:spPr>
        <p:txBody>
          <a:bodyPr wrap="square">
            <a:spAutoFit/>
          </a:bodyPr>
          <a:lstStyle/>
          <a:p>
            <a:pPr algn="ctr">
              <a:spcBef>
                <a:spcPct val="50000"/>
              </a:spcBef>
              <a:defRPr/>
            </a:pPr>
            <a:r>
              <a:rPr lang="en-US" sz="2800" b="1" dirty="0">
                <a:latin typeface="Wrangler"/>
              </a:rPr>
              <a:t>Senator John J. Crittenden</a:t>
            </a:r>
            <a:br>
              <a:rPr lang="en-US" sz="2800" b="1" dirty="0">
                <a:latin typeface="Wrangler"/>
              </a:rPr>
            </a:br>
            <a:r>
              <a:rPr lang="en-US" sz="2800" b="1" dirty="0">
                <a:latin typeface="Wrangler"/>
              </a:rPr>
              <a:t>(Know-Nothing-KY)</a:t>
            </a:r>
          </a:p>
        </p:txBody>
      </p:sp>
      <p:sp>
        <p:nvSpPr>
          <p:cNvPr id="60420" name="Text Box 5"/>
          <p:cNvSpPr txBox="1">
            <a:spLocks noChangeArrowheads="1"/>
          </p:cNvSpPr>
          <p:nvPr/>
        </p:nvSpPr>
        <p:spPr bwMode="auto">
          <a:xfrm>
            <a:off x="5165725" y="3621088"/>
            <a:ext cx="3994150" cy="2014537"/>
          </a:xfrm>
          <a:prstGeom prst="rect">
            <a:avLst/>
          </a:prstGeom>
          <a:noFill/>
          <a:ln w="9525">
            <a:noFill/>
            <a:miter lim="800000"/>
            <a:headEnd/>
            <a:tailEnd/>
          </a:ln>
        </p:spPr>
        <p:txBody>
          <a:bodyPr wrap="none">
            <a:spAutoFit/>
          </a:bodyPr>
          <a:lstStyle/>
          <a:p>
            <a:pPr defTabSz="914400"/>
            <a:r>
              <a:rPr lang="en-US" dirty="0"/>
              <a:t>Amendment stated that slavery would</a:t>
            </a:r>
          </a:p>
          <a:p>
            <a:pPr defTabSz="914400"/>
            <a:r>
              <a:rPr lang="en-US" dirty="0"/>
              <a:t>be forbidden above the 36’30 line, </a:t>
            </a:r>
          </a:p>
          <a:p>
            <a:pPr defTabSz="914400"/>
            <a:r>
              <a:rPr lang="en-US" dirty="0"/>
              <a:t>and anything South would be allowed</a:t>
            </a:r>
          </a:p>
          <a:p>
            <a:pPr defTabSz="914400"/>
            <a:r>
              <a:rPr lang="en-US" dirty="0"/>
              <a:t>to exist under federal protection.</a:t>
            </a:r>
          </a:p>
          <a:p>
            <a:pPr defTabSz="914400"/>
            <a:endParaRPr lang="en-US" dirty="0"/>
          </a:p>
          <a:p>
            <a:pPr defTabSz="914400"/>
            <a:r>
              <a:rPr lang="en-US" dirty="0"/>
              <a:t>Lincoln rejected Crittenden’s </a:t>
            </a:r>
          </a:p>
          <a:p>
            <a:pPr defTabSz="914400"/>
            <a:r>
              <a:rPr lang="en-US" dirty="0"/>
              <a:t>Proposal.</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p:cNvSpPr>
          <p:nvPr>
            <p:ph type="title"/>
          </p:nvPr>
        </p:nvSpPr>
        <p:spPr/>
        <p:txBody>
          <a:bodyPr/>
          <a:lstStyle/>
          <a:p>
            <a:pPr eaLnBrk="1" hangingPunct="1"/>
            <a:r>
              <a:rPr lang="en-US" smtClean="0"/>
              <a:t>Why did South Secede?</a:t>
            </a:r>
          </a:p>
        </p:txBody>
      </p:sp>
      <p:sp>
        <p:nvSpPr>
          <p:cNvPr id="61442" name="Rectangle 3"/>
          <p:cNvSpPr>
            <a:spLocks noGrp="1"/>
          </p:cNvSpPr>
          <p:nvPr>
            <p:ph type="body" idx="1"/>
          </p:nvPr>
        </p:nvSpPr>
        <p:spPr/>
        <p:txBody>
          <a:bodyPr/>
          <a:lstStyle/>
          <a:p>
            <a:pPr eaLnBrk="1" hangingPunct="1"/>
            <a:r>
              <a:rPr lang="en-US" smtClean="0"/>
              <a:t>Tipping of the political balance</a:t>
            </a:r>
          </a:p>
          <a:p>
            <a:pPr eaLnBrk="1" hangingPunct="1"/>
            <a:r>
              <a:rPr lang="en-US" smtClean="0"/>
              <a:t>Triumph of the new Republican party</a:t>
            </a:r>
          </a:p>
          <a:p>
            <a:pPr eaLnBrk="1" hangingPunct="1"/>
            <a:r>
              <a:rPr lang="en-US" smtClean="0"/>
              <a:t>Free-Soil criticism</a:t>
            </a:r>
          </a:p>
          <a:p>
            <a:pPr eaLnBrk="1" hangingPunct="1"/>
            <a:r>
              <a:rPr lang="en-US" smtClean="0"/>
              <a:t>Abolitionists </a:t>
            </a:r>
          </a:p>
          <a:p>
            <a:pPr eaLnBrk="1" hangingPunct="1"/>
            <a:r>
              <a:rPr lang="en-US" smtClean="0"/>
              <a:t>Underground Railroad</a:t>
            </a:r>
          </a:p>
          <a:p>
            <a:pPr eaLnBrk="1" hangingPunct="1"/>
            <a:r>
              <a:rPr lang="en-US" smtClean="0"/>
              <a:t>John Brown</a:t>
            </a:r>
          </a:p>
          <a:p>
            <a:pPr eaLnBrk="1" hangingPunct="1"/>
            <a:r>
              <a:rPr lang="en-US" smtClean="0"/>
              <a:t>Davis: “All we ask is to be left alone”</a:t>
            </a:r>
          </a:p>
          <a:p>
            <a:pPr eaLnBrk="1" hangingPunct="1"/>
            <a:endParaRPr lang="en-US"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0" y="76200"/>
            <a:ext cx="9144000" cy="584775"/>
          </a:xfrm>
          <a:prstGeom prst="rect">
            <a:avLst/>
          </a:prstGeom>
          <a:noFill/>
          <a:ln w="9525">
            <a:noFill/>
            <a:miter lim="800000"/>
            <a:headEnd/>
            <a:tailEnd/>
          </a:ln>
          <a:effectLst>
            <a:outerShdw dist="28398" dir="3806097" algn="ctr" rotWithShape="0">
              <a:srgbClr val="000000"/>
            </a:outerShdw>
          </a:effectLst>
        </p:spPr>
        <p:txBody>
          <a:bodyPr>
            <a:spAutoFit/>
          </a:bodyPr>
          <a:lstStyle/>
          <a:p>
            <a:pPr algn="ctr">
              <a:spcBef>
                <a:spcPct val="50000"/>
              </a:spcBef>
              <a:defRPr/>
            </a:pPr>
            <a:r>
              <a:rPr lang="en-US" sz="3200" b="1" dirty="0">
                <a:solidFill>
                  <a:srgbClr val="000066"/>
                </a:solidFill>
                <a:latin typeface="Wrangler"/>
              </a:rPr>
              <a:t>1860 Election:  </a:t>
            </a:r>
            <a:r>
              <a:rPr lang="en-US" sz="3200" b="1" i="1" dirty="0">
                <a:solidFill>
                  <a:srgbClr val="000066"/>
                </a:solidFill>
                <a:latin typeface="Wrangler"/>
              </a:rPr>
              <a:t>3 “Outs” &amp; 1 ”Run!”</a:t>
            </a:r>
          </a:p>
        </p:txBody>
      </p:sp>
      <p:pic>
        <p:nvPicPr>
          <p:cNvPr id="54274" name="Picture 3" descr="cartoon-1860 election-baseball"/>
          <p:cNvPicPr>
            <a:picLocks noChangeAspect="1" noChangeArrowheads="1"/>
          </p:cNvPicPr>
          <p:nvPr/>
        </p:nvPicPr>
        <p:blipFill>
          <a:blip r:embed="rId2">
            <a:lum contrast="6000"/>
          </a:blip>
          <a:srcRect/>
          <a:stretch>
            <a:fillRect/>
          </a:stretch>
        </p:blipFill>
        <p:spPr bwMode="auto">
          <a:xfrm>
            <a:off x="381000" y="1066800"/>
            <a:ext cx="8286750" cy="4614863"/>
          </a:xfrm>
          <a:prstGeom prst="rect">
            <a:avLst/>
          </a:prstGeom>
          <a:noFill/>
          <a:ln w="9525">
            <a:solidFill>
              <a:srgbClr val="000066"/>
            </a:solidFill>
            <a:miter lim="800000"/>
            <a:headEnd/>
            <a:tailEnd/>
          </a:ln>
        </p:spPr>
      </p:pic>
      <p:sp>
        <p:nvSpPr>
          <p:cNvPr id="54275" name="Text Box 5"/>
          <p:cNvSpPr txBox="1">
            <a:spLocks noChangeArrowheads="1"/>
          </p:cNvSpPr>
          <p:nvPr/>
        </p:nvSpPr>
        <p:spPr bwMode="auto">
          <a:xfrm>
            <a:off x="288925" y="5741988"/>
            <a:ext cx="8324850" cy="641350"/>
          </a:xfrm>
          <a:prstGeom prst="rect">
            <a:avLst/>
          </a:prstGeom>
          <a:noFill/>
          <a:ln w="9525">
            <a:noFill/>
            <a:miter lim="800000"/>
            <a:headEnd/>
            <a:tailEnd/>
          </a:ln>
        </p:spPr>
        <p:txBody>
          <a:bodyPr wrap="none">
            <a:spAutoFit/>
          </a:bodyPr>
          <a:lstStyle/>
          <a:p>
            <a:pPr defTabSz="914400"/>
            <a:r>
              <a:rPr lang="en-US" dirty="0"/>
              <a:t>Lincoln is beardless. Why?  This is right after the election but when he arrived in </a:t>
            </a:r>
          </a:p>
          <a:p>
            <a:pPr defTabSz="914400"/>
            <a:r>
              <a:rPr lang="en-US" dirty="0"/>
              <a:t>D.C., he had a beard.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smtClean="0"/>
              <a:t>Uncle Tom’s Cabin</a:t>
            </a:r>
          </a:p>
        </p:txBody>
      </p:sp>
      <p:sp>
        <p:nvSpPr>
          <p:cNvPr id="3" name="Content Placeholder 2"/>
          <p:cNvSpPr>
            <a:spLocks noGrp="1"/>
          </p:cNvSpPr>
          <p:nvPr>
            <p:ph idx="1"/>
          </p:nvPr>
        </p:nvSpPr>
        <p:spPr/>
        <p:txBody>
          <a:bodyPr rtlCol="0">
            <a:normAutofit/>
          </a:bodyPr>
          <a:lstStyle/>
          <a:p>
            <a:pPr eaLnBrk="1" fontAlgn="auto" hangingPunct="1">
              <a:spcAft>
                <a:spcPts val="0"/>
              </a:spcAft>
              <a:buClr>
                <a:schemeClr val="accent1">
                  <a:lumMod val="60000"/>
                  <a:lumOff val="40000"/>
                </a:schemeClr>
              </a:buClr>
              <a:defRPr/>
            </a:pPr>
            <a:r>
              <a:rPr lang="en-US" dirty="0" smtClean="0">
                <a:solidFill>
                  <a:schemeClr val="tx1">
                    <a:lumMod val="65000"/>
                    <a:lumOff val="35000"/>
                  </a:schemeClr>
                </a:solidFill>
              </a:rPr>
              <a:t>Beecher was a mother of 6 children</a:t>
            </a:r>
          </a:p>
          <a:p>
            <a:pPr eaLnBrk="1" fontAlgn="auto" hangingPunct="1">
              <a:spcAft>
                <a:spcPts val="0"/>
              </a:spcAft>
              <a:buClr>
                <a:schemeClr val="accent1">
                  <a:lumMod val="60000"/>
                  <a:lumOff val="40000"/>
                </a:schemeClr>
              </a:buClr>
              <a:defRPr/>
            </a:pPr>
            <a:r>
              <a:rPr lang="en-US" dirty="0" smtClean="0">
                <a:solidFill>
                  <a:schemeClr val="tx1">
                    <a:lumMod val="65000"/>
                    <a:lumOff val="35000"/>
                  </a:schemeClr>
                </a:solidFill>
              </a:rPr>
              <a:t>After passage of Fugitive Slave Law, she was determined to awaken the North to the horrors of slavery and its inhumane practice of separating families</a:t>
            </a:r>
          </a:p>
          <a:p>
            <a:pPr eaLnBrk="1" fontAlgn="auto" hangingPunct="1">
              <a:spcAft>
                <a:spcPts val="0"/>
              </a:spcAft>
              <a:buClr>
                <a:schemeClr val="accent1">
                  <a:lumMod val="60000"/>
                  <a:lumOff val="40000"/>
                </a:schemeClr>
              </a:buClr>
              <a:defRPr/>
            </a:pPr>
            <a:r>
              <a:rPr lang="en-US" dirty="0" smtClean="0">
                <a:solidFill>
                  <a:schemeClr val="tx1">
                    <a:lumMod val="65000"/>
                    <a:lumOff val="35000"/>
                  </a:schemeClr>
                </a:solidFill>
              </a:rPr>
              <a:t>She claimed that “God wrote it.” </a:t>
            </a:r>
          </a:p>
          <a:p>
            <a:pPr eaLnBrk="1" fontAlgn="auto" hangingPunct="1">
              <a:spcAft>
                <a:spcPts val="0"/>
              </a:spcAft>
              <a:buClr>
                <a:schemeClr val="accent1">
                  <a:lumMod val="60000"/>
                  <a:lumOff val="40000"/>
                </a:schemeClr>
              </a:buClr>
              <a:defRPr/>
            </a:pPr>
            <a:r>
              <a:rPr lang="en-US" dirty="0" smtClean="0">
                <a:solidFill>
                  <a:schemeClr val="tx1">
                    <a:lumMod val="65000"/>
                    <a:lumOff val="35000"/>
                  </a:schemeClr>
                </a:solidFill>
              </a:rPr>
              <a:t>One of the most important novels in American history.  For many readers, it describe the evil that was slavery and turned many Northerners in abolitionists.  </a:t>
            </a:r>
            <a:endParaRPr lang="en-US"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smtClean="0"/>
              <a:t>Uncle Tom’s Cabin</a:t>
            </a:r>
          </a:p>
        </p:txBody>
      </p:sp>
      <p:sp>
        <p:nvSpPr>
          <p:cNvPr id="20482" name="Content Placeholder 2"/>
          <p:cNvSpPr>
            <a:spLocks noGrp="1"/>
          </p:cNvSpPr>
          <p:nvPr>
            <p:ph idx="1"/>
          </p:nvPr>
        </p:nvSpPr>
        <p:spPr/>
        <p:txBody>
          <a:bodyPr/>
          <a:lstStyle/>
          <a:p>
            <a:pPr eaLnBrk="1" hangingPunct="1"/>
            <a:r>
              <a:rPr lang="en-US" smtClean="0"/>
              <a:t>South denounced the book because Beecher never actually witnessed at first hand slavery in the Deep South </a:t>
            </a:r>
          </a:p>
          <a:p>
            <a:pPr eaLnBrk="1" hangingPunct="1"/>
            <a:r>
              <a:rPr lang="en-US" smtClean="0"/>
              <a:t>Many in the North condemned the Fugitive Slave Law</a:t>
            </a:r>
          </a:p>
          <a:p>
            <a:pPr eaLnBrk="1" hangingPunct="1"/>
            <a:r>
              <a:rPr lang="en-US" smtClean="0"/>
              <a:t>Novel also popular in France and Britain.  Both governments considered joining the Civil War on the South’s behalf, but the public outcry would have been too intense, and much of it was due to Uncle Tom’s Cabin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a:xfrm>
            <a:off x="549275" y="107950"/>
            <a:ext cx="8042275" cy="1336675"/>
          </a:xfrm>
        </p:spPr>
        <p:txBody>
          <a:bodyPr/>
          <a:lstStyle/>
          <a:p>
            <a:pPr eaLnBrk="1" hangingPunct="1"/>
            <a:r>
              <a:rPr lang="en-US" smtClean="0"/>
              <a:t>Hinton R. Helper</a:t>
            </a:r>
          </a:p>
        </p:txBody>
      </p:sp>
      <p:sp>
        <p:nvSpPr>
          <p:cNvPr id="5" name="Content Placeholder 4"/>
          <p:cNvSpPr>
            <a:spLocks noGrp="1"/>
          </p:cNvSpPr>
          <p:nvPr>
            <p:ph sz="half" idx="1"/>
          </p:nvPr>
        </p:nvSpPr>
        <p:spPr>
          <a:xfrm>
            <a:off x="549275" y="1444625"/>
            <a:ext cx="3840163" cy="5413375"/>
          </a:xfrm>
        </p:spPr>
        <p:txBody>
          <a:bodyPr rtlCol="0">
            <a:normAutofit fontScale="92500" lnSpcReduction="10000"/>
          </a:bodyPr>
          <a:lstStyle/>
          <a:p>
            <a:pPr eaLnBrk="1" fontAlgn="auto" hangingPunct="1">
              <a:spcAft>
                <a:spcPts val="0"/>
              </a:spcAft>
              <a:buClr>
                <a:schemeClr val="accent1">
                  <a:lumMod val="60000"/>
                  <a:lumOff val="40000"/>
                </a:schemeClr>
              </a:buClr>
              <a:defRPr/>
            </a:pPr>
            <a:r>
              <a:rPr lang="en-US" dirty="0" smtClean="0">
                <a:solidFill>
                  <a:schemeClr val="tx1">
                    <a:lumMod val="65000"/>
                    <a:lumOff val="35000"/>
                  </a:schemeClr>
                </a:solidFill>
              </a:rPr>
              <a:t>Helper was a non- aristocratic white from North Carolina</a:t>
            </a:r>
          </a:p>
          <a:p>
            <a:pPr eaLnBrk="1" fontAlgn="auto" hangingPunct="1">
              <a:spcAft>
                <a:spcPts val="0"/>
              </a:spcAft>
              <a:buClr>
                <a:schemeClr val="accent1">
                  <a:lumMod val="60000"/>
                  <a:lumOff val="40000"/>
                </a:schemeClr>
              </a:buClr>
              <a:defRPr/>
            </a:pPr>
            <a:r>
              <a:rPr lang="en-US" dirty="0" smtClean="0">
                <a:solidFill>
                  <a:schemeClr val="tx1">
                    <a:lumMod val="65000"/>
                    <a:lumOff val="35000"/>
                  </a:schemeClr>
                </a:solidFill>
              </a:rPr>
              <a:t>In 1857, he published </a:t>
            </a:r>
            <a:r>
              <a:rPr lang="en-US" i="1" dirty="0" smtClean="0">
                <a:solidFill>
                  <a:schemeClr val="tx1">
                    <a:lumMod val="65000"/>
                    <a:lumOff val="35000"/>
                  </a:schemeClr>
                </a:solidFill>
              </a:rPr>
              <a:t>The Impending Crisis of the South</a:t>
            </a:r>
            <a:endParaRPr lang="en-US" dirty="0" smtClean="0">
              <a:solidFill>
                <a:schemeClr val="tx1">
                  <a:lumMod val="65000"/>
                  <a:lumOff val="35000"/>
                </a:schemeClr>
              </a:solidFill>
            </a:endParaRPr>
          </a:p>
          <a:p>
            <a:pPr eaLnBrk="1" fontAlgn="auto" hangingPunct="1">
              <a:spcAft>
                <a:spcPts val="0"/>
              </a:spcAft>
              <a:buClr>
                <a:schemeClr val="accent1">
                  <a:lumMod val="60000"/>
                  <a:lumOff val="40000"/>
                </a:schemeClr>
              </a:buClr>
              <a:defRPr/>
            </a:pPr>
            <a:r>
              <a:rPr lang="en-US" dirty="0" smtClean="0">
                <a:solidFill>
                  <a:schemeClr val="tx1">
                    <a:lumMod val="65000"/>
                    <a:lumOff val="35000"/>
                  </a:schemeClr>
                </a:solidFill>
              </a:rPr>
              <a:t>Argued that non-slave owning whites were the ones who were hindered the most by slaver</a:t>
            </a:r>
          </a:p>
          <a:p>
            <a:pPr eaLnBrk="1" fontAlgn="auto" hangingPunct="1">
              <a:spcAft>
                <a:spcPts val="0"/>
              </a:spcAft>
              <a:buClr>
                <a:schemeClr val="accent1">
                  <a:lumMod val="60000"/>
                  <a:lumOff val="40000"/>
                </a:schemeClr>
              </a:buClr>
              <a:defRPr/>
            </a:pPr>
            <a:r>
              <a:rPr lang="en-US" dirty="0" smtClean="0">
                <a:solidFill>
                  <a:schemeClr val="tx1">
                    <a:lumMod val="65000"/>
                    <a:lumOff val="35000"/>
                  </a:schemeClr>
                </a:solidFill>
              </a:rPr>
              <a:t>Southern plantation owners worried the book would convince Southern whites to rise up against them.  So they burned Helper’s books at book burning parties</a:t>
            </a:r>
          </a:p>
          <a:p>
            <a:pPr eaLnBrk="1" fontAlgn="auto" hangingPunct="1">
              <a:spcAft>
                <a:spcPts val="0"/>
              </a:spcAft>
              <a:buClr>
                <a:schemeClr val="accent1">
                  <a:lumMod val="60000"/>
                  <a:lumOff val="40000"/>
                </a:schemeClr>
              </a:buClr>
              <a:defRPr/>
            </a:pPr>
            <a:r>
              <a:rPr lang="en-US" dirty="0" smtClean="0">
                <a:solidFill>
                  <a:schemeClr val="tx1">
                    <a:lumMod val="65000"/>
                    <a:lumOff val="35000"/>
                  </a:schemeClr>
                </a:solidFill>
              </a:rPr>
              <a:t>Not hugely popular in the North, but gained some notoriety.  </a:t>
            </a:r>
          </a:p>
          <a:p>
            <a:pPr eaLnBrk="1" fontAlgn="auto" hangingPunct="1">
              <a:spcAft>
                <a:spcPts val="0"/>
              </a:spcAft>
              <a:buClr>
                <a:schemeClr val="accent1">
                  <a:lumMod val="60000"/>
                  <a:lumOff val="40000"/>
                </a:schemeClr>
              </a:buClr>
              <a:defRPr/>
            </a:pPr>
            <a:endParaRPr lang="en-US" dirty="0">
              <a:solidFill>
                <a:schemeClr val="tx1">
                  <a:lumMod val="65000"/>
                  <a:lumOff val="35000"/>
                </a:schemeClr>
              </a:solidFill>
            </a:endParaRPr>
          </a:p>
        </p:txBody>
      </p:sp>
      <p:pic>
        <p:nvPicPr>
          <p:cNvPr id="21507" name="Content Placeholder 6" descr="helper.jpg"/>
          <p:cNvPicPr>
            <a:picLocks noGrp="1" noChangeAspect="1"/>
          </p:cNvPicPr>
          <p:nvPr>
            <p:ph sz="half" idx="2"/>
          </p:nvPr>
        </p:nvPicPr>
        <p:blipFill>
          <a:blip r:embed="rId2"/>
          <a:srcRect/>
          <a:stretch>
            <a:fillRect/>
          </a:stretch>
        </p:blipFill>
        <p:spPr>
          <a:xfrm>
            <a:off x="4813300" y="1600200"/>
            <a:ext cx="2857500" cy="3478213"/>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smtClean="0"/>
              <a:t>Contest for Kansas</a:t>
            </a:r>
          </a:p>
        </p:txBody>
      </p:sp>
      <p:sp>
        <p:nvSpPr>
          <p:cNvPr id="5" name="Content Placeholder 4"/>
          <p:cNvSpPr>
            <a:spLocks noGrp="1"/>
          </p:cNvSpPr>
          <p:nvPr>
            <p:ph idx="1"/>
          </p:nvPr>
        </p:nvSpPr>
        <p:spPr>
          <a:xfrm>
            <a:off x="549275" y="1600200"/>
            <a:ext cx="3989388" cy="5257800"/>
          </a:xfrm>
        </p:spPr>
        <p:txBody>
          <a:bodyPr rtlCol="0">
            <a:normAutofit fontScale="85000" lnSpcReduction="10000"/>
          </a:bodyPr>
          <a:lstStyle/>
          <a:p>
            <a:pPr eaLnBrk="1" fontAlgn="auto" hangingPunct="1">
              <a:spcAft>
                <a:spcPts val="0"/>
              </a:spcAft>
              <a:buClr>
                <a:schemeClr val="accent1">
                  <a:lumMod val="60000"/>
                  <a:lumOff val="40000"/>
                </a:schemeClr>
              </a:buClr>
              <a:defRPr/>
            </a:pPr>
            <a:r>
              <a:rPr lang="en-US" dirty="0" smtClean="0">
                <a:solidFill>
                  <a:schemeClr val="tx1">
                    <a:lumMod val="65000"/>
                    <a:lumOff val="35000"/>
                  </a:schemeClr>
                </a:solidFill>
              </a:rPr>
              <a:t>In many ways, reflected the worst of popular sovereignty as groups from the North and South both attempted to infiltrate Kansas in hope of influencing its status as either a free state or slave state.</a:t>
            </a:r>
          </a:p>
          <a:p>
            <a:pPr eaLnBrk="1" fontAlgn="auto" hangingPunct="1">
              <a:spcAft>
                <a:spcPts val="0"/>
              </a:spcAft>
              <a:buClr>
                <a:schemeClr val="accent1">
                  <a:lumMod val="60000"/>
                  <a:lumOff val="40000"/>
                </a:schemeClr>
              </a:buClr>
              <a:defRPr/>
            </a:pPr>
            <a:r>
              <a:rPr lang="en-US" dirty="0" smtClean="0">
                <a:solidFill>
                  <a:schemeClr val="tx1">
                    <a:lumMod val="65000"/>
                    <a:lumOff val="35000"/>
                  </a:schemeClr>
                </a:solidFill>
              </a:rPr>
              <a:t>New England Emigrant Company:</a:t>
            </a:r>
          </a:p>
          <a:p>
            <a:pPr lvl="1" eaLnBrk="1" fontAlgn="auto" hangingPunct="1">
              <a:spcAft>
                <a:spcPts val="0"/>
              </a:spcAft>
              <a:buClr>
                <a:schemeClr val="accent1">
                  <a:lumMod val="75000"/>
                </a:schemeClr>
              </a:buClr>
              <a:defRPr/>
            </a:pPr>
            <a:r>
              <a:rPr lang="en-US" dirty="0" smtClean="0">
                <a:solidFill>
                  <a:schemeClr val="tx1">
                    <a:lumMod val="65000"/>
                    <a:lumOff val="35000"/>
                  </a:schemeClr>
                </a:solidFill>
              </a:rPr>
              <a:t>An anti-slavery organization who sent 2,000 settlers to Kansas to support abolition</a:t>
            </a:r>
          </a:p>
          <a:p>
            <a:pPr lvl="1" eaLnBrk="1" fontAlgn="auto" hangingPunct="1">
              <a:spcAft>
                <a:spcPts val="0"/>
              </a:spcAft>
              <a:buClr>
                <a:schemeClr val="accent1">
                  <a:lumMod val="75000"/>
                </a:schemeClr>
              </a:buClr>
              <a:defRPr/>
            </a:pPr>
            <a:r>
              <a:rPr lang="en-US" dirty="0" smtClean="0">
                <a:solidFill>
                  <a:schemeClr val="tx1">
                    <a:lumMod val="65000"/>
                    <a:lumOff val="35000"/>
                  </a:schemeClr>
                </a:solidFill>
              </a:rPr>
              <a:t>Many carried “Beecher Bibles,” named after Henry Ward Beecher.  They were the new deadly breech loading Sharps rifles.  </a:t>
            </a:r>
          </a:p>
        </p:txBody>
      </p:sp>
      <p:pic>
        <p:nvPicPr>
          <p:cNvPr id="22531" name="Picture 5" descr="1946sharpbreechloader.jpg"/>
          <p:cNvPicPr>
            <a:picLocks noChangeAspect="1"/>
          </p:cNvPicPr>
          <p:nvPr/>
        </p:nvPicPr>
        <p:blipFill>
          <a:blip r:embed="rId2"/>
          <a:srcRect/>
          <a:stretch>
            <a:fillRect/>
          </a:stretch>
        </p:blipFill>
        <p:spPr bwMode="auto">
          <a:xfrm>
            <a:off x="4538663" y="1600200"/>
            <a:ext cx="4605337"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smtClean="0"/>
              <a:t>Contest for Kansas</a:t>
            </a: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Clr>
                <a:schemeClr val="accent1">
                  <a:lumMod val="60000"/>
                  <a:lumOff val="40000"/>
                </a:schemeClr>
              </a:buClr>
              <a:defRPr/>
            </a:pPr>
            <a:r>
              <a:rPr lang="en-US" dirty="0" smtClean="0">
                <a:solidFill>
                  <a:schemeClr val="tx1">
                    <a:lumMod val="65000"/>
                    <a:lumOff val="35000"/>
                  </a:schemeClr>
                </a:solidFill>
              </a:rPr>
              <a:t>Many southerners armed small group of </a:t>
            </a:r>
            <a:r>
              <a:rPr lang="en-US" dirty="0" err="1" smtClean="0">
                <a:solidFill>
                  <a:schemeClr val="tx1">
                    <a:lumMod val="65000"/>
                    <a:lumOff val="35000"/>
                  </a:schemeClr>
                </a:solidFill>
              </a:rPr>
              <a:t>slaveowners</a:t>
            </a:r>
            <a:r>
              <a:rPr lang="en-US" dirty="0" smtClean="0">
                <a:solidFill>
                  <a:schemeClr val="tx1">
                    <a:lumMod val="65000"/>
                    <a:lumOff val="35000"/>
                  </a:schemeClr>
                </a:solidFill>
              </a:rPr>
              <a:t> in response to the Northerners.  </a:t>
            </a:r>
          </a:p>
          <a:p>
            <a:pPr eaLnBrk="1" fontAlgn="auto" hangingPunct="1">
              <a:spcAft>
                <a:spcPts val="0"/>
              </a:spcAft>
              <a:buClr>
                <a:schemeClr val="accent1">
                  <a:lumMod val="60000"/>
                  <a:lumOff val="40000"/>
                </a:schemeClr>
              </a:buClr>
              <a:defRPr/>
            </a:pPr>
            <a:r>
              <a:rPr lang="en-US" dirty="0" smtClean="0">
                <a:solidFill>
                  <a:schemeClr val="tx1">
                    <a:lumMod val="65000"/>
                    <a:lumOff val="35000"/>
                  </a:schemeClr>
                </a:solidFill>
              </a:rPr>
              <a:t> But census of 1860 made it clear that slavery was not attractive in Kansas.  Only 2 slaves were found among the 107,000 inhabitants (only 15 in Nebraska).  </a:t>
            </a:r>
          </a:p>
          <a:p>
            <a:pPr eaLnBrk="1" fontAlgn="auto" hangingPunct="1">
              <a:spcAft>
                <a:spcPts val="0"/>
              </a:spcAft>
              <a:buClr>
                <a:schemeClr val="accent1">
                  <a:lumMod val="60000"/>
                  <a:lumOff val="40000"/>
                </a:schemeClr>
              </a:buClr>
              <a:defRPr/>
            </a:pPr>
            <a:r>
              <a:rPr lang="en-US" dirty="0" smtClean="0">
                <a:solidFill>
                  <a:schemeClr val="tx1">
                    <a:lumMod val="65000"/>
                    <a:lumOff val="35000"/>
                  </a:schemeClr>
                </a:solidFill>
              </a:rPr>
              <a:t>In 1855, when it came time to vote, proslavery ruffians poured in to vote and vote often</a:t>
            </a:r>
          </a:p>
          <a:p>
            <a:pPr eaLnBrk="1" fontAlgn="auto" hangingPunct="1">
              <a:spcAft>
                <a:spcPts val="0"/>
              </a:spcAft>
              <a:buClr>
                <a:schemeClr val="accent1">
                  <a:lumMod val="60000"/>
                  <a:lumOff val="40000"/>
                </a:schemeClr>
              </a:buClr>
              <a:defRPr/>
            </a:pPr>
            <a:r>
              <a:rPr lang="en-US" dirty="0" smtClean="0">
                <a:solidFill>
                  <a:schemeClr val="tx1">
                    <a:lumMod val="65000"/>
                    <a:lumOff val="35000"/>
                  </a:schemeClr>
                </a:solidFill>
              </a:rPr>
              <a:t>Slavery supporters won the territorial election and set up a government at Shawnee Mission.  The free-</a:t>
            </a:r>
            <a:r>
              <a:rPr lang="en-US" dirty="0" err="1" smtClean="0">
                <a:solidFill>
                  <a:schemeClr val="tx1">
                    <a:lumMod val="65000"/>
                    <a:lumOff val="35000"/>
                  </a:schemeClr>
                </a:solidFill>
              </a:rPr>
              <a:t>soilers</a:t>
            </a:r>
            <a:r>
              <a:rPr lang="en-US" dirty="0" smtClean="0">
                <a:solidFill>
                  <a:schemeClr val="tx1">
                    <a:lumMod val="65000"/>
                    <a:lumOff val="35000"/>
                  </a:schemeClr>
                </a:solidFill>
              </a:rPr>
              <a:t>, upset at the fraudulent election, set up their own government in Topeka.  </a:t>
            </a:r>
            <a:endParaRPr lang="en-US"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3744</TotalTime>
  <Words>2637</Words>
  <Application>Microsoft Office PowerPoint</Application>
  <PresentationFormat>On-screen Show (4:3)</PresentationFormat>
  <Paragraphs>250</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Breeze</vt:lpstr>
      <vt:lpstr>Chapter 19 Review: Drifting Towards Disunion</vt:lpstr>
      <vt:lpstr>Key Issues in the Late 1850’s</vt:lpstr>
      <vt:lpstr>PowerPoint Presentation</vt:lpstr>
      <vt:lpstr>PowerPoint Presentation</vt:lpstr>
      <vt:lpstr>Uncle Tom’s Cabin</vt:lpstr>
      <vt:lpstr>Uncle Tom’s Cabin</vt:lpstr>
      <vt:lpstr>Hinton R. Helper</vt:lpstr>
      <vt:lpstr>Contest for Kansas</vt:lpstr>
      <vt:lpstr>Contest for Kansas</vt:lpstr>
      <vt:lpstr>PowerPoint Presentation</vt:lpstr>
      <vt:lpstr>PowerPoint Presentation</vt:lpstr>
      <vt:lpstr>Pottawatomie Creek</vt:lpstr>
      <vt:lpstr>PowerPoint Presentation</vt:lpstr>
      <vt:lpstr>1856 Presidential Election</vt:lpstr>
      <vt:lpstr>James Buchanan</vt:lpstr>
      <vt:lpstr>John C. Fremont</vt:lpstr>
      <vt:lpstr>Millard Fillmore</vt:lpstr>
      <vt:lpstr>PowerPoint Presentation</vt:lpstr>
      <vt:lpstr>PowerPoint Presentation</vt:lpstr>
      <vt:lpstr>Dred Scott Case</vt:lpstr>
      <vt:lpstr>Reactions to Dred Scott </vt:lpstr>
      <vt:lpstr>PowerPoint Presentation</vt:lpstr>
      <vt:lpstr>Causes of Panic of 1857</vt:lpstr>
      <vt:lpstr>Abraham Lincoln</vt:lpstr>
      <vt:lpstr>Lincoln's Political Life</vt:lpstr>
      <vt:lpstr>PowerPoint Presentation</vt:lpstr>
      <vt:lpstr>PowerPoint Presentation</vt:lpstr>
      <vt:lpstr>John Brown: Murderer or Martyr</vt:lpstr>
      <vt:lpstr>John Brown: Murderer or Martyr</vt:lpstr>
      <vt:lpstr>John Brown: Murderer or Martyr</vt:lpstr>
      <vt:lpstr>Election of 1860</vt:lpstr>
      <vt:lpstr>Election of 1860</vt:lpstr>
      <vt:lpstr>Election of 1860</vt:lpstr>
      <vt:lpstr>1860 Presidential Election</vt:lpstr>
      <vt:lpstr>PowerPoint Presentation</vt:lpstr>
      <vt:lpstr>PowerPoint Presentation</vt:lpstr>
      <vt:lpstr>Election of 1860</vt:lpstr>
      <vt:lpstr>PowerPoint Presentation</vt:lpstr>
      <vt:lpstr>Confederate States of America</vt:lpstr>
      <vt:lpstr>Lame Duck Session</vt:lpstr>
      <vt:lpstr>PowerPoint Presentation</vt:lpstr>
      <vt:lpstr>Why did South Secede?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19: Drifting Towards Disunion</dc:title>
  <dc:creator>Azita Emami</dc:creator>
  <cp:lastModifiedBy>Windows User</cp:lastModifiedBy>
  <cp:revision>11</cp:revision>
  <dcterms:created xsi:type="dcterms:W3CDTF">2012-12-11T03:41:25Z</dcterms:created>
  <dcterms:modified xsi:type="dcterms:W3CDTF">2015-01-06T18:20:40Z</dcterms:modified>
</cp:coreProperties>
</file>