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9" d="100"/>
          <a:sy n="89" d="100"/>
        </p:scale>
        <p:origin x="-30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FFC2FC3C-1A58-47C4-B026-C3F3D63F6EBC}" type="datetimeFigureOut">
              <a:rPr lang="en-US"/>
              <a:pPr>
                <a:defRPr/>
              </a:pPr>
              <a:t>10/20/2014</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B396E24A-ECB4-4A69-9155-46A84BE90165}"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35D8FF3-8C21-4690-8150-4CD3EB33859B}" type="datetimeFigureOut">
              <a:rPr lang="en-US"/>
              <a:pPr>
                <a:defRPr/>
              </a:pPr>
              <a:t>10/20/2014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429A0E6-3BD2-42B7-BA8C-C11EEDDE2A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2E80508-2D33-4292-B708-0E96DADA63DC}" type="datetimeFigureOut">
              <a:rPr lang="en-US"/>
              <a:pPr>
                <a:defRPr/>
              </a:pPr>
              <a:t>10/20/2014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D4CA1C5-B027-498C-89C3-4B47A5CB8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5CC9A8F9-F883-4F63-B984-A856D8AAD40E}" type="datetimeFigureOut">
              <a:rPr lang="en-US"/>
              <a:pPr>
                <a:defRPr/>
              </a:pPr>
              <a:t>10/20/2014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F380FBD-8BFD-4408-A947-6BB2522D2B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041582-545B-4657-A1FD-1A09D4351C2D}" type="datetimeFigureOut">
              <a:rPr lang="en-US"/>
              <a:pPr>
                <a:defRPr/>
              </a:pPr>
              <a:t>10/20/2014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939E7F-750A-432F-95C2-5818B61E58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AB05B577-5B09-4634-B6C4-B992BCE11DC5}" type="datetimeFigureOut">
              <a:rPr lang="en-US"/>
              <a:pPr>
                <a:defRPr/>
              </a:pPr>
              <a:t>10/20/2014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F776C14-3349-4E4F-A108-9537C9C4FF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167C9B86-2F85-4B52-AF93-A89C4ECC31D2}"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F1E18D18-37B0-438F-9FEA-7948395E647A}" type="datetimeFigureOut">
              <a:rPr lang="en-US"/>
              <a:pPr>
                <a:defRPr/>
              </a:pPr>
              <a:t>10/20/2014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7EAC4B37-55F3-4176-9989-AEF2DA3E2FC9}" type="datetimeFigureOut">
              <a:rPr lang="en-US"/>
              <a:pPr>
                <a:defRPr/>
              </a:pPr>
              <a:t>10/20/2014</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532B4085-3820-43B6-A313-EC9CE0C336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89F8F2C8-C0F4-49AC-B595-411B095768A6}" type="datetimeFigureOut">
              <a:rPr lang="en-US"/>
              <a:pPr>
                <a:defRPr/>
              </a:pPr>
              <a:t>10/20/2014</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8F0CE3BA-774D-4C57-8A3A-6A7735E243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8FB11ABA-5ECA-4F22-8711-20ACAC68E236}" type="datetimeFigureOut">
              <a:rPr lang="en-US"/>
              <a:pPr>
                <a:defRPr/>
              </a:pPr>
              <a:t>10/20/2014</a:t>
            </a:fld>
            <a:endParaRPr lang="en-US"/>
          </a:p>
        </p:txBody>
      </p:sp>
      <p:sp>
        <p:nvSpPr>
          <p:cNvPr id="6" name="Slide Number Placeholder 8"/>
          <p:cNvSpPr>
            <a:spLocks noGrp="1"/>
          </p:cNvSpPr>
          <p:nvPr>
            <p:ph type="sldNum" sz="quarter" idx="11"/>
          </p:nvPr>
        </p:nvSpPr>
        <p:spPr/>
        <p:txBody>
          <a:bodyPr/>
          <a:lstStyle>
            <a:lvl1pPr>
              <a:defRPr/>
            </a:lvl1pPr>
          </a:lstStyle>
          <a:p>
            <a:pPr>
              <a:defRPr/>
            </a:pPr>
            <a:fld id="{26B54518-D1F3-4258-8846-9B6D7074D521}"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F4061FC9-07DF-41EA-A4AC-869EC0665D1C}" type="datetimeFigureOut">
              <a:rPr lang="en-US"/>
              <a:pPr>
                <a:defRPr/>
              </a:pPr>
              <a:t>10/20/2014</a:t>
            </a:fld>
            <a:endParaRPr lang="en-US"/>
          </a:p>
        </p:txBody>
      </p:sp>
      <p:sp>
        <p:nvSpPr>
          <p:cNvPr id="6" name="Slide Number Placeholder 8"/>
          <p:cNvSpPr>
            <a:spLocks noGrp="1"/>
          </p:cNvSpPr>
          <p:nvPr>
            <p:ph type="sldNum" sz="quarter" idx="11"/>
          </p:nvPr>
        </p:nvSpPr>
        <p:spPr/>
        <p:txBody>
          <a:bodyPr/>
          <a:lstStyle>
            <a:lvl1pPr>
              <a:defRPr/>
            </a:lvl1pPr>
          </a:lstStyle>
          <a:p>
            <a:pPr>
              <a:defRPr/>
            </a:pPr>
            <a:fld id="{DDD2608F-8003-4EBD-ABE4-2DF503D6D178}"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smtClean="0">
                <a:solidFill>
                  <a:schemeClr val="tx2"/>
                </a:solidFill>
              </a:defRPr>
            </a:lvl1pPr>
          </a:lstStyle>
          <a:p>
            <a:pPr>
              <a:defRPr/>
            </a:pPr>
            <a:fld id="{117AB4C1-B9EB-4D76-AFD3-C5C2A2A10EAB}" type="datetimeFigureOut">
              <a:rPr lang="en-US"/>
              <a:pPr>
                <a:defRPr/>
              </a:pPr>
              <a:t>10/20/2014</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smtClean="0">
                <a:solidFill>
                  <a:schemeClr val="tx2"/>
                </a:solidFill>
              </a:defRPr>
            </a:lvl1pPr>
          </a:lstStyle>
          <a:p>
            <a:pPr>
              <a:defRPr/>
            </a:pPr>
            <a:fld id="{C734AA99-5F51-4CEF-AE4F-A4C9B07B8269}"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85" r:id="rId1"/>
    <p:sldLayoutId id="2147483784" r:id="rId2"/>
    <p:sldLayoutId id="2147483786" r:id="rId3"/>
    <p:sldLayoutId id="2147483783" r:id="rId4"/>
    <p:sldLayoutId id="2147483787" r:id="rId5"/>
    <p:sldLayoutId id="2147483782" r:id="rId6"/>
    <p:sldLayoutId id="2147483781" r:id="rId7"/>
    <p:sldLayoutId id="2147483788" r:id="rId8"/>
    <p:sldLayoutId id="2147483789" r:id="rId9"/>
    <p:sldLayoutId id="2147483780" r:id="rId10"/>
    <p:sldLayoutId id="2147483779"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_UR4_8pISIA&amp;feature=relmfu"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cH8tIuP4AM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Vy7FJJ_ud84&amp;feature=relate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en-US" dirty="0" smtClean="0"/>
              <a:t>1788-1800</a:t>
            </a:r>
          </a:p>
          <a:p>
            <a:pPr fontAlgn="auto">
              <a:spcAft>
                <a:spcPts val="0"/>
              </a:spcAft>
              <a:buFont typeface="Wingdings 2"/>
              <a:buNone/>
              <a:defRPr/>
            </a:pPr>
            <a:r>
              <a:rPr lang="en-US" dirty="0" smtClean="0"/>
              <a:t>Starring George Washington, Alexander Hamilton, John Adams, and Thomas Jefferson</a:t>
            </a:r>
            <a:endParaRPr lang="en-US" dirty="0"/>
          </a:p>
        </p:txBody>
      </p:sp>
      <p:sp>
        <p:nvSpPr>
          <p:cNvPr id="2" name="Title 1"/>
          <p:cNvSpPr>
            <a:spLocks noGrp="1"/>
          </p:cNvSpPr>
          <p:nvPr>
            <p:ph type="ctrTitle"/>
          </p:nvPr>
        </p:nvSpPr>
        <p:spPr/>
        <p:txBody>
          <a:bodyPr/>
          <a:lstStyle/>
          <a:p>
            <a:pPr fontAlgn="auto">
              <a:spcAft>
                <a:spcPts val="0"/>
              </a:spcAft>
              <a:defRPr/>
            </a:pPr>
            <a:r>
              <a:rPr smtClean="0"/>
              <a:t>Chapter 10: </a:t>
            </a:r>
            <a:br>
              <a:rPr smtClean="0"/>
            </a:br>
            <a:r>
              <a:rPr sz="3600" smtClean="0"/>
              <a:t>Launching the New Ship of State</a:t>
            </a:r>
            <a:endParaRPr sz="3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marL="274320" indent="-274320" fontAlgn="auto">
              <a:spcAft>
                <a:spcPts val="0"/>
              </a:spcAft>
              <a:buFont typeface="Wingdings 2"/>
              <a:buChar char=""/>
              <a:defRPr/>
            </a:pPr>
            <a:r>
              <a:rPr lang="en-US" sz="1600" b="1" dirty="0" smtClean="0">
                <a:solidFill>
                  <a:schemeClr val="bg1">
                    <a:lumMod val="95000"/>
                    <a:lumOff val="5000"/>
                  </a:schemeClr>
                </a:solidFill>
              </a:rPr>
              <a:t>Amendment I:</a:t>
            </a:r>
            <a:r>
              <a:rPr lang="en-US" sz="1600" b="1" dirty="0" smtClean="0"/>
              <a:t> Congress shall make no law respecting an establishment of religion, or prohibiting the free exercise thereof; or abridging the freedom of speech, or of the press; or the right of the people peaceably to assemble, and to petition the Government for a redress of grievances.	</a:t>
            </a:r>
          </a:p>
          <a:p>
            <a:pPr marL="274320" indent="-274320" fontAlgn="auto">
              <a:spcAft>
                <a:spcPts val="0"/>
              </a:spcAft>
              <a:buFont typeface="Wingdings 2"/>
              <a:buChar char=""/>
              <a:defRPr/>
            </a:pPr>
            <a:r>
              <a:rPr lang="en-US" sz="1600" b="1" dirty="0" smtClean="0">
                <a:solidFill>
                  <a:schemeClr val="bg1">
                    <a:lumMod val="95000"/>
                    <a:lumOff val="5000"/>
                  </a:schemeClr>
                </a:solidFill>
              </a:rPr>
              <a:t>Amendment II</a:t>
            </a:r>
            <a:r>
              <a:rPr lang="en-US" sz="1600" b="1" dirty="0" smtClean="0"/>
              <a:t>: A well regulated Militia, being necessary to the security of a free State, the right of the people to keep and bear Arms, shall not be infringed.	</a:t>
            </a:r>
          </a:p>
          <a:p>
            <a:pPr marL="274320" indent="-274320" fontAlgn="auto">
              <a:spcAft>
                <a:spcPts val="0"/>
              </a:spcAft>
              <a:buFont typeface="Wingdings 2"/>
              <a:buChar char=""/>
              <a:defRPr/>
            </a:pPr>
            <a:r>
              <a:rPr lang="en-US" sz="1600" b="1" dirty="0" smtClean="0">
                <a:solidFill>
                  <a:schemeClr val="bg1">
                    <a:lumMod val="95000"/>
                    <a:lumOff val="5000"/>
                  </a:schemeClr>
                </a:solidFill>
              </a:rPr>
              <a:t>Amendment III</a:t>
            </a:r>
            <a:r>
              <a:rPr lang="en-US" sz="1600" b="1" dirty="0" smtClean="0"/>
              <a:t>: No Soldier shall, in time of peace be quartered in any house, without the consent of the Owner, nor in time of war, but in a manner to be prescribed by law.	</a:t>
            </a:r>
          </a:p>
          <a:p>
            <a:pPr marL="274320" indent="-274320" fontAlgn="auto">
              <a:spcAft>
                <a:spcPts val="0"/>
              </a:spcAft>
              <a:buFont typeface="Wingdings 2"/>
              <a:buChar char=""/>
              <a:defRPr/>
            </a:pPr>
            <a:r>
              <a:rPr lang="en-US" sz="1600" b="1" dirty="0" smtClean="0">
                <a:solidFill>
                  <a:schemeClr val="bg1">
                    <a:lumMod val="95000"/>
                    <a:lumOff val="5000"/>
                  </a:schemeClr>
                </a:solidFill>
              </a:rPr>
              <a:t>Amendment IV</a:t>
            </a:r>
            <a:r>
              <a:rPr lang="en-US" sz="1600" b="1" dirty="0" smtClean="0"/>
              <a:t>: 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p>
          <a:p>
            <a:pPr marL="274320" indent="-274320" fontAlgn="auto">
              <a:spcAft>
                <a:spcPts val="0"/>
              </a:spcAft>
              <a:buFont typeface="Wingdings 2"/>
              <a:buChar char=""/>
              <a:defRPr/>
            </a:pPr>
            <a:r>
              <a:rPr lang="en-US" sz="1600" b="1" dirty="0" smtClean="0">
                <a:solidFill>
                  <a:schemeClr val="bg1">
                    <a:lumMod val="95000"/>
                    <a:lumOff val="5000"/>
                  </a:schemeClr>
                </a:solidFill>
              </a:rPr>
              <a:t>Amendment V</a:t>
            </a:r>
            <a:r>
              <a:rPr lang="en-US" sz="1600" b="1" dirty="0" smtClean="0"/>
              <a:t>: 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	</a:t>
            </a:r>
          </a:p>
          <a:p>
            <a:pPr marL="274320" indent="-274320" fontAlgn="auto">
              <a:spcAft>
                <a:spcPts val="0"/>
              </a:spcAft>
              <a:buFont typeface="Wingdings 2"/>
              <a:buChar char=""/>
              <a:defRPr/>
            </a:pPr>
            <a:endParaRPr lang="en-US" sz="1200" b="1" dirty="0" smtClean="0"/>
          </a:p>
          <a:p>
            <a:pPr marL="274320" indent="-274320" fontAlgn="auto">
              <a:spcAft>
                <a:spcPts val="0"/>
              </a:spcAft>
              <a:buFont typeface="Wingdings 2"/>
              <a:buChar char=""/>
              <a:defRPr/>
            </a:pPr>
            <a:endParaRPr lang="en-US" dirty="0"/>
          </a:p>
        </p:txBody>
      </p:sp>
      <p:sp>
        <p:nvSpPr>
          <p:cNvPr id="2" name="Title 1"/>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Bill of Rights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indent="-274320" fontAlgn="auto">
              <a:spcAft>
                <a:spcPts val="0"/>
              </a:spcAft>
              <a:buFont typeface="Wingdings 2"/>
              <a:buChar char=""/>
              <a:defRPr/>
            </a:pPr>
            <a:r>
              <a:rPr lang="en-US" sz="1400" dirty="0" smtClean="0">
                <a:solidFill>
                  <a:schemeClr val="bg1">
                    <a:lumMod val="95000"/>
                    <a:lumOff val="5000"/>
                  </a:schemeClr>
                </a:solidFill>
              </a:rPr>
              <a:t>Amendment VI</a:t>
            </a:r>
            <a:r>
              <a:rPr lang="en-US" sz="1400" b="1" dirty="0" smtClean="0"/>
              <a:t>: </a:t>
            </a:r>
            <a:r>
              <a:rPr lang="en-US" sz="1400" dirty="0" smtClean="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	</a:t>
            </a:r>
          </a:p>
          <a:p>
            <a:pPr marL="274320" indent="-274320" fontAlgn="auto">
              <a:spcAft>
                <a:spcPts val="0"/>
              </a:spcAft>
              <a:buFont typeface="Wingdings 2"/>
              <a:buChar char=""/>
              <a:defRPr/>
            </a:pPr>
            <a:r>
              <a:rPr lang="en-US" sz="1400" dirty="0" smtClean="0">
                <a:solidFill>
                  <a:schemeClr val="bg1">
                    <a:lumMod val="95000"/>
                    <a:lumOff val="5000"/>
                  </a:schemeClr>
                </a:solidFill>
              </a:rPr>
              <a:t>Amendment VII: </a:t>
            </a:r>
            <a:r>
              <a:rPr lang="en-US" sz="1400" dirty="0" smtClean="0"/>
              <a:t>in Suits at common law, where the value in controversy shall exceed twenty dollars, the right of trial by jury shall be preserved, and no fact tried by a jury, shall be otherwise re-examined in any Court of the United States, than according to the rules of the common law.</a:t>
            </a:r>
          </a:p>
          <a:p>
            <a:pPr marL="274320" indent="-274320" fontAlgn="auto">
              <a:spcAft>
                <a:spcPts val="0"/>
              </a:spcAft>
              <a:buFont typeface="Wingdings 2"/>
              <a:buChar char=""/>
              <a:defRPr/>
            </a:pPr>
            <a:r>
              <a:rPr lang="en-US" sz="1400" dirty="0" smtClean="0">
                <a:solidFill>
                  <a:schemeClr val="bg1">
                    <a:lumMod val="95000"/>
                    <a:lumOff val="5000"/>
                  </a:schemeClr>
                </a:solidFill>
              </a:rPr>
              <a:t>Amendment VIII</a:t>
            </a:r>
            <a:r>
              <a:rPr lang="en-US" sz="1400" dirty="0" smtClean="0"/>
              <a:t>: Excessive bail shall not be required, nor excessive fines imposed, nor cruel and unusual punishments inflicted.	</a:t>
            </a:r>
          </a:p>
          <a:p>
            <a:pPr marL="274320" indent="-274320" fontAlgn="auto">
              <a:spcAft>
                <a:spcPts val="0"/>
              </a:spcAft>
              <a:buFont typeface="Wingdings 2"/>
              <a:buChar char=""/>
              <a:defRPr/>
            </a:pPr>
            <a:r>
              <a:rPr lang="en-US" sz="1400" dirty="0" smtClean="0">
                <a:solidFill>
                  <a:schemeClr val="bg1">
                    <a:lumMod val="95000"/>
                    <a:lumOff val="5000"/>
                  </a:schemeClr>
                </a:solidFill>
              </a:rPr>
              <a:t>Amendment IX</a:t>
            </a:r>
            <a:r>
              <a:rPr lang="en-US" sz="1400" dirty="0" smtClean="0"/>
              <a:t>: The enumeration in the Constitution, of certain rights, shall not be construed to deny or disparage others retained by the people.	</a:t>
            </a:r>
          </a:p>
          <a:p>
            <a:pPr marL="274320" indent="-274320" fontAlgn="auto">
              <a:spcAft>
                <a:spcPts val="0"/>
              </a:spcAft>
              <a:buFont typeface="Wingdings 2"/>
              <a:buChar char=""/>
              <a:defRPr/>
            </a:pPr>
            <a:r>
              <a:rPr lang="en-US" sz="1400" dirty="0" smtClean="0">
                <a:solidFill>
                  <a:schemeClr val="bg1">
                    <a:lumMod val="95000"/>
                    <a:lumOff val="5000"/>
                  </a:schemeClr>
                </a:solidFill>
              </a:rPr>
              <a:t>Amendment X</a:t>
            </a:r>
            <a:r>
              <a:rPr lang="en-US" sz="1400" dirty="0" smtClean="0"/>
              <a:t>: The powers not delegated to the United States by the Constitution, nor prohibited by it to the States, are reserved to the States respectively, or to the people.	</a:t>
            </a:r>
          </a:p>
          <a:p>
            <a:pPr marL="274320" indent="-274320" fontAlgn="auto">
              <a:spcAft>
                <a:spcPts val="0"/>
              </a:spcAft>
              <a:buFont typeface="Wingdings 2"/>
              <a:buChar char=""/>
              <a:defRPr/>
            </a:pPr>
            <a:endParaRPr lang="en-US" sz="1400" b="1" dirty="0" smtClean="0"/>
          </a:p>
          <a:p>
            <a:pPr marL="274320" indent="-274320" fontAlgn="auto">
              <a:spcAft>
                <a:spcPts val="0"/>
              </a:spcAft>
              <a:buFont typeface="Wingdings 2"/>
              <a:buChar char=""/>
              <a:defRPr/>
            </a:pPr>
            <a:endParaRPr lang="en-US" sz="1400" b="1" dirty="0" smtClean="0"/>
          </a:p>
          <a:p>
            <a:pPr marL="274320" indent="-274320" fontAlgn="auto">
              <a:spcAft>
                <a:spcPts val="0"/>
              </a:spcAft>
              <a:buFont typeface="Wingdings 2"/>
              <a:buChar char=""/>
              <a:defRPr/>
            </a:pPr>
            <a:endParaRPr lang="en-US" dirty="0"/>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Bill of Rights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p:txBody>
          <a:bodyPr/>
          <a:lstStyle/>
          <a:p>
            <a:r>
              <a:rPr lang="en-US" smtClean="0"/>
              <a:t>Created effective federal courts</a:t>
            </a:r>
          </a:p>
          <a:p>
            <a:r>
              <a:rPr lang="en-US" smtClean="0"/>
              <a:t>Organized the Supreme Court, with one chief justice and 5 associates.  ( today there is one chief justice and 8 associates)</a:t>
            </a:r>
          </a:p>
          <a:p>
            <a:r>
              <a:rPr lang="en-US" smtClean="0"/>
              <a:t>Also established the federal and circuit courts and the office of attorney general.</a:t>
            </a:r>
          </a:p>
          <a:p>
            <a:r>
              <a:rPr lang="en-US" smtClean="0"/>
              <a:t>John Jay was the first chief justice.  </a:t>
            </a:r>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Judiciary Act 0f 1789</a:t>
            </a:r>
            <a:endParaRPr>
              <a:solidFill>
                <a:schemeClr val="bg1">
                  <a:lumMod val="95000"/>
                  <a:lumOff val="5000"/>
                </a:schemeClr>
              </a:solidFill>
            </a:endParaRPr>
          </a:p>
        </p:txBody>
      </p:sp>
      <p:pic>
        <p:nvPicPr>
          <p:cNvPr id="24579" name="Picture 3" descr="johnjay.jpg"/>
          <p:cNvPicPr>
            <a:picLocks noChangeAspect="1"/>
          </p:cNvPicPr>
          <p:nvPr/>
        </p:nvPicPr>
        <p:blipFill>
          <a:blip r:embed="rId2"/>
          <a:srcRect/>
          <a:stretch>
            <a:fillRect/>
          </a:stretch>
        </p:blipFill>
        <p:spPr bwMode="auto">
          <a:xfrm>
            <a:off x="5867400" y="3975100"/>
            <a:ext cx="2514600" cy="249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Hamilton and the Financial Crisis </a:t>
            </a:r>
            <a:endParaRPr>
              <a:solidFill>
                <a:schemeClr val="bg1">
                  <a:lumMod val="95000"/>
                  <a:lumOff val="5000"/>
                </a:schemeClr>
              </a:solidFill>
            </a:endParaRPr>
          </a:p>
        </p:txBody>
      </p:sp>
      <p:sp>
        <p:nvSpPr>
          <p:cNvPr id="2" name="Content Placeholder 1"/>
          <p:cNvSpPr>
            <a:spLocks noGrp="1"/>
          </p:cNvSpPr>
          <p:nvPr>
            <p:ph sz="half" idx="1"/>
          </p:nvPr>
        </p:nvSpPr>
        <p:spPr>
          <a:xfrm>
            <a:off x="457200" y="1524000"/>
            <a:ext cx="4059238" cy="4572000"/>
          </a:xfrm>
        </p:spPr>
        <p:txBody>
          <a:bodyPr>
            <a:normAutofit fontScale="77500" lnSpcReduction="20000"/>
          </a:bodyPr>
          <a:lstStyle/>
          <a:p>
            <a:pPr marL="274320" indent="-274320" fontAlgn="auto">
              <a:spcAft>
                <a:spcPts val="0"/>
              </a:spcAft>
              <a:buFont typeface="Wingdings 2"/>
              <a:buChar char=""/>
              <a:defRPr/>
            </a:pPr>
            <a:r>
              <a:rPr lang="en-US" dirty="0" smtClean="0"/>
              <a:t>Hamilton was a financial wizard and rival to Jefferson.</a:t>
            </a:r>
          </a:p>
          <a:p>
            <a:pPr marL="274320" indent="-274320" fontAlgn="auto">
              <a:spcAft>
                <a:spcPts val="0"/>
              </a:spcAft>
              <a:buFont typeface="Wingdings 2"/>
              <a:buChar char=""/>
              <a:defRPr/>
            </a:pPr>
            <a:r>
              <a:rPr lang="en-US" dirty="0" smtClean="0"/>
              <a:t>Favored strong central government role </a:t>
            </a:r>
          </a:p>
          <a:p>
            <a:pPr marL="274320" indent="-274320" fontAlgn="auto">
              <a:spcAft>
                <a:spcPts val="0"/>
              </a:spcAft>
              <a:buFont typeface="Wingdings 2"/>
              <a:buChar char=""/>
              <a:defRPr/>
            </a:pPr>
            <a:r>
              <a:rPr lang="en-US" dirty="0" smtClean="0"/>
              <a:t>First task was to correct the financial and economic problems facing the new Nation</a:t>
            </a:r>
          </a:p>
          <a:p>
            <a:pPr marL="274320" indent="-274320" fontAlgn="auto">
              <a:spcAft>
                <a:spcPts val="0"/>
              </a:spcAft>
              <a:buFont typeface="Wingdings 2"/>
              <a:buChar char=""/>
              <a:defRPr/>
            </a:pPr>
            <a:r>
              <a:rPr lang="en-US" dirty="0" smtClean="0"/>
              <a:t>His approach was to favor the wealthier groups</a:t>
            </a:r>
          </a:p>
          <a:p>
            <a:pPr marL="640080" lvl="1" indent="-274320" fontAlgn="auto">
              <a:spcAft>
                <a:spcPts val="0"/>
              </a:spcAft>
              <a:buClr>
                <a:schemeClr val="accent2">
                  <a:shade val="75000"/>
                </a:schemeClr>
              </a:buClr>
              <a:buFont typeface="Wingdings 2"/>
              <a:buChar char=""/>
              <a:defRPr/>
            </a:pPr>
            <a:r>
              <a:rPr lang="en-US" dirty="0" smtClean="0"/>
              <a:t>They would gratefully lend monetary and political support to the government</a:t>
            </a:r>
          </a:p>
          <a:p>
            <a:pPr marL="640080" lvl="1" indent="-274320" fontAlgn="auto">
              <a:spcAft>
                <a:spcPts val="0"/>
              </a:spcAft>
              <a:buClr>
                <a:schemeClr val="accent2">
                  <a:shade val="75000"/>
                </a:schemeClr>
              </a:buClr>
              <a:buFont typeface="Wingdings 2"/>
              <a:buChar char=""/>
              <a:defRPr/>
            </a:pPr>
            <a:r>
              <a:rPr lang="en-US" dirty="0" smtClean="0"/>
              <a:t>New Federal government would survive, the propertied classes would be enriched, and prosperity would TRICKLE DOWN!!!!!!</a:t>
            </a:r>
          </a:p>
          <a:p>
            <a:pPr marL="640080" lvl="1" indent="-274320" fontAlgn="auto">
              <a:spcAft>
                <a:spcPts val="0"/>
              </a:spcAft>
              <a:buClr>
                <a:schemeClr val="accent2">
                  <a:shade val="75000"/>
                </a:schemeClr>
              </a:buClr>
              <a:buFont typeface="Wingdings 2"/>
              <a:buChar char=""/>
              <a:defRPr/>
            </a:pPr>
            <a:endParaRPr lang="en-US" dirty="0"/>
          </a:p>
        </p:txBody>
      </p:sp>
      <p:pic>
        <p:nvPicPr>
          <p:cNvPr id="25603" name="Content Placeholder 4" descr="hamilton.jpg"/>
          <p:cNvPicPr>
            <a:picLocks noGrp="1" noChangeAspect="1"/>
          </p:cNvPicPr>
          <p:nvPr>
            <p:ph sz="half" idx="2"/>
          </p:nvPr>
        </p:nvPicPr>
        <p:blipFill>
          <a:blip r:embed="rId2"/>
          <a:srcRect l="-12714" r="-12714"/>
          <a:stretch>
            <a:fillRect/>
          </a:stretch>
        </p:blipFill>
        <p:spPr>
          <a:xfrm>
            <a:off x="4648200" y="1524000"/>
            <a:ext cx="4059238" cy="4572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solidFill>
                  <a:schemeClr val="bg1">
                    <a:lumMod val="95000"/>
                    <a:lumOff val="5000"/>
                  </a:schemeClr>
                </a:solidFill>
              </a:rPr>
              <a:t>Hamilton and the Financial Crisis </a:t>
            </a:r>
            <a:endParaRPr/>
          </a:p>
        </p:txBody>
      </p:sp>
      <p:sp>
        <p:nvSpPr>
          <p:cNvPr id="3" name="Content Placeholder 2"/>
          <p:cNvSpPr>
            <a:spLocks noGrp="1"/>
          </p:cNvSpPr>
          <p:nvPr>
            <p:ph sz="half" idx="1"/>
          </p:nvPr>
        </p:nvSpPr>
        <p:spPr>
          <a:xfrm>
            <a:off x="457200" y="1524000"/>
            <a:ext cx="4059238" cy="4572000"/>
          </a:xfrm>
        </p:spPr>
        <p:txBody>
          <a:bodyPr>
            <a:normAutofit fontScale="92500"/>
          </a:bodyPr>
          <a:lstStyle/>
          <a:p>
            <a:pPr marL="274320" indent="-274320" fontAlgn="auto">
              <a:spcAft>
                <a:spcPts val="0"/>
              </a:spcAft>
              <a:buFont typeface="Wingdings 2"/>
              <a:buChar char=""/>
              <a:defRPr/>
            </a:pPr>
            <a:r>
              <a:rPr lang="en-US" dirty="0" smtClean="0"/>
              <a:t>Alexander Hamilton proposed a Five-step program to get US finances into decent shape.</a:t>
            </a:r>
          </a:p>
          <a:p>
            <a:pPr marL="274320" indent="-274320" fontAlgn="auto">
              <a:spcAft>
                <a:spcPts val="0"/>
              </a:spcAft>
              <a:buFont typeface="Wingdings 2"/>
              <a:buChar char=""/>
              <a:defRPr/>
            </a:pPr>
            <a:r>
              <a:rPr lang="en-US" dirty="0" smtClean="0"/>
              <a:t>1.  Bolster national credit by increasing publics confidence in government.  </a:t>
            </a:r>
          </a:p>
          <a:p>
            <a:pPr marL="640080" lvl="1" indent="-274320" fontAlgn="auto">
              <a:spcAft>
                <a:spcPts val="0"/>
              </a:spcAft>
              <a:buClr>
                <a:schemeClr val="accent2">
                  <a:shade val="75000"/>
                </a:schemeClr>
              </a:buClr>
              <a:buFont typeface="Wingdings 2"/>
              <a:buChar char=""/>
              <a:defRPr/>
            </a:pPr>
            <a:r>
              <a:rPr lang="en-US" dirty="0" smtClean="0"/>
              <a:t>Fund national debt “at par” </a:t>
            </a:r>
          </a:p>
          <a:p>
            <a:pPr marL="640080" lvl="1" indent="-274320" fontAlgn="auto">
              <a:spcAft>
                <a:spcPts val="0"/>
              </a:spcAft>
              <a:buClr>
                <a:schemeClr val="accent2">
                  <a:shade val="75000"/>
                </a:schemeClr>
              </a:buClr>
              <a:buFont typeface="Wingdings 2"/>
              <a:buChar char=""/>
              <a:defRPr/>
            </a:pPr>
            <a:r>
              <a:rPr lang="en-US" dirty="0" smtClean="0"/>
              <a:t>Assume debts incurred by the states during the war, as a national obligation.</a:t>
            </a:r>
            <a:endParaRPr lang="en-US" dirty="0"/>
          </a:p>
        </p:txBody>
      </p:sp>
      <p:pic>
        <p:nvPicPr>
          <p:cNvPr id="26627" name="Picture 5" descr="kennedy_13e_ch10_p194a"/>
          <p:cNvPicPr>
            <a:picLocks noGrp="1" noChangeAspect="1" noChangeArrowheads="1"/>
          </p:cNvPicPr>
          <p:nvPr>
            <p:ph sz="half" idx="2"/>
          </p:nvPr>
        </p:nvPicPr>
        <p:blipFill>
          <a:blip r:embed="rId2"/>
          <a:srcRect/>
          <a:stretch>
            <a:fillRect/>
          </a:stretch>
        </p:blipFill>
        <p:spPr>
          <a:xfrm>
            <a:off x="4648200" y="1989138"/>
            <a:ext cx="4059238" cy="3640137"/>
          </a:xfrm>
          <a:ln w="12700">
            <a:solidFill>
              <a:srgbClr val="0000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solidFill>
                  <a:schemeClr val="bg1">
                    <a:lumMod val="95000"/>
                    <a:lumOff val="5000"/>
                  </a:schemeClr>
                </a:solidFill>
              </a:rPr>
              <a:t>Hamilton and the Financial Crisis </a:t>
            </a:r>
            <a:endParaRPr/>
          </a:p>
        </p:txBody>
      </p:sp>
      <p:sp>
        <p:nvSpPr>
          <p:cNvPr id="3" name="Content Placeholder 2"/>
          <p:cNvSpPr>
            <a:spLocks noGrp="1"/>
          </p:cNvSpPr>
          <p:nvPr>
            <p:ph sz="half" idx="1"/>
          </p:nvPr>
        </p:nvSpPr>
        <p:spPr>
          <a:xfrm>
            <a:off x="457200" y="1524000"/>
            <a:ext cx="4059238" cy="4572000"/>
          </a:xfrm>
        </p:spPr>
        <p:txBody>
          <a:bodyPr>
            <a:normAutofit fontScale="85000" lnSpcReduction="10000"/>
          </a:bodyPr>
          <a:lstStyle/>
          <a:p>
            <a:pPr marL="274320" indent="-274320" fontAlgn="auto">
              <a:spcAft>
                <a:spcPts val="0"/>
              </a:spcAft>
              <a:buFont typeface="Wingdings 2"/>
              <a:buChar char=""/>
              <a:defRPr/>
            </a:pPr>
            <a:r>
              <a:rPr lang="en-US" dirty="0" smtClean="0"/>
              <a:t>2.  Assumption, or taking on the debt from the states, meant, to Hamilton, that states would be chained more tightly to the national chariot</a:t>
            </a:r>
          </a:p>
          <a:p>
            <a:pPr marL="640080" lvl="1" indent="-274320" fontAlgn="auto">
              <a:spcAft>
                <a:spcPts val="0"/>
              </a:spcAft>
              <a:buClr>
                <a:schemeClr val="accent2">
                  <a:shade val="75000"/>
                </a:schemeClr>
              </a:buClr>
              <a:buFont typeface="Wingdings 2"/>
              <a:buChar char=""/>
              <a:defRPr/>
            </a:pPr>
            <a:r>
              <a:rPr lang="en-US" dirty="0" smtClean="0"/>
              <a:t>Wealthy creditors allegiance shifts from states to federal government, part of his political strategy to strengthen the central government</a:t>
            </a:r>
          </a:p>
          <a:p>
            <a:pPr marL="640080" lvl="1" indent="-274320" fontAlgn="auto">
              <a:spcAft>
                <a:spcPts val="0"/>
              </a:spcAft>
              <a:buClr>
                <a:schemeClr val="accent2">
                  <a:shade val="75000"/>
                </a:schemeClr>
              </a:buClr>
              <a:buFont typeface="Wingdings 2"/>
              <a:buChar char=""/>
              <a:defRPr/>
            </a:pPr>
            <a:r>
              <a:rPr lang="en-US" dirty="0" smtClean="0"/>
              <a:t>Assumed 21.5 million in debts from the States</a:t>
            </a:r>
            <a:endParaRPr lang="en-US" dirty="0"/>
          </a:p>
        </p:txBody>
      </p:sp>
      <p:sp>
        <p:nvSpPr>
          <p:cNvPr id="4" name="Content Placeholder 3"/>
          <p:cNvSpPr>
            <a:spLocks noGrp="1"/>
          </p:cNvSpPr>
          <p:nvPr>
            <p:ph sz="half" idx="2"/>
          </p:nvPr>
        </p:nvSpPr>
        <p:spPr>
          <a:xfrm>
            <a:off x="4648200" y="1524000"/>
            <a:ext cx="4059238" cy="4572000"/>
          </a:xfrm>
        </p:spPr>
        <p:txBody>
          <a:bodyPr>
            <a:normAutofit fontScale="85000" lnSpcReduction="10000"/>
          </a:bodyPr>
          <a:lstStyle/>
          <a:p>
            <a:pPr marL="274320" indent="-274320" fontAlgn="auto">
              <a:spcAft>
                <a:spcPts val="0"/>
              </a:spcAft>
              <a:buFont typeface="Wingdings 2"/>
              <a:buChar char=""/>
              <a:defRPr/>
            </a:pPr>
            <a:r>
              <a:rPr lang="en-US" dirty="0" smtClean="0"/>
              <a:t>3. HAMILTON WANTS A LIMITED NATIONAL DEBT</a:t>
            </a:r>
          </a:p>
          <a:p>
            <a:pPr marL="640080" lvl="1" indent="-274320" fontAlgn="auto">
              <a:spcAft>
                <a:spcPts val="0"/>
              </a:spcAft>
              <a:buClr>
                <a:schemeClr val="accent2">
                  <a:shade val="75000"/>
                </a:schemeClr>
              </a:buClr>
              <a:buFont typeface="Wingdings 2"/>
              <a:buChar char=""/>
              <a:defRPr/>
            </a:pPr>
            <a:r>
              <a:rPr lang="en-US" dirty="0" smtClean="0"/>
              <a:t>Ties wealthy to working for a strong government</a:t>
            </a:r>
          </a:p>
          <a:p>
            <a:pPr marL="640080" lvl="1" indent="-274320" fontAlgn="auto">
              <a:spcAft>
                <a:spcPts val="0"/>
              </a:spcAft>
              <a:buClr>
                <a:schemeClr val="accent2">
                  <a:shade val="75000"/>
                </a:schemeClr>
              </a:buClr>
              <a:buFont typeface="Wingdings 2"/>
              <a:buChar char=""/>
              <a:defRPr/>
            </a:pPr>
            <a:r>
              <a:rPr lang="en-US" dirty="0" smtClean="0"/>
              <a:t>Done correctly one can use other people’s money without high interest rates.•</a:t>
            </a:r>
          </a:p>
          <a:p>
            <a:pPr marL="640080" lvl="1" indent="-274320" fontAlgn="auto">
              <a:spcAft>
                <a:spcPts val="0"/>
              </a:spcAft>
              <a:buClr>
                <a:schemeClr val="accent2">
                  <a:shade val="75000"/>
                </a:schemeClr>
              </a:buClr>
              <a:buFont typeface="Wingdings 2"/>
              <a:buChar char=""/>
              <a:defRPr/>
            </a:pPr>
            <a:r>
              <a:rPr lang="en-US" dirty="0" smtClean="0"/>
              <a:t>Pay off MOST of the debt with Tariffs and Excise taxes</a:t>
            </a:r>
          </a:p>
          <a:p>
            <a:pPr marL="640080" lvl="1" indent="-274320" fontAlgn="auto">
              <a:spcAft>
                <a:spcPts val="0"/>
              </a:spcAft>
              <a:buClr>
                <a:schemeClr val="accent2">
                  <a:shade val="75000"/>
                </a:schemeClr>
              </a:buClr>
              <a:buFont typeface="Wingdings 2"/>
              <a:buChar char=""/>
              <a:defRPr/>
            </a:pPr>
            <a:r>
              <a:rPr lang="en-US" dirty="0" smtClean="0"/>
              <a:t>More people who owe you money, the more who will have a interest in the success of the nation. (They have too much money at stake for it to fail)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solidFill>
                  <a:schemeClr val="bg1">
                    <a:lumMod val="95000"/>
                    <a:lumOff val="5000"/>
                  </a:schemeClr>
                </a:solidFill>
              </a:rPr>
              <a:t>Hamilton and the Financial Crisis </a:t>
            </a:r>
            <a:endParaRPr/>
          </a:p>
        </p:txBody>
      </p:sp>
      <p:sp>
        <p:nvSpPr>
          <p:cNvPr id="3" name="Content Placeholder 2"/>
          <p:cNvSpPr>
            <a:spLocks noGrp="1"/>
          </p:cNvSpPr>
          <p:nvPr>
            <p:ph sz="half" idx="1"/>
          </p:nvPr>
        </p:nvSpPr>
        <p:spPr>
          <a:xfrm>
            <a:off x="457200" y="1524000"/>
            <a:ext cx="4059238" cy="4572000"/>
          </a:xfrm>
        </p:spPr>
        <p:txBody>
          <a:bodyPr>
            <a:normAutofit fontScale="92500" lnSpcReduction="10000"/>
          </a:bodyPr>
          <a:lstStyle/>
          <a:p>
            <a:pPr marL="274320" indent="-274320" fontAlgn="auto">
              <a:spcAft>
                <a:spcPts val="0"/>
              </a:spcAft>
              <a:buFont typeface="Wingdings 2"/>
              <a:buChar char=""/>
              <a:defRPr/>
            </a:pPr>
            <a:r>
              <a:rPr lang="en-US" dirty="0" smtClean="0"/>
              <a:t>4. Have tariff tax and excise tax to raise money</a:t>
            </a:r>
          </a:p>
          <a:p>
            <a:pPr marL="640080" lvl="1" indent="-274320" fontAlgn="auto">
              <a:spcAft>
                <a:spcPts val="0"/>
              </a:spcAft>
              <a:buClr>
                <a:schemeClr val="accent2">
                  <a:shade val="75000"/>
                </a:schemeClr>
              </a:buClr>
              <a:buFont typeface="Wingdings 2"/>
              <a:buChar char=""/>
              <a:defRPr/>
            </a:pPr>
            <a:r>
              <a:rPr lang="en-US" dirty="0" smtClean="0"/>
              <a:t>Tariff tax depended on vigorous foreign trade</a:t>
            </a:r>
          </a:p>
          <a:p>
            <a:pPr marL="640080" lvl="1" indent="-274320" fontAlgn="auto">
              <a:spcAft>
                <a:spcPts val="0"/>
              </a:spcAft>
              <a:buClr>
                <a:schemeClr val="accent2">
                  <a:shade val="75000"/>
                </a:schemeClr>
              </a:buClr>
              <a:buFont typeface="Wingdings 2"/>
              <a:buChar char=""/>
              <a:defRPr/>
            </a:pPr>
            <a:r>
              <a:rPr lang="en-US" dirty="0" smtClean="0"/>
              <a:t>First passed in 1879, only 8% on dutiable imports (also gave protective wall around American industries, Hamilton saw industrialized America in the future and wanted to protect emerging manufacturers. </a:t>
            </a:r>
            <a:endParaRPr lang="en-US" dirty="0"/>
          </a:p>
        </p:txBody>
      </p:sp>
      <p:sp>
        <p:nvSpPr>
          <p:cNvPr id="4" name="Content Placeholder 3"/>
          <p:cNvSpPr>
            <a:spLocks noGrp="1"/>
          </p:cNvSpPr>
          <p:nvPr>
            <p:ph sz="half" idx="2"/>
          </p:nvPr>
        </p:nvSpPr>
        <p:spPr>
          <a:xfrm>
            <a:off x="4648200" y="1524000"/>
            <a:ext cx="4059238" cy="4572000"/>
          </a:xfrm>
        </p:spPr>
        <p:txBody>
          <a:bodyPr>
            <a:normAutofit fontScale="92500" lnSpcReduction="10000"/>
          </a:bodyPr>
          <a:lstStyle/>
          <a:p>
            <a:pPr marL="640080" lvl="1" indent="-274320" fontAlgn="auto">
              <a:spcAft>
                <a:spcPts val="0"/>
              </a:spcAft>
              <a:buClr>
                <a:schemeClr val="accent2">
                  <a:shade val="75000"/>
                </a:schemeClr>
              </a:buClr>
              <a:buFont typeface="Wingdings 2"/>
              <a:buChar char=""/>
              <a:defRPr/>
            </a:pPr>
            <a:r>
              <a:rPr lang="en-US" dirty="0" smtClean="0"/>
              <a:t>Excise Tax on some domestic products</a:t>
            </a:r>
          </a:p>
          <a:p>
            <a:pPr marL="640080" lvl="1" indent="-274320" fontAlgn="auto">
              <a:spcAft>
                <a:spcPts val="0"/>
              </a:spcAft>
              <a:buClr>
                <a:schemeClr val="accent2">
                  <a:shade val="75000"/>
                </a:schemeClr>
              </a:buClr>
              <a:buFont typeface="Wingdings 2"/>
              <a:buChar char=""/>
              <a:defRPr/>
            </a:pPr>
            <a:r>
              <a:rPr lang="en-US" dirty="0" smtClean="0"/>
              <a:t>Notably on Whiskey</a:t>
            </a:r>
          </a:p>
          <a:p>
            <a:pPr marL="640080" lvl="1" indent="-274320" fontAlgn="auto">
              <a:spcAft>
                <a:spcPts val="0"/>
              </a:spcAft>
              <a:buClr>
                <a:schemeClr val="accent2">
                  <a:shade val="75000"/>
                </a:schemeClr>
              </a:buClr>
              <a:buFont typeface="Wingdings 2"/>
              <a:buChar char=""/>
              <a:defRPr/>
            </a:pPr>
            <a:r>
              <a:rPr lang="en-US" dirty="0" smtClean="0"/>
              <a:t>7 cents a gallon</a:t>
            </a:r>
          </a:p>
          <a:p>
            <a:pPr marL="640080" lvl="1" indent="-274320" fontAlgn="auto">
              <a:spcAft>
                <a:spcPts val="0"/>
              </a:spcAft>
              <a:buClr>
                <a:schemeClr val="accent2">
                  <a:shade val="75000"/>
                </a:schemeClr>
              </a:buClr>
              <a:buFont typeface="Wingdings 2"/>
              <a:buChar char=""/>
              <a:defRPr/>
            </a:pPr>
            <a:r>
              <a:rPr lang="en-US" dirty="0" smtClean="0"/>
              <a:t>Whiskey flowed so freely on frontier, it was often used as money</a:t>
            </a:r>
          </a:p>
          <a:p>
            <a:pPr marL="640080" lvl="1" indent="-274320" fontAlgn="auto">
              <a:spcAft>
                <a:spcPts val="0"/>
              </a:spcAft>
              <a:buClr>
                <a:schemeClr val="accent2">
                  <a:shade val="75000"/>
                </a:schemeClr>
              </a:buClr>
              <a:buFont typeface="Wingdings 2"/>
              <a:buChar char=""/>
              <a:defRPr/>
            </a:pPr>
            <a:endParaRPr lang="en-US" dirty="0"/>
          </a:p>
        </p:txBody>
      </p:sp>
      <p:pic>
        <p:nvPicPr>
          <p:cNvPr id="28676" name="Picture 5" descr="whiskeyflag.jpg"/>
          <p:cNvPicPr>
            <a:picLocks noChangeAspect="1"/>
          </p:cNvPicPr>
          <p:nvPr/>
        </p:nvPicPr>
        <p:blipFill>
          <a:blip r:embed="rId2"/>
          <a:srcRect/>
          <a:stretch>
            <a:fillRect/>
          </a:stretch>
        </p:blipFill>
        <p:spPr bwMode="auto">
          <a:xfrm>
            <a:off x="5029200" y="4110038"/>
            <a:ext cx="3265488" cy="198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solidFill>
                  <a:schemeClr val="bg1">
                    <a:lumMod val="95000"/>
                    <a:lumOff val="5000"/>
                  </a:schemeClr>
                </a:solidFill>
              </a:rPr>
              <a:t>Hamilton and the Financial Crisis </a:t>
            </a:r>
            <a:endParaRPr/>
          </a:p>
        </p:txBody>
      </p:sp>
      <p:sp>
        <p:nvSpPr>
          <p:cNvPr id="29698" name="Content Placeholder 2"/>
          <p:cNvSpPr>
            <a:spLocks noGrp="1"/>
          </p:cNvSpPr>
          <p:nvPr>
            <p:ph sz="half" idx="1"/>
          </p:nvPr>
        </p:nvSpPr>
        <p:spPr>
          <a:xfrm>
            <a:off x="457200" y="1524000"/>
            <a:ext cx="4059238" cy="4572000"/>
          </a:xfrm>
        </p:spPr>
        <p:txBody>
          <a:bodyPr/>
          <a:lstStyle/>
          <a:p>
            <a:r>
              <a:rPr lang="en-US" smtClean="0"/>
              <a:t>5. The National Bank</a:t>
            </a:r>
          </a:p>
          <a:p>
            <a:pPr lvl="1"/>
            <a:r>
              <a:rPr lang="en-US" smtClean="0"/>
              <a:t>As a major part of his financial reform, Hamilton proposes a National Bank.</a:t>
            </a:r>
          </a:p>
          <a:p>
            <a:pPr lvl="1"/>
            <a:r>
              <a:rPr lang="en-US" smtClean="0"/>
              <a:t>A private institution in which the government is the biggest stockholder and federal surplus money could be deposited there.  </a:t>
            </a:r>
          </a:p>
        </p:txBody>
      </p:sp>
      <p:sp>
        <p:nvSpPr>
          <p:cNvPr id="29699" name="Content Placeholder 3"/>
          <p:cNvSpPr>
            <a:spLocks noGrp="1"/>
          </p:cNvSpPr>
          <p:nvPr>
            <p:ph sz="half" idx="2"/>
          </p:nvPr>
        </p:nvSpPr>
        <p:spPr>
          <a:xfrm>
            <a:off x="4648200" y="1524000"/>
            <a:ext cx="4059238" cy="4572000"/>
          </a:xfrm>
        </p:spPr>
        <p:txBody>
          <a:bodyPr/>
          <a:lstStyle/>
          <a:p>
            <a:pPr lvl="1"/>
            <a:r>
              <a:rPr lang="en-US" smtClean="0"/>
              <a:t>Stimulate business by having dollars remain in circulation (through loans)</a:t>
            </a:r>
          </a:p>
          <a:p>
            <a:pPr lvl="1"/>
            <a:r>
              <a:rPr lang="en-US" smtClean="0"/>
              <a:t>Bank would print paper money and provide national currency</a:t>
            </a:r>
          </a:p>
          <a:p>
            <a:pPr lvl="1"/>
            <a:r>
              <a:rPr lang="en-US" smtClean="0"/>
              <a:t>All this is great, but is it constitutional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solidFill>
                  <a:schemeClr val="bg1">
                    <a:lumMod val="95000"/>
                    <a:lumOff val="5000"/>
                  </a:schemeClr>
                </a:solidFill>
              </a:rPr>
              <a:t>Jefferson’s and the National Bank</a:t>
            </a:r>
            <a:endParaRPr>
              <a:solidFill>
                <a:schemeClr val="bg1">
                  <a:lumMod val="95000"/>
                  <a:lumOff val="5000"/>
                </a:schemeClr>
              </a:solidFill>
            </a:endParaRPr>
          </a:p>
        </p:txBody>
      </p:sp>
      <p:sp>
        <p:nvSpPr>
          <p:cNvPr id="30722" name="Content Placeholder 2"/>
          <p:cNvSpPr>
            <a:spLocks noGrp="1"/>
          </p:cNvSpPr>
          <p:nvPr>
            <p:ph sz="half" idx="1"/>
          </p:nvPr>
        </p:nvSpPr>
        <p:spPr>
          <a:xfrm>
            <a:off x="457200" y="1524000"/>
            <a:ext cx="4059238" cy="4572000"/>
          </a:xfrm>
        </p:spPr>
        <p:txBody>
          <a:bodyPr/>
          <a:lstStyle/>
          <a:p>
            <a:r>
              <a:rPr lang="en-US" smtClean="0"/>
              <a:t>Washington asked for Jefferson’s opinion, who vehemently attacked the bank</a:t>
            </a:r>
          </a:p>
          <a:p>
            <a:pPr lvl="1"/>
            <a:r>
              <a:rPr lang="en-US" smtClean="0"/>
              <a:t>Jefferson believed anything not explicitly granted as a power to the federal government was a power granted to the states. (10</a:t>
            </a:r>
            <a:r>
              <a:rPr lang="en-US" baseline="30000" smtClean="0"/>
              <a:t>th</a:t>
            </a:r>
            <a:r>
              <a:rPr lang="en-US" smtClean="0"/>
              <a:t> amendment)</a:t>
            </a:r>
          </a:p>
        </p:txBody>
      </p:sp>
      <p:sp>
        <p:nvSpPr>
          <p:cNvPr id="30723" name="Content Placeholder 3"/>
          <p:cNvSpPr>
            <a:spLocks noGrp="1"/>
          </p:cNvSpPr>
          <p:nvPr>
            <p:ph sz="half" idx="2"/>
          </p:nvPr>
        </p:nvSpPr>
        <p:spPr>
          <a:xfrm>
            <a:off x="4648200" y="1524000"/>
            <a:ext cx="4059238" cy="4572000"/>
          </a:xfrm>
        </p:spPr>
        <p:txBody>
          <a:bodyPr/>
          <a:lstStyle/>
          <a:p>
            <a:pPr lvl="1"/>
            <a:r>
              <a:rPr lang="en-US" smtClean="0"/>
              <a:t>Thus, it was the states and not Congress who had the right to charter banks.  </a:t>
            </a:r>
          </a:p>
          <a:p>
            <a:pPr lvl="1"/>
            <a:r>
              <a:rPr lang="en-US" smtClean="0"/>
              <a:t>Constitution and states rights advocates stated it should be followed strictly, so they became the strict constructionists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smtClean="0">
                <a:solidFill>
                  <a:schemeClr val="bg1">
                    <a:lumMod val="95000"/>
                    <a:lumOff val="5000"/>
                  </a:schemeClr>
                </a:solidFill>
              </a:rPr>
              <a:t>National Bank: Who won, Jefferson or Hamilton?</a:t>
            </a:r>
            <a:endParaRPr>
              <a:solidFill>
                <a:schemeClr val="bg1">
                  <a:lumMod val="95000"/>
                  <a:lumOff val="5000"/>
                </a:schemeClr>
              </a:solidFill>
            </a:endParaRPr>
          </a:p>
        </p:txBody>
      </p:sp>
      <p:sp>
        <p:nvSpPr>
          <p:cNvPr id="31746" name="Content Placeholder 2"/>
          <p:cNvSpPr>
            <a:spLocks noGrp="1"/>
          </p:cNvSpPr>
          <p:nvPr>
            <p:ph sz="half" idx="1"/>
          </p:nvPr>
        </p:nvSpPr>
        <p:spPr>
          <a:xfrm>
            <a:off x="457200" y="1524000"/>
            <a:ext cx="4059238" cy="4572000"/>
          </a:xfrm>
        </p:spPr>
        <p:txBody>
          <a:bodyPr/>
          <a:lstStyle/>
          <a:p>
            <a:r>
              <a:rPr lang="en-US" smtClean="0"/>
              <a:t>Hamilton claims that what the Constitution did not forbid, it permitted. Jefferson believed the opposite.  </a:t>
            </a:r>
          </a:p>
          <a:p>
            <a:r>
              <a:rPr lang="en-US" smtClean="0"/>
              <a:t>Hamilton uses the clause that states Congress may pass any law deemed “necessary and proper.”</a:t>
            </a:r>
          </a:p>
        </p:txBody>
      </p:sp>
      <p:sp>
        <p:nvSpPr>
          <p:cNvPr id="31747" name="Content Placeholder 3"/>
          <p:cNvSpPr>
            <a:spLocks noGrp="1"/>
          </p:cNvSpPr>
          <p:nvPr>
            <p:ph sz="half" idx="2"/>
          </p:nvPr>
        </p:nvSpPr>
        <p:spPr>
          <a:xfrm>
            <a:off x="4648200" y="1524000"/>
            <a:ext cx="4059238" cy="4572000"/>
          </a:xfrm>
        </p:spPr>
        <p:txBody>
          <a:bodyPr/>
          <a:lstStyle/>
          <a:p>
            <a:r>
              <a:rPr lang="en-US" smtClean="0"/>
              <a:t>Since the national government and Congress was permitted to collect taxes and regulate commerce, it would be both “proper” and “necessary” to have a national bank.  </a:t>
            </a:r>
          </a:p>
          <a:p>
            <a:r>
              <a:rPr lang="en-US" smtClean="0"/>
              <a:t>Hamilton followed  “loose construction” of the Constitution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indent="-274320" fontAlgn="auto">
              <a:spcAft>
                <a:spcPts val="0"/>
              </a:spcAft>
              <a:buFont typeface="Wingdings 2"/>
              <a:buChar char=""/>
              <a:defRPr/>
            </a:pPr>
            <a:r>
              <a:rPr lang="en-US" dirty="0" smtClean="0">
                <a:solidFill>
                  <a:schemeClr val="bg1">
                    <a:lumMod val="95000"/>
                    <a:lumOff val="5000"/>
                  </a:schemeClr>
                </a:solidFill>
              </a:rPr>
              <a:t>Purpose: to gain an understanding of: </a:t>
            </a:r>
          </a:p>
          <a:p>
            <a:pPr marL="274320" indent="-274320" fontAlgn="auto">
              <a:spcAft>
                <a:spcPts val="0"/>
              </a:spcAft>
              <a:buFont typeface="Wingdings 2"/>
              <a:buChar char=""/>
              <a:defRPr/>
            </a:pPr>
            <a:r>
              <a:rPr lang="en-US" dirty="0" smtClean="0"/>
              <a:t>The first system of political parties in the United States.</a:t>
            </a:r>
          </a:p>
          <a:p>
            <a:pPr marL="274320" indent="-274320" fontAlgn="auto">
              <a:spcAft>
                <a:spcPts val="0"/>
              </a:spcAft>
              <a:buFont typeface="Wingdings 2"/>
              <a:buChar char=""/>
              <a:defRPr/>
            </a:pPr>
            <a:r>
              <a:rPr lang="en-US" dirty="0" smtClean="0"/>
              <a:t>The presidencies of Washington  and Adams </a:t>
            </a:r>
          </a:p>
          <a:p>
            <a:pPr marL="274320" indent="-274320" fontAlgn="auto">
              <a:spcAft>
                <a:spcPts val="0"/>
              </a:spcAft>
              <a:buFont typeface="Wingdings 2"/>
              <a:buChar char=""/>
              <a:defRPr/>
            </a:pPr>
            <a:r>
              <a:rPr lang="en-US" dirty="0" smtClean="0"/>
              <a:t> The consequences of Hamilton‘s domestic policies</a:t>
            </a:r>
          </a:p>
          <a:p>
            <a:pPr marL="274320" indent="-274320" fontAlgn="auto">
              <a:spcAft>
                <a:spcPts val="0"/>
              </a:spcAft>
              <a:buFont typeface="Wingdings 2"/>
              <a:buChar char=""/>
              <a:defRPr/>
            </a:pPr>
            <a:r>
              <a:rPr lang="en-US" dirty="0" smtClean="0"/>
              <a:t>The impact of the French Revolution on the United States </a:t>
            </a:r>
          </a:p>
          <a:p>
            <a:pPr marL="274320" indent="-274320" fontAlgn="auto">
              <a:spcAft>
                <a:spcPts val="0"/>
              </a:spcAft>
              <a:buFont typeface="Wingdings 2"/>
              <a:buChar char=""/>
              <a:defRPr/>
            </a:pPr>
            <a:r>
              <a:rPr lang="en-US" dirty="0" smtClean="0"/>
              <a:t>Basic assumptions of Federalists and Republicans</a:t>
            </a:r>
          </a:p>
          <a:p>
            <a:pPr marL="274320" indent="-274320" fontAlgn="auto">
              <a:spcAft>
                <a:spcPts val="0"/>
              </a:spcAft>
              <a:buFont typeface="Wingdings 2"/>
              <a:buChar char=""/>
              <a:defRPr/>
            </a:pPr>
            <a:r>
              <a:rPr lang="en-US" dirty="0" smtClean="0"/>
              <a:t>Various political conflicts between Federalists and Republicans </a:t>
            </a:r>
            <a:endParaRPr lang="en-US" dirty="0"/>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The First Party System</a:t>
            </a:r>
            <a:endParaRPr>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smtClean="0">
                <a:solidFill>
                  <a:schemeClr val="bg1">
                    <a:lumMod val="95000"/>
                    <a:lumOff val="5000"/>
                  </a:schemeClr>
                </a:solidFill>
              </a:rPr>
              <a:t>National Bank: Who won, Jefferson or Hamilton?</a:t>
            </a:r>
            <a:endParaRPr/>
          </a:p>
        </p:txBody>
      </p:sp>
      <p:sp>
        <p:nvSpPr>
          <p:cNvPr id="3" name="Content Placeholder 2"/>
          <p:cNvSpPr>
            <a:spLocks noGrp="1"/>
          </p:cNvSpPr>
          <p:nvPr>
            <p:ph sz="half" idx="1"/>
          </p:nvPr>
        </p:nvSpPr>
        <p:spPr>
          <a:xfrm>
            <a:off x="457200" y="1524000"/>
            <a:ext cx="4059238" cy="4572000"/>
          </a:xfrm>
        </p:spPr>
        <p:txBody>
          <a:bodyPr>
            <a:normAutofit fontScale="77500" lnSpcReduction="20000"/>
          </a:bodyPr>
          <a:lstStyle/>
          <a:p>
            <a:pPr marL="274320" indent="-274320" fontAlgn="auto">
              <a:spcAft>
                <a:spcPts val="0"/>
              </a:spcAft>
              <a:buFont typeface="Wingdings 2"/>
              <a:buChar char=""/>
              <a:defRPr/>
            </a:pPr>
            <a:r>
              <a:rPr lang="en-US" dirty="0" smtClean="0"/>
              <a:t>In the end, Hamilton’s financial views prevailed.  </a:t>
            </a:r>
          </a:p>
          <a:p>
            <a:pPr marL="274320" indent="-274320" fontAlgn="auto">
              <a:spcAft>
                <a:spcPts val="0"/>
              </a:spcAft>
              <a:buFont typeface="Wingdings 2"/>
              <a:buChar char=""/>
              <a:defRPr/>
            </a:pPr>
            <a:r>
              <a:rPr lang="en-US" dirty="0" smtClean="0"/>
              <a:t>Washington accepted his arguments.</a:t>
            </a:r>
          </a:p>
          <a:p>
            <a:pPr marL="274320" indent="-274320" fontAlgn="auto">
              <a:spcAft>
                <a:spcPts val="0"/>
              </a:spcAft>
              <a:buFont typeface="Wingdings 2"/>
              <a:buChar char=""/>
              <a:defRPr/>
            </a:pPr>
            <a:r>
              <a:rPr lang="en-US" dirty="0" smtClean="0"/>
              <a:t>Strongest support from the North and weakest from South</a:t>
            </a:r>
          </a:p>
          <a:p>
            <a:pPr marL="274320" indent="-274320" fontAlgn="auto">
              <a:spcAft>
                <a:spcPts val="0"/>
              </a:spcAft>
              <a:buFont typeface="Wingdings 2"/>
              <a:buChar char=""/>
              <a:defRPr/>
            </a:pPr>
            <a:r>
              <a:rPr lang="en-US" dirty="0" smtClean="0"/>
              <a:t>Bank chartered in 1791, for 20 years.  Located in Philly, capital of $10 million, 1/5</a:t>
            </a:r>
            <a:r>
              <a:rPr lang="en-US" baseline="30000" dirty="0" smtClean="0"/>
              <a:t>th</a:t>
            </a:r>
            <a:r>
              <a:rPr lang="en-US" dirty="0" smtClean="0"/>
              <a:t> owned by the federal government</a:t>
            </a:r>
          </a:p>
          <a:p>
            <a:pPr marL="274320" indent="-274320" fontAlgn="auto">
              <a:spcAft>
                <a:spcPts val="0"/>
              </a:spcAft>
              <a:buFont typeface="Wingdings 2"/>
              <a:buChar char=""/>
              <a:defRPr/>
            </a:pPr>
            <a:r>
              <a:rPr lang="en-US" dirty="0" smtClean="0"/>
              <a:t>When opened to public sale, sold out in less than 2 hours</a:t>
            </a:r>
          </a:p>
          <a:p>
            <a:pPr marL="274320" indent="-274320" fontAlgn="auto">
              <a:spcAft>
                <a:spcPts val="0"/>
              </a:spcAft>
              <a:buFont typeface="Wingdings 2"/>
              <a:buChar char=""/>
              <a:defRPr/>
            </a:pPr>
            <a:r>
              <a:rPr lang="en-US" dirty="0" smtClean="0">
                <a:hlinkClick r:id="rId2"/>
              </a:rPr>
              <a:t>http://www.youtube.com/watch?v=_UR4_8pISIA&amp;feature=relmfu</a:t>
            </a:r>
            <a:endParaRPr lang="en-US" dirty="0" smtClean="0"/>
          </a:p>
          <a:p>
            <a:pPr marL="274320" indent="-274320" fontAlgn="auto">
              <a:spcAft>
                <a:spcPts val="0"/>
              </a:spcAft>
              <a:buFont typeface="Wingdings 2"/>
              <a:buChar char=""/>
              <a:defRPr/>
            </a:pPr>
            <a:endParaRPr lang="en-US" dirty="0"/>
          </a:p>
        </p:txBody>
      </p:sp>
      <p:pic>
        <p:nvPicPr>
          <p:cNvPr id="32771" name="Content Placeholder 4" descr="jeffersonetc.jpg"/>
          <p:cNvPicPr>
            <a:picLocks noGrp="1" noChangeAspect="1"/>
          </p:cNvPicPr>
          <p:nvPr>
            <p:ph sz="half" idx="2"/>
          </p:nvPr>
        </p:nvPicPr>
        <p:blipFill>
          <a:blip r:embed="rId3"/>
          <a:srcRect t="-6316" b="-6316"/>
          <a:stretch>
            <a:fillRect/>
          </a:stretch>
        </p:blipFill>
        <p:spPr>
          <a:xfrm>
            <a:off x="4627563" y="1371600"/>
            <a:ext cx="4059237" cy="4572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5" descr="cartoonroadtophilly.jpg"/>
          <p:cNvPicPr>
            <a:picLocks noGrp="1" noChangeAspect="1"/>
          </p:cNvPicPr>
          <p:nvPr>
            <p:ph idx="1"/>
          </p:nvPr>
        </p:nvPicPr>
        <p:blipFill>
          <a:blip r:embed="rId2"/>
          <a:srcRect l="-4794" r="-4794"/>
          <a:stretch>
            <a:fillRect/>
          </a:stretch>
        </p:blipFill>
        <p:spPr>
          <a:xfrm>
            <a:off x="457200" y="747713"/>
            <a:ext cx="8229600" cy="3705225"/>
          </a:xfrm>
        </p:spPr>
      </p:pic>
      <p:sp>
        <p:nvSpPr>
          <p:cNvPr id="2" name="Title 1"/>
          <p:cNvSpPr>
            <a:spLocks noGrp="1"/>
          </p:cNvSpPr>
          <p:nvPr>
            <p:ph type="title"/>
          </p:nvPr>
        </p:nvSpPr>
        <p:spPr>
          <a:xfrm>
            <a:off x="457200" y="152400"/>
            <a:ext cx="8229600" cy="595587"/>
          </a:xfrm>
        </p:spPr>
        <p:txBody>
          <a:bodyPr>
            <a:normAutofit fontScale="90000"/>
          </a:bodyPr>
          <a:lstStyle/>
          <a:p>
            <a:pPr algn="ctr" fontAlgn="auto">
              <a:spcAft>
                <a:spcPts val="0"/>
              </a:spcAft>
              <a:defRPr/>
            </a:pPr>
            <a:r>
              <a:rPr smtClean="0">
                <a:solidFill>
                  <a:schemeClr val="bg1">
                    <a:lumMod val="95000"/>
                    <a:lumOff val="5000"/>
                  </a:schemeClr>
                </a:solidFill>
              </a:rPr>
              <a:t>National Capital</a:t>
            </a:r>
            <a:endParaRPr>
              <a:solidFill>
                <a:schemeClr val="bg1">
                  <a:lumMod val="95000"/>
                  <a:lumOff val="5000"/>
                </a:schemeClr>
              </a:solidFill>
            </a:endParaRPr>
          </a:p>
        </p:txBody>
      </p:sp>
      <p:sp>
        <p:nvSpPr>
          <p:cNvPr id="33795" name="TextBox 6"/>
          <p:cNvSpPr txBox="1">
            <a:spLocks noChangeArrowheads="1"/>
          </p:cNvSpPr>
          <p:nvPr/>
        </p:nvSpPr>
        <p:spPr bwMode="auto">
          <a:xfrm>
            <a:off x="4792663" y="6113463"/>
            <a:ext cx="184150" cy="368300"/>
          </a:xfrm>
          <a:prstGeom prst="rect">
            <a:avLst/>
          </a:prstGeom>
          <a:noFill/>
          <a:ln w="9525">
            <a:noFill/>
            <a:miter lim="800000"/>
            <a:headEnd/>
            <a:tailEnd/>
          </a:ln>
        </p:spPr>
        <p:txBody>
          <a:bodyPr wrap="none">
            <a:spAutoFit/>
          </a:bodyPr>
          <a:lstStyle/>
          <a:p>
            <a:endParaRPr lang="en-US">
              <a:latin typeface="Constantia" pitchFamily="18" charset="0"/>
            </a:endParaRPr>
          </a:p>
        </p:txBody>
      </p:sp>
      <p:sp>
        <p:nvSpPr>
          <p:cNvPr id="8" name="TextBox 7"/>
          <p:cNvSpPr txBox="1"/>
          <p:nvPr/>
        </p:nvSpPr>
        <p:spPr>
          <a:xfrm>
            <a:off x="487363" y="4635500"/>
            <a:ext cx="8609012" cy="1477963"/>
          </a:xfrm>
          <a:prstGeom prst="rect">
            <a:avLst/>
          </a:prstGeom>
          <a:noFill/>
        </p:spPr>
        <p:txBody>
          <a:bodyPr wrap="none">
            <a:spAutoFit/>
          </a:bodyPr>
          <a:lstStyle/>
          <a:p>
            <a:pPr fontAlgn="auto">
              <a:spcBef>
                <a:spcPts val="0"/>
              </a:spcBef>
              <a:spcAft>
                <a:spcPts val="0"/>
              </a:spcAft>
              <a:defRPr/>
            </a:pPr>
            <a:r>
              <a:rPr lang="en-US" dirty="0">
                <a:solidFill>
                  <a:schemeClr val="bg1">
                    <a:lumMod val="95000"/>
                    <a:lumOff val="5000"/>
                  </a:schemeClr>
                </a:solidFill>
                <a:latin typeface="+mn-lt"/>
              </a:rPr>
              <a:t>Famous political cartoon showing Congress moving to Philadelphia.</a:t>
            </a:r>
          </a:p>
          <a:p>
            <a:pPr fontAlgn="auto">
              <a:spcBef>
                <a:spcPts val="0"/>
              </a:spcBef>
              <a:spcAft>
                <a:spcPts val="0"/>
              </a:spcAft>
              <a:defRPr/>
            </a:pPr>
            <a:r>
              <a:rPr lang="en-US" dirty="0">
                <a:solidFill>
                  <a:schemeClr val="bg1">
                    <a:lumMod val="95000"/>
                    <a:lumOff val="5000"/>
                  </a:schemeClr>
                </a:solidFill>
                <a:latin typeface="+mn-lt"/>
              </a:rPr>
              <a:t>New York was capital from 1787-1790.  Philadelphia from 1790-1800.  </a:t>
            </a:r>
          </a:p>
          <a:p>
            <a:pPr fontAlgn="auto">
              <a:spcBef>
                <a:spcPts val="0"/>
              </a:spcBef>
              <a:spcAft>
                <a:spcPts val="0"/>
              </a:spcAft>
              <a:defRPr/>
            </a:pPr>
            <a:r>
              <a:rPr lang="en-US" dirty="0">
                <a:solidFill>
                  <a:schemeClr val="bg1">
                    <a:lumMod val="95000"/>
                    <a:lumOff val="5000"/>
                  </a:schemeClr>
                </a:solidFill>
                <a:latin typeface="+mn-lt"/>
              </a:rPr>
              <a:t>Washington D.C was from 1800- present.  D.C part of deal with Virginia to have </a:t>
            </a:r>
          </a:p>
          <a:p>
            <a:pPr fontAlgn="auto">
              <a:spcBef>
                <a:spcPts val="0"/>
              </a:spcBef>
              <a:spcAft>
                <a:spcPts val="0"/>
              </a:spcAft>
              <a:defRPr/>
            </a:pPr>
            <a:r>
              <a:rPr lang="en-US" dirty="0">
                <a:solidFill>
                  <a:schemeClr val="bg1">
                    <a:lumMod val="95000"/>
                    <a:lumOff val="5000"/>
                  </a:schemeClr>
                </a:solidFill>
                <a:latin typeface="+mn-lt"/>
              </a:rPr>
              <a:t>Capital in D.C. as a result of the Assumption Bill. South and Virginia gain in prestige</a:t>
            </a:r>
          </a:p>
          <a:p>
            <a:pPr fontAlgn="auto">
              <a:spcBef>
                <a:spcPts val="0"/>
              </a:spcBef>
              <a:spcAft>
                <a:spcPts val="0"/>
              </a:spcAft>
              <a:defRPr/>
            </a:pPr>
            <a:r>
              <a:rPr lang="en-US" dirty="0">
                <a:solidFill>
                  <a:schemeClr val="bg1">
                    <a:lumMod val="95000"/>
                    <a:lumOff val="5000"/>
                  </a:schemeClr>
                </a:solidFill>
                <a:latin typeface="+mn-lt"/>
              </a:rPr>
              <a:t>And commerce.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Content Placeholder 6" descr="400px-Whiskey1794.jpg"/>
          <p:cNvPicPr>
            <a:picLocks noGrp="1" noChangeAspect="1"/>
          </p:cNvPicPr>
          <p:nvPr>
            <p:ph idx="1"/>
          </p:nvPr>
        </p:nvPicPr>
        <p:blipFill>
          <a:blip r:embed="rId2"/>
          <a:srcRect l="-53050" r="-53050"/>
          <a:stretch>
            <a:fillRect/>
          </a:stretch>
        </p:blipFill>
        <p:spPr/>
      </p:pic>
      <p:sp>
        <p:nvSpPr>
          <p:cNvPr id="5" name="Title 4"/>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Whiskey Rebellion-1794</a:t>
            </a:r>
            <a:endParaRPr>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indent="-274320" fontAlgn="auto">
              <a:spcAft>
                <a:spcPts val="0"/>
              </a:spcAft>
              <a:buFont typeface="Wingdings 2"/>
              <a:buChar char=""/>
              <a:defRPr/>
            </a:pPr>
            <a:r>
              <a:rPr lang="en-US" dirty="0" smtClean="0">
                <a:hlinkClick r:id="rId2"/>
              </a:rPr>
              <a:t>http://www.youtube.com/watch?v=cH8tIuP4AMU</a:t>
            </a:r>
            <a:endParaRPr lang="en-US" dirty="0" smtClean="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r>
              <a:rPr lang="en-US" dirty="0" smtClean="0"/>
              <a:t>Started exactly like Shays</a:t>
            </a:r>
          </a:p>
          <a:p>
            <a:pPr marL="274320" indent="-274320" fontAlgn="auto">
              <a:spcAft>
                <a:spcPts val="0"/>
              </a:spcAft>
              <a:buFont typeface="Wingdings 2"/>
              <a:buChar char=""/>
              <a:defRPr/>
            </a:pPr>
            <a:r>
              <a:rPr lang="en-US" dirty="0" smtClean="0"/>
              <a:t>The roads were so bad that it was cheaper to turn grain into whiskey, then transport that to the east coast</a:t>
            </a:r>
          </a:p>
          <a:p>
            <a:pPr marL="274320" indent="-274320" fontAlgn="auto">
              <a:spcAft>
                <a:spcPts val="0"/>
              </a:spcAft>
              <a:buFont typeface="Wingdings 2"/>
              <a:buChar char=""/>
              <a:defRPr/>
            </a:pPr>
            <a:r>
              <a:rPr lang="en-US" dirty="0" smtClean="0"/>
              <a:t>Hamilton taxed the whiskey, because he could no longer tax the grain (and to prove that the </a:t>
            </a:r>
            <a:r>
              <a:rPr lang="en-US" dirty="0" err="1" smtClean="0"/>
              <a:t>gov’t</a:t>
            </a:r>
            <a:r>
              <a:rPr lang="en-US" dirty="0" smtClean="0"/>
              <a:t> COULD).</a:t>
            </a:r>
          </a:p>
          <a:p>
            <a:pPr marL="274320" indent="-274320" fontAlgn="auto">
              <a:spcAft>
                <a:spcPts val="0"/>
              </a:spcAft>
              <a:buFont typeface="Wingdings 2"/>
              <a:buChar char=""/>
              <a:defRPr/>
            </a:pPr>
            <a:r>
              <a:rPr lang="en-US" dirty="0" smtClean="0"/>
              <a:t>Enraged western farmers because it seemed to them that Hamilton’s plans favored the rich over the poor.</a:t>
            </a:r>
            <a:endParaRPr lang="en-US" dirty="0"/>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Whiskey Rebellion-1794</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274320" indent="-274320" fontAlgn="auto">
              <a:spcAft>
                <a:spcPts val="0"/>
              </a:spcAft>
              <a:buFont typeface="Wingdings 2"/>
              <a:buChar char=""/>
              <a:defRPr/>
            </a:pPr>
            <a:r>
              <a:rPr lang="en-US" dirty="0" smtClean="0"/>
              <a:t>All of Hamilton’s financial success (assumption, excise tax, tariffs, bank, and suppression of the Whiskey Rebellion) brings some political liability too:</a:t>
            </a:r>
          </a:p>
          <a:p>
            <a:pPr marL="640080" lvl="1" indent="-274320" fontAlgn="auto">
              <a:spcAft>
                <a:spcPts val="0"/>
              </a:spcAft>
              <a:buClr>
                <a:schemeClr val="accent2">
                  <a:shade val="75000"/>
                </a:schemeClr>
              </a:buClr>
              <a:buFont typeface="Wingdings 2"/>
              <a:buChar char=""/>
              <a:defRPr/>
            </a:pPr>
            <a:r>
              <a:rPr lang="en-US" dirty="0" smtClean="0"/>
              <a:t>Encroached upon state rights.</a:t>
            </a:r>
          </a:p>
          <a:p>
            <a:pPr marL="640080" lvl="1" indent="-274320" fontAlgn="auto">
              <a:spcAft>
                <a:spcPts val="0"/>
              </a:spcAft>
              <a:buClr>
                <a:schemeClr val="accent2">
                  <a:shade val="75000"/>
                </a:schemeClr>
              </a:buClr>
              <a:buFont typeface="Wingdings 2"/>
              <a:buChar char=""/>
              <a:defRPr/>
            </a:pPr>
            <a:r>
              <a:rPr lang="en-US" dirty="0" smtClean="0"/>
              <a:t>Many citizens, especially western settlements, weary of Constitution.  Now, their worries are warranted because of the revenue-raising and strengthening of the central government policies of Hamilton.</a:t>
            </a:r>
          </a:p>
          <a:p>
            <a:pPr marL="640080" lvl="1" indent="-274320" fontAlgn="auto">
              <a:spcAft>
                <a:spcPts val="0"/>
              </a:spcAft>
              <a:buClr>
                <a:schemeClr val="accent2">
                  <a:shade val="75000"/>
                </a:schemeClr>
              </a:buClr>
              <a:buFont typeface="Wingdings 2"/>
              <a:buChar char=""/>
              <a:defRPr/>
            </a:pPr>
            <a:r>
              <a:rPr lang="en-US" dirty="0" smtClean="0"/>
              <a:t>CONSEQUENTLY, OPPOSITION BEGINS TO FORM.  AS A RESULT, POLITICAL PARTIES BEGIN (NOT EXISTANT AT THE TIME OF WASHINGTON’S INAUGURATION) FORMING WITH THE FEDERALISTS (HAMILTONIANS) AND THE DEMOCRATIC-REPUBLICANS (JEFFERSONIANS)</a:t>
            </a:r>
          </a:p>
          <a:p>
            <a:pPr marL="640080" lvl="1" indent="-274320" fontAlgn="auto">
              <a:spcAft>
                <a:spcPts val="0"/>
              </a:spcAft>
              <a:buClr>
                <a:schemeClr val="accent2">
                  <a:shade val="75000"/>
                </a:schemeClr>
              </a:buClr>
              <a:buFont typeface="Wingdings 2"/>
              <a:buChar char=""/>
              <a:defRPr/>
            </a:pPr>
            <a:r>
              <a:rPr lang="en-US" dirty="0" smtClean="0">
                <a:hlinkClick r:id="rId2"/>
              </a:rPr>
              <a:t>http://www.youtube.com/watch?v=Vy7FJJ_ud84&amp;feature=related</a:t>
            </a:r>
            <a:endParaRPr lang="en-US" dirty="0" smtClean="0"/>
          </a:p>
          <a:p>
            <a:pPr marL="640080" lvl="1" indent="-274320" fontAlgn="auto">
              <a:spcAft>
                <a:spcPts val="0"/>
              </a:spcAft>
              <a:buClr>
                <a:schemeClr val="accent2">
                  <a:shade val="75000"/>
                </a:schemeClr>
              </a:buClr>
              <a:buFont typeface="Wingdings 2"/>
              <a:buChar char=""/>
              <a:defRPr/>
            </a:pPr>
            <a:endParaRPr lang="en-US" dirty="0"/>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Reaction to Hamilton’s Programs</a:t>
            </a:r>
            <a:endParaRPr>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FRENCH REVOLUTION</a:t>
            </a:r>
            <a:endParaRPr>
              <a:solidFill>
                <a:schemeClr val="bg1">
                  <a:lumMod val="95000"/>
                  <a:lumOff val="5000"/>
                </a:schemeClr>
              </a:solidFill>
            </a:endParaRPr>
          </a:p>
        </p:txBody>
      </p:sp>
      <p:sp>
        <p:nvSpPr>
          <p:cNvPr id="4" name="Content Placeholder 3"/>
          <p:cNvSpPr>
            <a:spLocks noGrp="1"/>
          </p:cNvSpPr>
          <p:nvPr>
            <p:ph sz="half" idx="1"/>
          </p:nvPr>
        </p:nvSpPr>
        <p:spPr>
          <a:xfrm>
            <a:off x="457200" y="1524000"/>
            <a:ext cx="4059238" cy="4572000"/>
          </a:xfrm>
        </p:spPr>
        <p:txBody>
          <a:bodyPr>
            <a:normAutofit fontScale="77500" lnSpcReduction="20000"/>
          </a:bodyPr>
          <a:lstStyle/>
          <a:p>
            <a:pPr marL="274320" indent="-274320" fontAlgn="auto">
              <a:spcAft>
                <a:spcPts val="0"/>
              </a:spcAft>
              <a:buFont typeface="Wingdings 2"/>
              <a:buChar char=""/>
              <a:defRPr/>
            </a:pPr>
            <a:r>
              <a:rPr lang="en-US" dirty="0" smtClean="0"/>
              <a:t>The French Revolution after 1789 split US public opinion.</a:t>
            </a:r>
          </a:p>
          <a:p>
            <a:pPr marL="274320" indent="-274320" fontAlgn="auto">
              <a:spcAft>
                <a:spcPts val="0"/>
              </a:spcAft>
              <a:buFont typeface="Wingdings 2"/>
              <a:buChar char=""/>
              <a:defRPr/>
            </a:pPr>
            <a:r>
              <a:rPr lang="en-US" dirty="0" smtClean="0"/>
              <a:t>Some (like Jefferson and Madison) cheered another republican revolution.</a:t>
            </a:r>
          </a:p>
          <a:p>
            <a:pPr marL="274320" indent="-274320" fontAlgn="auto">
              <a:spcAft>
                <a:spcPts val="0"/>
              </a:spcAft>
              <a:buFont typeface="Wingdings 2"/>
              <a:buChar char=""/>
              <a:defRPr/>
            </a:pPr>
            <a:r>
              <a:rPr lang="en-US" dirty="0" smtClean="0"/>
              <a:t>Others (like Hamilton and Adams) abhorred the radicalization of the French Revolution. </a:t>
            </a:r>
          </a:p>
          <a:p>
            <a:pPr marL="274320" indent="-274320" fontAlgn="auto">
              <a:spcAft>
                <a:spcPts val="0"/>
              </a:spcAft>
              <a:buFont typeface="Wingdings 2"/>
              <a:buChar char=""/>
              <a:defRPr/>
            </a:pPr>
            <a:r>
              <a:rPr lang="en-US" dirty="0" smtClean="0"/>
              <a:t>Franco-US treaty of 1778 ties US to help protect France West Indies if England goes to war with France</a:t>
            </a:r>
          </a:p>
          <a:p>
            <a:pPr marL="274320" indent="-274320" fontAlgn="auto">
              <a:spcAft>
                <a:spcPts val="0"/>
              </a:spcAft>
              <a:buFont typeface="Wingdings 2"/>
              <a:buChar char=""/>
              <a:defRPr/>
            </a:pPr>
            <a:r>
              <a:rPr lang="en-US" dirty="0" smtClean="0"/>
              <a:t>Genet irritates G. Washington and pays the price</a:t>
            </a:r>
            <a:endParaRPr lang="en-US" dirty="0"/>
          </a:p>
        </p:txBody>
      </p:sp>
      <p:pic>
        <p:nvPicPr>
          <p:cNvPr id="37891" name="Content Placeholder 6" descr="BASTILLE.jpg"/>
          <p:cNvPicPr>
            <a:picLocks noGrp="1" noChangeAspect="1"/>
          </p:cNvPicPr>
          <p:nvPr>
            <p:ph sz="half" idx="2"/>
          </p:nvPr>
        </p:nvPicPr>
        <p:blipFill>
          <a:blip r:embed="rId2"/>
          <a:srcRect/>
          <a:stretch>
            <a:fillRect/>
          </a:stretch>
        </p:blipFill>
        <p:spPr>
          <a:xfrm>
            <a:off x="4516438" y="1524000"/>
            <a:ext cx="4170362" cy="2997200"/>
          </a:xfrm>
        </p:spPr>
      </p:pic>
      <p:sp>
        <p:nvSpPr>
          <p:cNvPr id="37892" name="TextBox 7"/>
          <p:cNvSpPr txBox="1">
            <a:spLocks noChangeArrowheads="1"/>
          </p:cNvSpPr>
          <p:nvPr/>
        </p:nvSpPr>
        <p:spPr bwMode="auto">
          <a:xfrm>
            <a:off x="4910138" y="5029200"/>
            <a:ext cx="4054475" cy="923925"/>
          </a:xfrm>
          <a:prstGeom prst="rect">
            <a:avLst/>
          </a:prstGeom>
          <a:noFill/>
          <a:ln w="9525">
            <a:noFill/>
            <a:miter lim="800000"/>
            <a:headEnd/>
            <a:tailEnd/>
          </a:ln>
        </p:spPr>
        <p:txBody>
          <a:bodyPr wrap="none">
            <a:spAutoFit/>
          </a:bodyPr>
          <a:lstStyle/>
          <a:p>
            <a:r>
              <a:rPr lang="en-US">
                <a:latin typeface="Constantia" pitchFamily="18" charset="0"/>
              </a:rPr>
              <a:t>BASTILLE DAY, JULY 14, 1789. </a:t>
            </a:r>
          </a:p>
          <a:p>
            <a:r>
              <a:rPr lang="en-US">
                <a:latin typeface="Constantia" pitchFamily="18" charset="0"/>
              </a:rPr>
              <a:t>SO, WHAT DOES THIS HAVE TO DO </a:t>
            </a:r>
          </a:p>
          <a:p>
            <a:r>
              <a:rPr lang="en-US">
                <a:latin typeface="Constantia" pitchFamily="18" charset="0"/>
              </a:rPr>
              <a:t>WITH THE UNITED STATES?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FRENCH REVOLUTION</a:t>
            </a:r>
            <a:endParaRPr/>
          </a:p>
        </p:txBody>
      </p:sp>
      <p:sp>
        <p:nvSpPr>
          <p:cNvPr id="3" name="Content Placeholder 2"/>
          <p:cNvSpPr>
            <a:spLocks noGrp="1"/>
          </p:cNvSpPr>
          <p:nvPr>
            <p:ph sz="half" idx="1"/>
          </p:nvPr>
        </p:nvSpPr>
        <p:spPr>
          <a:xfrm>
            <a:off x="457200" y="1524000"/>
            <a:ext cx="4059238" cy="4572000"/>
          </a:xfrm>
        </p:spPr>
        <p:txBody>
          <a:bodyPr>
            <a:normAutofit fontScale="92500" lnSpcReduction="20000"/>
          </a:bodyPr>
          <a:lstStyle/>
          <a:p>
            <a:pPr marL="274320" indent="-274320" fontAlgn="auto">
              <a:spcAft>
                <a:spcPts val="0"/>
              </a:spcAft>
              <a:buFont typeface="Wingdings 2"/>
              <a:buChar char=""/>
              <a:defRPr/>
            </a:pPr>
            <a:r>
              <a:rPr lang="en-US" dirty="0" smtClean="0"/>
              <a:t>However, early support turns to distaste as French Revolution turns into the Reign of Terror</a:t>
            </a:r>
          </a:p>
          <a:p>
            <a:pPr marL="274320" indent="-274320" fontAlgn="auto">
              <a:spcAft>
                <a:spcPts val="0"/>
              </a:spcAft>
              <a:buFont typeface="Wingdings 2"/>
              <a:buChar char=""/>
              <a:defRPr/>
            </a:pPr>
            <a:r>
              <a:rPr lang="en-US" dirty="0" smtClean="0"/>
              <a:t>Federalists show disgust</a:t>
            </a:r>
          </a:p>
          <a:p>
            <a:pPr marL="274320" indent="-274320" fontAlgn="auto">
              <a:spcAft>
                <a:spcPts val="0"/>
              </a:spcAft>
              <a:buFont typeface="Wingdings 2"/>
              <a:buChar char=""/>
              <a:defRPr/>
            </a:pPr>
            <a:r>
              <a:rPr lang="en-US" dirty="0" smtClean="0"/>
              <a:t>Jefferson and followers regret bloodshed, but one cannot expect to be carried from “despotism to liberty in a feather bed.” </a:t>
            </a:r>
          </a:p>
          <a:p>
            <a:pPr marL="274320" indent="-274320" fontAlgn="auto">
              <a:spcAft>
                <a:spcPts val="0"/>
              </a:spcAft>
              <a:buFont typeface="Wingdings 2"/>
              <a:buChar char=""/>
              <a:defRPr/>
            </a:pPr>
            <a:r>
              <a:rPr lang="en-US" dirty="0" smtClean="0"/>
              <a:t>Jefferson preferred to honor French alliance as English entered into war against the French</a:t>
            </a:r>
            <a:endParaRPr lang="en-US" dirty="0"/>
          </a:p>
        </p:txBody>
      </p:sp>
      <p:pic>
        <p:nvPicPr>
          <p:cNvPr id="38915" name="Content Placeholder 5" descr="GUILLOTINE.jpg"/>
          <p:cNvPicPr>
            <a:picLocks noGrp="1" noChangeAspect="1"/>
          </p:cNvPicPr>
          <p:nvPr>
            <p:ph sz="half" idx="2"/>
          </p:nvPr>
        </p:nvPicPr>
        <p:blipFill>
          <a:blip r:embed="rId2"/>
          <a:srcRect/>
          <a:stretch>
            <a:fillRect/>
          </a:stretch>
        </p:blipFill>
        <p:spPr>
          <a:xfrm>
            <a:off x="4648200" y="1503363"/>
            <a:ext cx="4038600" cy="3100387"/>
          </a:xfrm>
        </p:spPr>
      </p:pic>
      <p:sp>
        <p:nvSpPr>
          <p:cNvPr id="7" name="TextBox 6"/>
          <p:cNvSpPr txBox="1"/>
          <p:nvPr/>
        </p:nvSpPr>
        <p:spPr>
          <a:xfrm>
            <a:off x="4960938" y="5097463"/>
            <a:ext cx="3648075" cy="646112"/>
          </a:xfrm>
          <a:prstGeom prst="rect">
            <a:avLst/>
          </a:prstGeom>
          <a:noFill/>
        </p:spPr>
        <p:txBody>
          <a:bodyPr wrap="none">
            <a:spAutoFit/>
          </a:bodyPr>
          <a:lstStyle/>
          <a:p>
            <a:pPr fontAlgn="auto">
              <a:spcBef>
                <a:spcPts val="0"/>
              </a:spcBef>
              <a:spcAft>
                <a:spcPts val="0"/>
              </a:spcAft>
              <a:defRPr/>
            </a:pPr>
            <a:r>
              <a:rPr lang="en-US" dirty="0">
                <a:solidFill>
                  <a:schemeClr val="bg1">
                    <a:lumMod val="95000"/>
                    <a:lumOff val="5000"/>
                  </a:schemeClr>
                </a:solidFill>
                <a:latin typeface="+mn-lt"/>
              </a:rPr>
              <a:t>A few lost heads is worth the price</a:t>
            </a:r>
          </a:p>
          <a:p>
            <a:pPr fontAlgn="auto">
              <a:spcBef>
                <a:spcPts val="0"/>
              </a:spcBef>
              <a:spcAft>
                <a:spcPts val="0"/>
              </a:spcAft>
              <a:defRPr/>
            </a:pPr>
            <a:r>
              <a:rPr lang="en-US" dirty="0">
                <a:solidFill>
                  <a:schemeClr val="bg1">
                    <a:lumMod val="95000"/>
                    <a:lumOff val="5000"/>
                  </a:schemeClr>
                </a:solidFill>
                <a:latin typeface="+mn-lt"/>
              </a:rPr>
              <a:t> of LIBERTY!!!!!!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smtClean="0">
                <a:solidFill>
                  <a:schemeClr val="bg1">
                    <a:lumMod val="95000"/>
                    <a:lumOff val="5000"/>
                  </a:schemeClr>
                </a:solidFill>
              </a:rPr>
              <a:t>Washington and the French Revolution</a:t>
            </a:r>
            <a:endParaRPr>
              <a:solidFill>
                <a:schemeClr val="bg1">
                  <a:lumMod val="95000"/>
                  <a:lumOff val="5000"/>
                </a:schemeClr>
              </a:solidFill>
            </a:endParaRPr>
          </a:p>
        </p:txBody>
      </p:sp>
      <p:sp>
        <p:nvSpPr>
          <p:cNvPr id="3" name="Content Placeholder 2"/>
          <p:cNvSpPr>
            <a:spLocks noGrp="1"/>
          </p:cNvSpPr>
          <p:nvPr>
            <p:ph sz="half" idx="1"/>
          </p:nvPr>
        </p:nvSpPr>
        <p:spPr>
          <a:xfrm>
            <a:off x="457200" y="1524000"/>
            <a:ext cx="4059238" cy="4572000"/>
          </a:xfrm>
        </p:spPr>
        <p:txBody>
          <a:bodyPr>
            <a:normAutofit fontScale="92500" lnSpcReduction="10000"/>
          </a:bodyPr>
          <a:lstStyle/>
          <a:p>
            <a:pPr marL="274320" indent="-274320" fontAlgn="auto">
              <a:spcAft>
                <a:spcPts val="0"/>
              </a:spcAft>
              <a:buFont typeface="Wingdings 2"/>
              <a:buChar char=""/>
              <a:defRPr/>
            </a:pPr>
            <a:r>
              <a:rPr lang="en-US" dirty="0" smtClean="0"/>
              <a:t>Many, mostly </a:t>
            </a:r>
            <a:r>
              <a:rPr lang="en-US" dirty="0" err="1" smtClean="0"/>
              <a:t>Jeffersonians</a:t>
            </a:r>
            <a:r>
              <a:rPr lang="en-US" dirty="0" smtClean="0"/>
              <a:t>, wanted to enter the war on the side of the French, recent friend, versus the British, recent foe.</a:t>
            </a:r>
          </a:p>
          <a:p>
            <a:pPr marL="274320" indent="-274320" fontAlgn="auto">
              <a:spcAft>
                <a:spcPts val="0"/>
              </a:spcAft>
              <a:buFont typeface="Wingdings 2"/>
              <a:buChar char=""/>
              <a:defRPr/>
            </a:pPr>
            <a:r>
              <a:rPr lang="en-US" dirty="0" smtClean="0"/>
              <a:t>Washington wanted to avoid war at all costs.</a:t>
            </a:r>
          </a:p>
          <a:p>
            <a:pPr marL="274320" indent="-274320" fontAlgn="auto">
              <a:spcAft>
                <a:spcPts val="0"/>
              </a:spcAft>
              <a:buFont typeface="Wingdings 2"/>
              <a:buChar char=""/>
              <a:defRPr/>
            </a:pPr>
            <a:r>
              <a:rPr lang="en-US" dirty="0" smtClean="0"/>
              <a:t>Nation was militarily weak, economically instable, and politically disunited.</a:t>
            </a:r>
            <a:endParaRPr lang="en-US" dirty="0"/>
          </a:p>
        </p:txBody>
      </p:sp>
      <p:sp>
        <p:nvSpPr>
          <p:cNvPr id="4" name="Content Placeholder 3"/>
          <p:cNvSpPr>
            <a:spLocks noGrp="1"/>
          </p:cNvSpPr>
          <p:nvPr>
            <p:ph sz="half" idx="2"/>
          </p:nvPr>
        </p:nvSpPr>
        <p:spPr>
          <a:xfrm>
            <a:off x="4648200" y="1524000"/>
            <a:ext cx="4059238" cy="4572000"/>
          </a:xfrm>
        </p:spPr>
        <p:txBody>
          <a:bodyPr>
            <a:normAutofit fontScale="92500" lnSpcReduction="10000"/>
          </a:bodyPr>
          <a:lstStyle/>
          <a:p>
            <a:pPr marL="274320" indent="-274320" fontAlgn="auto">
              <a:spcAft>
                <a:spcPts val="0"/>
              </a:spcAft>
              <a:buFont typeface="Wingdings 2"/>
              <a:buChar char=""/>
              <a:defRPr/>
            </a:pPr>
            <a:r>
              <a:rPr lang="en-US" dirty="0" smtClean="0"/>
              <a:t>Washington reasoned that in a generation, with a population increase and more stability, United States could be a world power, but at the moment, it was best to continue the path of nationalism and remain neutral</a:t>
            </a:r>
          </a:p>
          <a:p>
            <a:pPr marL="274320" indent="-274320" fontAlgn="auto">
              <a:spcAft>
                <a:spcPts val="0"/>
              </a:spcAft>
              <a:buFont typeface="Wingdings 2"/>
              <a:buChar char=""/>
              <a:defRPr/>
            </a:pPr>
            <a:r>
              <a:rPr lang="en-US" dirty="0" smtClean="0"/>
              <a:t>Strategy of delay, buying time as birthrate of Americas made it strong in future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Neutrality Proclamation of 1793</a:t>
            </a:r>
            <a:endParaRPr>
              <a:solidFill>
                <a:schemeClr val="bg1">
                  <a:lumMod val="95000"/>
                  <a:lumOff val="5000"/>
                </a:schemeClr>
              </a:solidFill>
            </a:endParaRPr>
          </a:p>
        </p:txBody>
      </p:sp>
      <p:sp>
        <p:nvSpPr>
          <p:cNvPr id="40962" name="Content Placeholder 2"/>
          <p:cNvSpPr>
            <a:spLocks noGrp="1"/>
          </p:cNvSpPr>
          <p:nvPr>
            <p:ph sz="half" idx="1"/>
          </p:nvPr>
        </p:nvSpPr>
        <p:spPr>
          <a:xfrm>
            <a:off x="457200" y="1524000"/>
            <a:ext cx="4059238" cy="4572000"/>
          </a:xfrm>
        </p:spPr>
        <p:txBody>
          <a:bodyPr/>
          <a:lstStyle/>
          <a:p>
            <a:r>
              <a:rPr lang="en-US" smtClean="0"/>
              <a:t>Claimed neutrality in the war fought between Britain and France, also, American citizens were to remain impartial towards both camps.</a:t>
            </a:r>
          </a:p>
          <a:p>
            <a:r>
              <a:rPr lang="en-US" smtClean="0"/>
              <a:t>Jefferson was angry, since he sided with French and also that Washington did not consult Congress</a:t>
            </a:r>
          </a:p>
        </p:txBody>
      </p:sp>
      <p:pic>
        <p:nvPicPr>
          <p:cNvPr id="40963" name="Content Placeholder 4" descr="neutrality.jpg"/>
          <p:cNvPicPr>
            <a:picLocks noGrp="1" noChangeAspect="1"/>
          </p:cNvPicPr>
          <p:nvPr>
            <p:ph sz="half" idx="2"/>
          </p:nvPr>
        </p:nvPicPr>
        <p:blipFill>
          <a:blip r:embed="rId2"/>
          <a:srcRect/>
          <a:stretch>
            <a:fillRect/>
          </a:stretch>
        </p:blipFill>
        <p:spPr>
          <a:xfrm>
            <a:off x="4516438" y="1524000"/>
            <a:ext cx="4073525" cy="44831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French Problems and Genet</a:t>
            </a:r>
            <a:endParaRPr>
              <a:solidFill>
                <a:schemeClr val="bg1">
                  <a:lumMod val="95000"/>
                  <a:lumOff val="5000"/>
                </a:schemeClr>
              </a:solidFill>
            </a:endParaRPr>
          </a:p>
        </p:txBody>
      </p:sp>
      <p:sp>
        <p:nvSpPr>
          <p:cNvPr id="3" name="Content Placeholder 2"/>
          <p:cNvSpPr>
            <a:spLocks noGrp="1"/>
          </p:cNvSpPr>
          <p:nvPr>
            <p:ph sz="half" idx="1"/>
          </p:nvPr>
        </p:nvSpPr>
        <p:spPr>
          <a:xfrm>
            <a:off x="457200" y="1524000"/>
            <a:ext cx="4059238" cy="4572000"/>
          </a:xfrm>
        </p:spPr>
        <p:txBody>
          <a:bodyPr>
            <a:normAutofit fontScale="70000" lnSpcReduction="20000"/>
          </a:bodyPr>
          <a:lstStyle/>
          <a:p>
            <a:pPr marL="274320" indent="-274320" fontAlgn="auto">
              <a:spcAft>
                <a:spcPts val="0"/>
              </a:spcAft>
              <a:buFont typeface="Wingdings 2"/>
              <a:buChar char=""/>
              <a:defRPr/>
            </a:pPr>
            <a:r>
              <a:rPr lang="en-US" dirty="0" smtClean="0"/>
              <a:t>France also posed problems for America. Edmond-Charles Genet, a diplomat from France, hired American sailors to seize British ships in the Atlantic, and recruited Americans for an army to attack British territory in the Florida peninsula. </a:t>
            </a:r>
          </a:p>
          <a:p>
            <a:pPr marL="274320" indent="-274320" fontAlgn="auto">
              <a:spcAft>
                <a:spcPts val="0"/>
              </a:spcAft>
              <a:buFont typeface="Wingdings 2"/>
              <a:buChar char=""/>
              <a:defRPr/>
            </a:pPr>
            <a:r>
              <a:rPr lang="en-US" dirty="0" smtClean="0"/>
              <a:t>President Washington, angry that these actions could lead America into a war, wanted Genet deported back to France</a:t>
            </a:r>
          </a:p>
          <a:p>
            <a:pPr marL="274320" indent="-274320" fontAlgn="auto">
              <a:spcAft>
                <a:spcPts val="0"/>
              </a:spcAft>
              <a:buFont typeface="Wingdings 2"/>
              <a:buChar char=""/>
              <a:defRPr/>
            </a:pPr>
            <a:r>
              <a:rPr lang="en-US" dirty="0" smtClean="0"/>
              <a:t>Ironically, when the government of France changed hands because of a coup, Genet was granted political asylum in America and remained in the country until his death in 1834.</a:t>
            </a:r>
            <a:endParaRPr lang="en-US" dirty="0"/>
          </a:p>
        </p:txBody>
      </p:sp>
      <p:sp>
        <p:nvSpPr>
          <p:cNvPr id="4" name="Content Placeholder 3"/>
          <p:cNvSpPr>
            <a:spLocks noGrp="1"/>
          </p:cNvSpPr>
          <p:nvPr>
            <p:ph sz="half" idx="2"/>
          </p:nvPr>
        </p:nvSpPr>
        <p:spPr>
          <a:xfrm>
            <a:off x="4648200" y="1524000"/>
            <a:ext cx="4059238" cy="4572000"/>
          </a:xfrm>
        </p:spPr>
        <p:txBody>
          <a:bodyPr>
            <a:normAutofit fontScale="70000" lnSpcReduction="20000"/>
          </a:bodyPr>
          <a:lstStyle/>
          <a:p>
            <a:pPr marL="274320" indent="-274320" fontAlgn="auto">
              <a:spcAft>
                <a:spcPts val="0"/>
              </a:spcAft>
              <a:buFont typeface="Wingdings 2"/>
              <a:buChar char=""/>
              <a:defRPr/>
            </a:pPr>
            <a:r>
              <a:rPr lang="en-US" dirty="0" smtClean="0"/>
              <a:t>In the end, Washington’s Proclamation showed a basic principal in foreign affairs:</a:t>
            </a:r>
          </a:p>
          <a:p>
            <a:pPr marL="640080" lvl="1" indent="-274320" fontAlgn="auto">
              <a:spcAft>
                <a:spcPts val="0"/>
              </a:spcAft>
              <a:buClr>
                <a:schemeClr val="accent2">
                  <a:shade val="75000"/>
                </a:schemeClr>
              </a:buClr>
              <a:buFont typeface="Wingdings 2"/>
              <a:buChar char=""/>
              <a:defRPr/>
            </a:pPr>
            <a:r>
              <a:rPr lang="en-US" dirty="0" smtClean="0"/>
              <a:t>Self-Interest rules the day</a:t>
            </a:r>
          </a:p>
          <a:p>
            <a:pPr marL="640080" lvl="1" indent="-274320" fontAlgn="auto">
              <a:spcAft>
                <a:spcPts val="0"/>
              </a:spcAft>
              <a:buClr>
                <a:schemeClr val="accent2">
                  <a:shade val="75000"/>
                </a:schemeClr>
              </a:buClr>
              <a:buFont typeface="Wingdings 2"/>
              <a:buChar char=""/>
              <a:defRPr/>
            </a:pPr>
            <a:r>
              <a:rPr lang="en-US" dirty="0" smtClean="0"/>
              <a:t>In 1778, both France and America benefitted, but in 1793, only France would benefit from the alliance.  Hence, Washington stayed out of the mess.</a:t>
            </a:r>
          </a:p>
          <a:p>
            <a:pPr marL="274320" indent="-274320" fontAlgn="auto">
              <a:spcAft>
                <a:spcPts val="0"/>
              </a:spcAft>
              <a:buFont typeface="Wingdings 2"/>
              <a:buChar char=""/>
              <a:defRPr/>
            </a:pPr>
            <a:endParaRPr lang="en-US" dirty="0" smtClean="0"/>
          </a:p>
        </p:txBody>
      </p:sp>
      <p:pic>
        <p:nvPicPr>
          <p:cNvPr id="41988" name="Picture 4" descr="genet.jpg"/>
          <p:cNvPicPr>
            <a:picLocks noChangeAspect="1"/>
          </p:cNvPicPr>
          <p:nvPr/>
        </p:nvPicPr>
        <p:blipFill>
          <a:blip r:embed="rId2"/>
          <a:srcRect/>
          <a:stretch>
            <a:fillRect/>
          </a:stretch>
        </p:blipFill>
        <p:spPr bwMode="auto">
          <a:xfrm>
            <a:off x="5249863" y="3632200"/>
            <a:ext cx="285432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Positive and Negatives </a:t>
            </a:r>
            <a:endParaRPr>
              <a:solidFill>
                <a:schemeClr val="bg1">
                  <a:lumMod val="95000"/>
                  <a:lumOff val="5000"/>
                </a:schemeClr>
              </a:solidFill>
            </a:endParaRPr>
          </a:p>
        </p:txBody>
      </p:sp>
      <p:sp>
        <p:nvSpPr>
          <p:cNvPr id="5" name="Content Placeholder 4"/>
          <p:cNvSpPr>
            <a:spLocks noGrp="1"/>
          </p:cNvSpPr>
          <p:nvPr>
            <p:ph sz="half" idx="1"/>
          </p:nvPr>
        </p:nvSpPr>
        <p:spPr>
          <a:xfrm>
            <a:off x="457200" y="1524000"/>
            <a:ext cx="4059238" cy="4572000"/>
          </a:xfrm>
        </p:spPr>
        <p:txBody>
          <a:bodyPr>
            <a:normAutofit fontScale="92500" lnSpcReduction="10000"/>
          </a:bodyPr>
          <a:lstStyle/>
          <a:p>
            <a:pPr marL="274320" indent="-274320" fontAlgn="auto">
              <a:spcAft>
                <a:spcPts val="0"/>
              </a:spcAft>
              <a:buFont typeface="Wingdings 2"/>
              <a:buChar char=""/>
              <a:defRPr/>
            </a:pPr>
            <a:r>
              <a:rPr lang="en-US" dirty="0" smtClean="0"/>
              <a:t>Positives (Assets)</a:t>
            </a:r>
          </a:p>
          <a:p>
            <a:pPr marL="640080" lvl="1" indent="-274320" fontAlgn="auto">
              <a:spcAft>
                <a:spcPts val="0"/>
              </a:spcAft>
              <a:buClr>
                <a:schemeClr val="accent2">
                  <a:shade val="75000"/>
                </a:schemeClr>
              </a:buClr>
              <a:buFont typeface="Wingdings 2"/>
              <a:buChar char=""/>
              <a:defRPr/>
            </a:pPr>
            <a:r>
              <a:rPr lang="en-US" dirty="0" smtClean="0"/>
              <a:t>Booming Population</a:t>
            </a:r>
          </a:p>
          <a:p>
            <a:pPr marL="640080" lvl="1" indent="-274320" fontAlgn="auto">
              <a:spcAft>
                <a:spcPts val="0"/>
              </a:spcAft>
              <a:buClr>
                <a:schemeClr val="accent2">
                  <a:shade val="75000"/>
                </a:schemeClr>
              </a:buClr>
              <a:buFont typeface="Wingdings 2"/>
              <a:buChar char=""/>
              <a:defRPr/>
            </a:pPr>
            <a:r>
              <a:rPr lang="en-US" dirty="0" smtClean="0"/>
              <a:t>Western Lands</a:t>
            </a:r>
          </a:p>
          <a:p>
            <a:pPr marL="640080" lvl="1" indent="-274320" fontAlgn="auto">
              <a:spcAft>
                <a:spcPts val="0"/>
              </a:spcAft>
              <a:buClr>
                <a:schemeClr val="accent2">
                  <a:shade val="75000"/>
                </a:schemeClr>
              </a:buClr>
              <a:buFont typeface="Wingdings 2"/>
              <a:buChar char=""/>
              <a:defRPr/>
            </a:pPr>
            <a:r>
              <a:rPr lang="en-US" dirty="0" smtClean="0"/>
              <a:t>Natural Resources</a:t>
            </a:r>
          </a:p>
          <a:p>
            <a:pPr marL="640080" lvl="1" indent="-274320" fontAlgn="auto">
              <a:spcAft>
                <a:spcPts val="0"/>
              </a:spcAft>
              <a:buClr>
                <a:schemeClr val="accent2">
                  <a:shade val="75000"/>
                </a:schemeClr>
              </a:buClr>
              <a:buFont typeface="Wingdings 2"/>
              <a:buChar char=""/>
              <a:defRPr/>
            </a:pPr>
            <a:r>
              <a:rPr lang="en-US" dirty="0" smtClean="0"/>
              <a:t>Inventive People</a:t>
            </a:r>
          </a:p>
          <a:p>
            <a:pPr marL="640080" lvl="1" indent="-274320" fontAlgn="auto">
              <a:spcAft>
                <a:spcPts val="0"/>
              </a:spcAft>
              <a:buClr>
                <a:schemeClr val="accent2">
                  <a:shade val="75000"/>
                </a:schemeClr>
              </a:buClr>
              <a:buFont typeface="Wingdings 2"/>
              <a:buChar char=""/>
              <a:defRPr/>
            </a:pPr>
            <a:r>
              <a:rPr lang="en-US" dirty="0" smtClean="0"/>
              <a:t>New Constitution</a:t>
            </a:r>
          </a:p>
          <a:p>
            <a:pPr marL="640080" lvl="1" indent="-274320" fontAlgn="auto">
              <a:spcAft>
                <a:spcPts val="0"/>
              </a:spcAft>
              <a:buClr>
                <a:schemeClr val="accent2">
                  <a:shade val="75000"/>
                </a:schemeClr>
              </a:buClr>
              <a:buFont typeface="Wingdings 2"/>
              <a:buChar char=""/>
              <a:defRPr/>
            </a:pPr>
            <a:r>
              <a:rPr lang="en-US" dirty="0" smtClean="0"/>
              <a:t>LEADERS:</a:t>
            </a:r>
          </a:p>
          <a:p>
            <a:pPr marL="1005840" lvl="2" fontAlgn="auto">
              <a:spcAft>
                <a:spcPts val="0"/>
              </a:spcAft>
              <a:buClr>
                <a:schemeClr val="accent2">
                  <a:shade val="50000"/>
                </a:schemeClr>
              </a:buClr>
              <a:buFont typeface="Wingdings 2"/>
              <a:buChar char=""/>
              <a:defRPr/>
            </a:pPr>
            <a:r>
              <a:rPr lang="en-US" dirty="0" smtClean="0"/>
              <a:t>Washington</a:t>
            </a:r>
          </a:p>
          <a:p>
            <a:pPr marL="1005840" lvl="2" fontAlgn="auto">
              <a:spcAft>
                <a:spcPts val="0"/>
              </a:spcAft>
              <a:buClr>
                <a:schemeClr val="accent2">
                  <a:shade val="50000"/>
                </a:schemeClr>
              </a:buClr>
              <a:buFont typeface="Wingdings 2"/>
              <a:buChar char=""/>
              <a:defRPr/>
            </a:pPr>
            <a:r>
              <a:rPr lang="en-US" dirty="0" smtClean="0"/>
              <a:t>Jefferson</a:t>
            </a:r>
          </a:p>
          <a:p>
            <a:pPr marL="1005840" lvl="2" fontAlgn="auto">
              <a:spcAft>
                <a:spcPts val="0"/>
              </a:spcAft>
              <a:buClr>
                <a:schemeClr val="accent2">
                  <a:shade val="50000"/>
                </a:schemeClr>
              </a:buClr>
              <a:buFont typeface="Wingdings 2"/>
              <a:buChar char=""/>
              <a:defRPr/>
            </a:pPr>
            <a:r>
              <a:rPr lang="en-US" dirty="0" smtClean="0"/>
              <a:t> Hamilton </a:t>
            </a:r>
          </a:p>
          <a:p>
            <a:pPr marL="1005840" lvl="2" fontAlgn="auto">
              <a:spcAft>
                <a:spcPts val="0"/>
              </a:spcAft>
              <a:buClr>
                <a:schemeClr val="accent2">
                  <a:shade val="50000"/>
                </a:schemeClr>
              </a:buClr>
              <a:buFont typeface="Wingdings 2"/>
              <a:buChar char=""/>
              <a:defRPr/>
            </a:pPr>
            <a:r>
              <a:rPr lang="en-US" dirty="0" smtClean="0"/>
              <a:t>Adams </a:t>
            </a:r>
          </a:p>
          <a:p>
            <a:pPr marL="1005840" lvl="2" fontAlgn="auto">
              <a:spcAft>
                <a:spcPts val="0"/>
              </a:spcAft>
              <a:buClr>
                <a:schemeClr val="accent2">
                  <a:shade val="50000"/>
                </a:schemeClr>
              </a:buClr>
              <a:buFont typeface="Wingdings 2"/>
              <a:buChar char=""/>
              <a:defRPr/>
            </a:pPr>
            <a:r>
              <a:rPr lang="en-US" dirty="0" smtClean="0"/>
              <a:t>Madison </a:t>
            </a:r>
          </a:p>
          <a:p>
            <a:pPr marL="1005840" lvl="2" fontAlgn="auto">
              <a:spcAft>
                <a:spcPts val="0"/>
              </a:spcAft>
              <a:buClr>
                <a:schemeClr val="accent2">
                  <a:shade val="50000"/>
                </a:schemeClr>
              </a:buClr>
              <a:buFont typeface="Wingdings 2"/>
              <a:buChar char=""/>
              <a:defRPr/>
            </a:pPr>
            <a:r>
              <a:rPr lang="en-US" dirty="0" smtClean="0"/>
              <a:t>Franklin</a:t>
            </a:r>
          </a:p>
          <a:p>
            <a:pPr marL="640080" lvl="1" indent="-274320" fontAlgn="auto">
              <a:spcAft>
                <a:spcPts val="0"/>
              </a:spcAft>
              <a:buClr>
                <a:schemeClr val="accent2">
                  <a:shade val="75000"/>
                </a:schemeClr>
              </a:buClr>
              <a:buFont typeface="Wingdings 2"/>
              <a:buChar char=""/>
              <a:defRPr/>
            </a:pPr>
            <a:endParaRPr lang="en-US" dirty="0"/>
          </a:p>
        </p:txBody>
      </p:sp>
      <p:sp>
        <p:nvSpPr>
          <p:cNvPr id="6" name="Content Placeholder 5"/>
          <p:cNvSpPr>
            <a:spLocks noGrp="1"/>
          </p:cNvSpPr>
          <p:nvPr>
            <p:ph sz="half" idx="2"/>
          </p:nvPr>
        </p:nvSpPr>
        <p:spPr>
          <a:xfrm>
            <a:off x="4648200" y="1524000"/>
            <a:ext cx="4059238" cy="4572000"/>
          </a:xfrm>
        </p:spPr>
        <p:txBody>
          <a:bodyPr>
            <a:normAutofit fontScale="92500" lnSpcReduction="10000"/>
          </a:bodyPr>
          <a:lstStyle/>
          <a:p>
            <a:pPr marL="274320" indent="-274320" fontAlgn="auto">
              <a:spcAft>
                <a:spcPts val="0"/>
              </a:spcAft>
              <a:buFont typeface="Wingdings 2"/>
              <a:buChar char=""/>
              <a:defRPr/>
            </a:pPr>
            <a:r>
              <a:rPr lang="en-US" dirty="0" smtClean="0"/>
              <a:t>Negatives (Liabilities)</a:t>
            </a:r>
          </a:p>
          <a:p>
            <a:pPr marL="640080" lvl="1" indent="-274320" fontAlgn="auto">
              <a:spcAft>
                <a:spcPts val="0"/>
              </a:spcAft>
              <a:buClr>
                <a:schemeClr val="accent2">
                  <a:shade val="75000"/>
                </a:schemeClr>
              </a:buClr>
              <a:buFont typeface="Wingdings 2"/>
              <a:buChar char=""/>
              <a:defRPr/>
            </a:pPr>
            <a:r>
              <a:rPr lang="en-US" dirty="0" smtClean="0"/>
              <a:t>Massive Debt (54 million)</a:t>
            </a:r>
          </a:p>
          <a:p>
            <a:pPr marL="640080" lvl="1" indent="-274320" fontAlgn="auto">
              <a:spcAft>
                <a:spcPts val="0"/>
              </a:spcAft>
              <a:buClr>
                <a:schemeClr val="accent2">
                  <a:shade val="75000"/>
                </a:schemeClr>
              </a:buClr>
              <a:buFont typeface="Wingdings 2"/>
              <a:buChar char=""/>
              <a:defRPr/>
            </a:pPr>
            <a:r>
              <a:rPr lang="en-US" dirty="0" smtClean="0"/>
              <a:t>Sectionalism</a:t>
            </a:r>
          </a:p>
          <a:p>
            <a:pPr marL="640080" lvl="1" indent="-274320" fontAlgn="auto">
              <a:spcAft>
                <a:spcPts val="0"/>
              </a:spcAft>
              <a:buClr>
                <a:schemeClr val="accent2">
                  <a:shade val="75000"/>
                </a:schemeClr>
              </a:buClr>
              <a:buFont typeface="Wingdings 2"/>
              <a:buChar char=""/>
              <a:defRPr/>
            </a:pPr>
            <a:r>
              <a:rPr lang="en-US" dirty="0" smtClean="0"/>
              <a:t>State’s Rights</a:t>
            </a:r>
          </a:p>
          <a:p>
            <a:pPr marL="640080" lvl="1" indent="-274320" fontAlgn="auto">
              <a:spcAft>
                <a:spcPts val="0"/>
              </a:spcAft>
              <a:buClr>
                <a:schemeClr val="accent2">
                  <a:shade val="75000"/>
                </a:schemeClr>
              </a:buClr>
              <a:buFont typeface="Wingdings 2"/>
              <a:buChar char=""/>
              <a:defRPr/>
            </a:pPr>
            <a:r>
              <a:rPr lang="en-US" dirty="0" smtClean="0"/>
              <a:t>Foreign Affairs</a:t>
            </a:r>
          </a:p>
          <a:p>
            <a:pPr marL="640080" lvl="1" indent="-274320" fontAlgn="auto">
              <a:spcAft>
                <a:spcPts val="0"/>
              </a:spcAft>
              <a:buClr>
                <a:schemeClr val="accent2">
                  <a:shade val="75000"/>
                </a:schemeClr>
              </a:buClr>
              <a:buFont typeface="Wingdings 2"/>
              <a:buChar char=""/>
              <a:defRPr/>
            </a:pPr>
            <a:r>
              <a:rPr lang="en-US" dirty="0" smtClean="0"/>
              <a:t>No real currency</a:t>
            </a:r>
          </a:p>
          <a:p>
            <a:pPr marL="640080" lvl="1" indent="-274320" fontAlgn="auto">
              <a:spcAft>
                <a:spcPts val="0"/>
              </a:spcAft>
              <a:buClr>
                <a:schemeClr val="accent2">
                  <a:shade val="75000"/>
                </a:schemeClr>
              </a:buClr>
              <a:buFont typeface="Wingdings 2"/>
              <a:buChar char=""/>
              <a:defRPr/>
            </a:pPr>
            <a:r>
              <a:rPr lang="en-US" dirty="0" smtClean="0"/>
              <a:t>No hard money (specie)</a:t>
            </a:r>
          </a:p>
          <a:p>
            <a:pPr marL="640080" lvl="1" indent="-274320" fontAlgn="auto">
              <a:spcAft>
                <a:spcPts val="0"/>
              </a:spcAft>
              <a:buClr>
                <a:schemeClr val="accent2">
                  <a:shade val="75000"/>
                </a:schemeClr>
              </a:buClr>
              <a:buFont typeface="Wingdings 2"/>
              <a:buChar char=""/>
              <a:defRPr/>
            </a:pPr>
            <a:r>
              <a:rPr lang="en-US" dirty="0" smtClean="0"/>
              <a:t>Untried government</a:t>
            </a:r>
          </a:p>
          <a:p>
            <a:pPr marL="640080" lvl="1" indent="-274320" fontAlgn="auto">
              <a:spcAft>
                <a:spcPts val="0"/>
              </a:spcAft>
              <a:buClr>
                <a:schemeClr val="accent2">
                  <a:shade val="75000"/>
                </a:schemeClr>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British and Frontier Problems</a:t>
            </a:r>
            <a:endParaRPr>
              <a:solidFill>
                <a:schemeClr val="bg1">
                  <a:lumMod val="95000"/>
                  <a:lumOff val="5000"/>
                </a:schemeClr>
              </a:solidFill>
            </a:endParaRPr>
          </a:p>
        </p:txBody>
      </p:sp>
      <p:sp>
        <p:nvSpPr>
          <p:cNvPr id="3" name="Content Placeholder 2"/>
          <p:cNvSpPr>
            <a:spLocks noGrp="1"/>
          </p:cNvSpPr>
          <p:nvPr>
            <p:ph sz="half" idx="1"/>
          </p:nvPr>
        </p:nvSpPr>
        <p:spPr>
          <a:xfrm>
            <a:off x="457200" y="1524000"/>
            <a:ext cx="4059238" cy="4572000"/>
          </a:xfrm>
        </p:spPr>
        <p:txBody>
          <a:bodyPr>
            <a:normAutofit fontScale="85000" lnSpcReduction="20000"/>
          </a:bodyPr>
          <a:lstStyle/>
          <a:p>
            <a:pPr marL="274320" indent="-274320" fontAlgn="auto">
              <a:spcAft>
                <a:spcPts val="0"/>
              </a:spcAft>
              <a:buFont typeface="Wingdings 2"/>
              <a:buChar char=""/>
              <a:defRPr/>
            </a:pPr>
            <a:r>
              <a:rPr lang="en-US" dirty="0" smtClean="0"/>
              <a:t>Washington’s idea of neutrality tried by British</a:t>
            </a:r>
          </a:p>
          <a:p>
            <a:pPr marL="640080" lvl="1" indent="-274320" fontAlgn="auto">
              <a:spcAft>
                <a:spcPts val="0"/>
              </a:spcAft>
              <a:buClr>
                <a:schemeClr val="accent2">
                  <a:shade val="75000"/>
                </a:schemeClr>
              </a:buClr>
              <a:buFont typeface="Wingdings 2"/>
              <a:buChar char=""/>
              <a:defRPr/>
            </a:pPr>
            <a:r>
              <a:rPr lang="en-US" dirty="0" smtClean="0"/>
              <a:t>Chain of frontier posts on U.S. soil for ten years</a:t>
            </a:r>
          </a:p>
          <a:p>
            <a:pPr marL="640080" lvl="1" indent="-274320" fontAlgn="auto">
              <a:spcAft>
                <a:spcPts val="0"/>
              </a:spcAft>
              <a:buClr>
                <a:schemeClr val="accent2">
                  <a:shade val="75000"/>
                </a:schemeClr>
              </a:buClr>
              <a:buFont typeface="Wingdings 2"/>
              <a:buChar char=""/>
              <a:defRPr/>
            </a:pPr>
            <a:r>
              <a:rPr lang="en-US" dirty="0" smtClean="0"/>
              <a:t>Liked fur trade and wanted a strong Indian nation as a buffer zone</a:t>
            </a:r>
          </a:p>
          <a:p>
            <a:pPr marL="640080" lvl="1" indent="-274320" fontAlgn="auto">
              <a:spcAft>
                <a:spcPts val="0"/>
              </a:spcAft>
              <a:buClr>
                <a:schemeClr val="accent2">
                  <a:shade val="75000"/>
                </a:schemeClr>
              </a:buClr>
              <a:buFont typeface="Wingdings 2"/>
              <a:buChar char=""/>
              <a:defRPr/>
            </a:pPr>
            <a:r>
              <a:rPr lang="en-US" dirty="0" smtClean="0"/>
              <a:t>Sold arms to Miami Confederacy and Little Turtle</a:t>
            </a:r>
          </a:p>
          <a:p>
            <a:pPr marL="640080" lvl="1" indent="-274320" fontAlgn="auto">
              <a:spcAft>
                <a:spcPts val="0"/>
              </a:spcAft>
              <a:buClr>
                <a:schemeClr val="accent2">
                  <a:shade val="75000"/>
                </a:schemeClr>
              </a:buClr>
              <a:buFont typeface="Wingdings 2"/>
              <a:buChar char=""/>
              <a:defRPr/>
            </a:pPr>
            <a:r>
              <a:rPr lang="en-US" dirty="0" smtClean="0"/>
              <a:t>Miami Confederacy and Little Turtle defeated American Generals and gave U.S. some of their worst defeats in history of the Frontier.  </a:t>
            </a:r>
            <a:endParaRPr lang="en-US" dirty="0"/>
          </a:p>
        </p:txBody>
      </p:sp>
      <p:sp>
        <p:nvSpPr>
          <p:cNvPr id="4" name="Content Placeholder 3"/>
          <p:cNvSpPr>
            <a:spLocks noGrp="1"/>
          </p:cNvSpPr>
          <p:nvPr>
            <p:ph sz="half" idx="2"/>
          </p:nvPr>
        </p:nvSpPr>
        <p:spPr>
          <a:xfrm>
            <a:off x="4648200" y="1524000"/>
            <a:ext cx="4059238" cy="4572000"/>
          </a:xfrm>
        </p:spPr>
        <p:txBody>
          <a:bodyPr>
            <a:normAutofit fontScale="85000" lnSpcReduction="20000"/>
          </a:bodyPr>
          <a:lstStyle/>
          <a:p>
            <a:pPr marL="274320" indent="-274320" fontAlgn="auto">
              <a:spcAft>
                <a:spcPts val="0"/>
              </a:spcAft>
              <a:buFont typeface="Wingdings 2"/>
              <a:buChar char=""/>
              <a:defRPr/>
            </a:pPr>
            <a:r>
              <a:rPr lang="en-US" dirty="0" smtClean="0"/>
              <a:t>Battle of Fallen Timbers</a:t>
            </a:r>
          </a:p>
          <a:p>
            <a:pPr marL="640080" lvl="1" indent="-274320" fontAlgn="auto">
              <a:spcAft>
                <a:spcPts val="0"/>
              </a:spcAft>
              <a:buClr>
                <a:schemeClr val="accent2">
                  <a:shade val="75000"/>
                </a:schemeClr>
              </a:buClr>
              <a:buFont typeface="Wingdings 2"/>
              <a:buChar char=""/>
              <a:defRPr/>
            </a:pPr>
            <a:r>
              <a:rPr lang="en-US" dirty="0" smtClean="0"/>
              <a:t>Led by General “Mad Anthony” Wayne, routed the Miami in battle.</a:t>
            </a:r>
          </a:p>
          <a:p>
            <a:pPr marL="640080" lvl="1" indent="-274320" fontAlgn="auto">
              <a:spcAft>
                <a:spcPts val="0"/>
              </a:spcAft>
              <a:buClr>
                <a:schemeClr val="accent2">
                  <a:shade val="75000"/>
                </a:schemeClr>
              </a:buClr>
              <a:buFont typeface="Wingdings 2"/>
              <a:buChar char=""/>
              <a:defRPr/>
            </a:pPr>
            <a:r>
              <a:rPr lang="en-US" dirty="0" smtClean="0"/>
              <a:t>British refused to give fleeing Miami shelter.</a:t>
            </a:r>
          </a:p>
          <a:p>
            <a:pPr marL="640080" lvl="1" indent="-274320" fontAlgn="auto">
              <a:spcAft>
                <a:spcPts val="0"/>
              </a:spcAft>
              <a:buClr>
                <a:schemeClr val="accent2">
                  <a:shade val="75000"/>
                </a:schemeClr>
              </a:buClr>
              <a:buFont typeface="Wingdings 2"/>
              <a:buChar char=""/>
              <a:defRPr/>
            </a:pPr>
            <a:r>
              <a:rPr lang="en-US" dirty="0" smtClean="0"/>
              <a:t>Wayne offered the peace pipe and Treaty of Greenville signed</a:t>
            </a:r>
          </a:p>
          <a:p>
            <a:pPr marL="640080" lvl="1" indent="-274320" fontAlgn="auto">
              <a:spcAft>
                <a:spcPts val="0"/>
              </a:spcAft>
              <a:buClr>
                <a:schemeClr val="accent2">
                  <a:shade val="75000"/>
                </a:schemeClr>
              </a:buClr>
              <a:buFont typeface="Wingdings 2"/>
              <a:buChar char=""/>
              <a:defRPr/>
            </a:pPr>
            <a:r>
              <a:rPr lang="en-US" dirty="0" smtClean="0"/>
              <a:t>Treaty states: vast tracts of Old Northwest ceded to U.S government.</a:t>
            </a:r>
          </a:p>
          <a:p>
            <a:pPr marL="640080" lvl="1" indent="-274320" fontAlgn="auto">
              <a:spcAft>
                <a:spcPts val="0"/>
              </a:spcAft>
              <a:buClr>
                <a:schemeClr val="accent2">
                  <a:shade val="75000"/>
                </a:schemeClr>
              </a:buClr>
              <a:buFont typeface="Wingdings 2"/>
              <a:buChar char=""/>
              <a:defRPr/>
            </a:pPr>
            <a:r>
              <a:rPr lang="en-US" dirty="0" smtClean="0"/>
              <a:t>Native Americans got 20,000 and 9,000 annually. Right to hunt lands ceded and most importantly, their sovereignty was recognized.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British and the High Seas</a:t>
            </a:r>
            <a:endParaRPr>
              <a:solidFill>
                <a:schemeClr val="bg1">
                  <a:lumMod val="95000"/>
                  <a:lumOff val="5000"/>
                </a:schemeClr>
              </a:solidFill>
            </a:endParaRPr>
          </a:p>
        </p:txBody>
      </p:sp>
      <p:sp>
        <p:nvSpPr>
          <p:cNvPr id="44034" name="Content Placeholder 2"/>
          <p:cNvSpPr>
            <a:spLocks noGrp="1"/>
          </p:cNvSpPr>
          <p:nvPr>
            <p:ph sz="half" idx="1"/>
          </p:nvPr>
        </p:nvSpPr>
        <p:spPr>
          <a:xfrm>
            <a:off x="457200" y="1524000"/>
            <a:ext cx="4059238" cy="4572000"/>
          </a:xfrm>
        </p:spPr>
        <p:txBody>
          <a:bodyPr/>
          <a:lstStyle/>
          <a:p>
            <a:r>
              <a:rPr lang="en-US" smtClean="0"/>
              <a:t>British tried to starve out French in West Indies.</a:t>
            </a:r>
          </a:p>
          <a:p>
            <a:r>
              <a:rPr lang="en-US" smtClean="0"/>
              <a:t>In process, seized about 300 American ships , forced men into service and imprisoned many more.  </a:t>
            </a:r>
          </a:p>
          <a:p>
            <a:r>
              <a:rPr lang="en-US" smtClean="0"/>
              <a:t>Lack of respect of neutrality</a:t>
            </a:r>
          </a:p>
        </p:txBody>
      </p:sp>
      <p:sp>
        <p:nvSpPr>
          <p:cNvPr id="44035" name="Content Placeholder 3"/>
          <p:cNvSpPr>
            <a:spLocks noGrp="1"/>
          </p:cNvSpPr>
          <p:nvPr>
            <p:ph sz="half" idx="2"/>
          </p:nvPr>
        </p:nvSpPr>
        <p:spPr>
          <a:xfrm>
            <a:off x="4648200" y="1524000"/>
            <a:ext cx="4059238" cy="4572000"/>
          </a:xfrm>
        </p:spPr>
        <p:txBody>
          <a:bodyPr/>
          <a:lstStyle/>
          <a:p>
            <a:r>
              <a:rPr lang="en-US" smtClean="0"/>
              <a:t>Many cried for war with Britain, mainly Jeffersonians.</a:t>
            </a:r>
          </a:p>
          <a:p>
            <a:r>
              <a:rPr lang="en-US" smtClean="0"/>
              <a:t>Federalists and Hamilton resisted all demands for drastic measures because Britain at heart of trade necessary for United States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p:cNvSpPr>
          <p:nvPr>
            <p:ph idx="1"/>
          </p:nvPr>
        </p:nvSpPr>
        <p:spPr>
          <a:xfrm>
            <a:off x="457200" y="1447800"/>
            <a:ext cx="8229600" cy="4678363"/>
          </a:xfrm>
        </p:spPr>
        <p:txBody>
          <a:bodyPr/>
          <a:lstStyle/>
          <a:p>
            <a:r>
              <a:rPr lang="en-US" sz="2200" smtClean="0"/>
              <a:t>Sent to London by Washington in 1794 to avert war with Britain</a:t>
            </a:r>
          </a:p>
          <a:p>
            <a:r>
              <a:rPr lang="en-US" sz="2200" smtClean="0"/>
              <a:t>Jeffersonians were alarmed at the choice of Jay because he was an Anglophile and further alarmed them when he kissed the Queen’s hand.</a:t>
            </a:r>
          </a:p>
          <a:p>
            <a:r>
              <a:rPr lang="en-US" sz="2200" smtClean="0"/>
              <a:t>Hamilton sabotages negotiations by revealing to England Jay’s bargaining strategy.</a:t>
            </a:r>
          </a:p>
          <a:p>
            <a:r>
              <a:rPr lang="en-US" sz="2200" smtClean="0"/>
              <a:t>As a result, Jay does not accomplish much</a:t>
            </a:r>
          </a:p>
          <a:p>
            <a:pPr lvl="1"/>
            <a:r>
              <a:rPr lang="en-US" sz="2000" smtClean="0"/>
              <a:t>Britain promised to evacuate chain of posts on U.S. soil</a:t>
            </a:r>
          </a:p>
          <a:p>
            <a:pPr lvl="1"/>
            <a:r>
              <a:rPr lang="en-US" sz="2000" smtClean="0"/>
              <a:t>Pay damages for the seizure of ships, but did not make any promises about FUTURE seizure of ships or about supplying arms to Native Americans</a:t>
            </a:r>
          </a:p>
          <a:p>
            <a:pPr lvl="1"/>
            <a:r>
              <a:rPr lang="en-US" sz="2000" smtClean="0"/>
              <a:t>Jay was forced to agree to pay debts owed to British merchants from pre-Revolutionary accounts</a:t>
            </a:r>
          </a:p>
          <a:p>
            <a:endParaRPr lang="en-US" sz="2200" smtClean="0"/>
          </a:p>
        </p:txBody>
      </p:sp>
      <p:sp>
        <p:nvSpPr>
          <p:cNvPr id="5017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lgn="ctr" fontAlgn="auto">
              <a:spcAft>
                <a:spcPts val="0"/>
              </a:spcAft>
              <a:defRPr/>
            </a:pPr>
            <a:r>
              <a:rPr smtClean="0">
                <a:ln>
                  <a:noFill/>
                </a:ln>
                <a:solidFill>
                  <a:schemeClr val="bg1"/>
                </a:solidFill>
                <a:effectLst/>
              </a:rPr>
              <a:t>John Jay</a:t>
            </a:r>
            <a:r>
              <a:rPr smtClean="0">
                <a:ln>
                  <a:noFill/>
                </a:ln>
                <a:effectLst/>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lgn="ctr" fontAlgn="auto">
              <a:spcAft>
                <a:spcPts val="0"/>
              </a:spcAft>
              <a:defRPr/>
            </a:pPr>
            <a:r>
              <a:rPr smtClean="0">
                <a:ln>
                  <a:noFill/>
                </a:ln>
                <a:solidFill>
                  <a:schemeClr val="bg1"/>
                </a:solidFill>
                <a:effectLst/>
              </a:rPr>
              <a:t>Jay’s Treaty</a:t>
            </a:r>
          </a:p>
        </p:txBody>
      </p:sp>
      <p:sp>
        <p:nvSpPr>
          <p:cNvPr id="46082" name="Rectangle 9"/>
          <p:cNvSpPr>
            <a:spLocks noGrp="1"/>
          </p:cNvSpPr>
          <p:nvPr>
            <p:ph sz="half" idx="1"/>
          </p:nvPr>
        </p:nvSpPr>
        <p:spPr>
          <a:xfrm>
            <a:off x="457200" y="1447800"/>
            <a:ext cx="4038600" cy="4678363"/>
          </a:xfrm>
        </p:spPr>
        <p:txBody>
          <a:bodyPr/>
          <a:lstStyle/>
          <a:p>
            <a:r>
              <a:rPr lang="en-US" sz="2200" smtClean="0"/>
              <a:t>This unpopular document rallies the Democratic-Republican Party</a:t>
            </a:r>
          </a:p>
          <a:p>
            <a:pPr lvl="1"/>
            <a:r>
              <a:rPr lang="en-US" sz="2000" smtClean="0"/>
              <a:t>Viewed treaty as giving too much to the British</a:t>
            </a:r>
          </a:p>
          <a:p>
            <a:pPr lvl="1"/>
            <a:r>
              <a:rPr lang="en-US" sz="2000" smtClean="0"/>
              <a:t>Also, in their eyes, betrayed the Jeffersonian South.</a:t>
            </a:r>
          </a:p>
          <a:p>
            <a:pPr lvl="2"/>
            <a:r>
              <a:rPr lang="en-US" sz="1900" smtClean="0"/>
              <a:t>Pay debts from war etc.  While wealthy merchants being paid for recent seizures</a:t>
            </a:r>
          </a:p>
          <a:p>
            <a:pPr lvl="1"/>
            <a:r>
              <a:rPr lang="en-US" sz="2000" smtClean="0"/>
              <a:t>Effigies of John Jay were burned and hanged in protest</a:t>
            </a:r>
          </a:p>
        </p:txBody>
      </p:sp>
      <p:sp>
        <p:nvSpPr>
          <p:cNvPr id="46083" name="Rectangle 10"/>
          <p:cNvSpPr>
            <a:spLocks noGrp="1"/>
          </p:cNvSpPr>
          <p:nvPr>
            <p:ph sz="half" idx="2"/>
          </p:nvPr>
        </p:nvSpPr>
        <p:spPr>
          <a:xfrm>
            <a:off x="4648200" y="1447800"/>
            <a:ext cx="4038600" cy="4678363"/>
          </a:xfrm>
        </p:spPr>
        <p:txBody>
          <a:bodyPr/>
          <a:lstStyle/>
          <a:p>
            <a:endParaRPr lang="en-US" sz="2200" smtClean="0"/>
          </a:p>
          <a:p>
            <a:endParaRPr lang="en-US" sz="2200" smtClean="0"/>
          </a:p>
          <a:p>
            <a:endParaRPr lang="en-US" sz="2200" smtClean="0"/>
          </a:p>
          <a:p>
            <a:endParaRPr lang="en-US" sz="2200" smtClean="0"/>
          </a:p>
          <a:p>
            <a:endParaRPr lang="en-US" sz="2200" smtClean="0"/>
          </a:p>
          <a:p>
            <a:endParaRPr lang="en-US" sz="2200" smtClean="0"/>
          </a:p>
          <a:p>
            <a:endParaRPr lang="en-US" sz="2200" smtClean="0"/>
          </a:p>
          <a:p>
            <a:endParaRPr lang="en-US" sz="2200" smtClean="0"/>
          </a:p>
        </p:txBody>
      </p:sp>
      <p:sp>
        <p:nvSpPr>
          <p:cNvPr id="46084" name="AutoShape 12" descr="9k="/>
          <p:cNvSpPr>
            <a:spLocks noChangeAspect="1" noChangeArrowheads="1"/>
          </p:cNvSpPr>
          <p:nvPr/>
        </p:nvSpPr>
        <p:spPr bwMode="auto">
          <a:xfrm>
            <a:off x="0" y="-23813"/>
            <a:ext cx="2286000" cy="1581151"/>
          </a:xfrm>
          <a:prstGeom prst="rect">
            <a:avLst/>
          </a:prstGeom>
          <a:noFill/>
          <a:ln w="9525">
            <a:noFill/>
            <a:miter lim="800000"/>
            <a:headEnd/>
            <a:tailEnd/>
          </a:ln>
        </p:spPr>
        <p:txBody>
          <a:bodyPr/>
          <a:lstStyle/>
          <a:p>
            <a:endParaRPr lang="en-US"/>
          </a:p>
        </p:txBody>
      </p:sp>
      <p:pic>
        <p:nvPicPr>
          <p:cNvPr id="46085" name="Picture 13" descr="the-jay-treaty-steve-kelley-the-times-picayune-300x208"/>
          <p:cNvPicPr>
            <a:picLocks noChangeAspect="1" noChangeArrowheads="1"/>
          </p:cNvPicPr>
          <p:nvPr/>
        </p:nvPicPr>
        <p:blipFill>
          <a:blip r:embed="rId2"/>
          <a:srcRect/>
          <a:stretch>
            <a:fillRect/>
          </a:stretch>
        </p:blipFill>
        <p:spPr bwMode="auto">
          <a:xfrm>
            <a:off x="4648200" y="1447800"/>
            <a:ext cx="4038600" cy="3027363"/>
          </a:xfrm>
          <a:prstGeom prst="rect">
            <a:avLst/>
          </a:prstGeom>
          <a:noFill/>
          <a:ln w="9525">
            <a:noFill/>
            <a:miter lim="800000"/>
            <a:headEnd/>
            <a:tailEnd/>
          </a:ln>
        </p:spPr>
      </p:pic>
      <p:sp>
        <p:nvSpPr>
          <p:cNvPr id="46086" name="AutoShape 16" descr="Z"/>
          <p:cNvSpPr>
            <a:spLocks noChangeAspect="1" noChangeArrowheads="1"/>
          </p:cNvSpPr>
          <p:nvPr/>
        </p:nvSpPr>
        <p:spPr bwMode="auto">
          <a:xfrm>
            <a:off x="0" y="-23813"/>
            <a:ext cx="1524000" cy="1524001"/>
          </a:xfrm>
          <a:prstGeom prst="rect">
            <a:avLst/>
          </a:prstGeom>
          <a:noFill/>
          <a:ln w="9525">
            <a:noFill/>
            <a:miter lim="800000"/>
            <a:headEnd/>
            <a:tailEnd/>
          </a:ln>
        </p:spPr>
        <p:txBody>
          <a:bodyPr/>
          <a:lstStyle/>
          <a:p>
            <a:endParaRPr lang="en-US"/>
          </a:p>
        </p:txBody>
      </p:sp>
      <p:pic>
        <p:nvPicPr>
          <p:cNvPr id="46087" name="Picture 17" descr="untitled"/>
          <p:cNvPicPr>
            <a:picLocks noChangeAspect="1" noChangeArrowheads="1"/>
          </p:cNvPicPr>
          <p:nvPr/>
        </p:nvPicPr>
        <p:blipFill>
          <a:blip r:embed="rId3"/>
          <a:srcRect/>
          <a:stretch>
            <a:fillRect/>
          </a:stretch>
        </p:blipFill>
        <p:spPr bwMode="auto">
          <a:xfrm>
            <a:off x="4648200" y="4475163"/>
            <a:ext cx="2898775" cy="18764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lgn="ctr" fontAlgn="auto">
              <a:spcAft>
                <a:spcPts val="0"/>
              </a:spcAft>
              <a:defRPr/>
            </a:pPr>
            <a:r>
              <a:rPr smtClean="0">
                <a:ln>
                  <a:noFill/>
                </a:ln>
                <a:solidFill>
                  <a:schemeClr val="bg1"/>
                </a:solidFill>
                <a:effectLst/>
              </a:rPr>
              <a:t>Pinckney’s Treaty</a:t>
            </a:r>
          </a:p>
        </p:txBody>
      </p:sp>
      <p:sp>
        <p:nvSpPr>
          <p:cNvPr id="47106" name="Rectangle 4"/>
          <p:cNvSpPr>
            <a:spLocks noGrp="1"/>
          </p:cNvSpPr>
          <p:nvPr>
            <p:ph sz="half" idx="1"/>
          </p:nvPr>
        </p:nvSpPr>
        <p:spPr>
          <a:xfrm>
            <a:off x="457200" y="1447800"/>
            <a:ext cx="4038600" cy="4678363"/>
          </a:xfrm>
        </p:spPr>
        <p:txBody>
          <a:bodyPr/>
          <a:lstStyle/>
          <a:p>
            <a:r>
              <a:rPr lang="en-US" sz="2200" smtClean="0"/>
              <a:t>Jay’s Treaty had unforeseen consequences</a:t>
            </a:r>
          </a:p>
          <a:p>
            <a:r>
              <a:rPr lang="en-US" sz="2200" smtClean="0"/>
              <a:t>Spain, fearing a stronger Anglo-American alliance, moved to strike a deal with the United States</a:t>
            </a:r>
          </a:p>
          <a:p>
            <a:r>
              <a:rPr lang="en-US" sz="2200" smtClean="0"/>
              <a:t>Pinckney’s Treaty</a:t>
            </a:r>
          </a:p>
          <a:p>
            <a:pPr lvl="1"/>
            <a:r>
              <a:rPr lang="en-US" sz="2000" smtClean="0"/>
              <a:t>U.S granted rights to navigate the Mississippi</a:t>
            </a:r>
          </a:p>
          <a:p>
            <a:pPr lvl="1"/>
            <a:r>
              <a:rPr lang="en-US" sz="2000" smtClean="0"/>
              <a:t>Also granted land, which was disputed, north of Florida</a:t>
            </a:r>
          </a:p>
          <a:p>
            <a:endParaRPr lang="en-US" sz="2200" smtClean="0"/>
          </a:p>
        </p:txBody>
      </p:sp>
      <p:sp>
        <p:nvSpPr>
          <p:cNvPr id="47107" name="Rectangle 5"/>
          <p:cNvSpPr>
            <a:spLocks noGrp="1"/>
          </p:cNvSpPr>
          <p:nvPr>
            <p:ph sz="half" idx="2"/>
          </p:nvPr>
        </p:nvSpPr>
        <p:spPr>
          <a:xfrm>
            <a:off x="4648200" y="1447800"/>
            <a:ext cx="4038600" cy="4678363"/>
          </a:xfrm>
        </p:spPr>
        <p:txBody>
          <a:bodyPr/>
          <a:lstStyle/>
          <a:p>
            <a:endParaRPr lang="en-US" sz="2200" smtClean="0"/>
          </a:p>
        </p:txBody>
      </p:sp>
      <p:pic>
        <p:nvPicPr>
          <p:cNvPr id="47108" name="Picture 7" descr="ch08_02"/>
          <p:cNvPicPr>
            <a:picLocks noChangeAspect="1" noChangeArrowheads="1"/>
          </p:cNvPicPr>
          <p:nvPr/>
        </p:nvPicPr>
        <p:blipFill>
          <a:blip r:embed="rId2"/>
          <a:srcRect/>
          <a:stretch>
            <a:fillRect/>
          </a:stretch>
        </p:blipFill>
        <p:spPr bwMode="auto">
          <a:xfrm>
            <a:off x="4648200" y="1447800"/>
            <a:ext cx="4038600" cy="46783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lgn="ctr" fontAlgn="auto">
              <a:spcAft>
                <a:spcPts val="0"/>
              </a:spcAft>
              <a:defRPr/>
            </a:pPr>
            <a:r>
              <a:rPr smtClean="0">
                <a:ln>
                  <a:noFill/>
                </a:ln>
                <a:solidFill>
                  <a:schemeClr val="bg1"/>
                </a:solidFill>
                <a:effectLst/>
              </a:rPr>
              <a:t>Washington’s Retirement</a:t>
            </a:r>
          </a:p>
        </p:txBody>
      </p:sp>
      <p:sp>
        <p:nvSpPr>
          <p:cNvPr id="48130" name="Rectangle 4"/>
          <p:cNvSpPr>
            <a:spLocks noGrp="1"/>
          </p:cNvSpPr>
          <p:nvPr>
            <p:ph sz="half" idx="1"/>
          </p:nvPr>
        </p:nvSpPr>
        <p:spPr>
          <a:xfrm>
            <a:off x="457200" y="1447800"/>
            <a:ext cx="4038600" cy="4678363"/>
          </a:xfrm>
        </p:spPr>
        <p:txBody>
          <a:bodyPr/>
          <a:lstStyle/>
          <a:p>
            <a:r>
              <a:rPr lang="en-US" sz="2200" smtClean="0"/>
              <a:t>Exhausted from diplomatic and partisan battles, Washington decides to retire after his second-term.  Thus, creating the standard of a two-term limit.</a:t>
            </a:r>
          </a:p>
          <a:p>
            <a:r>
              <a:rPr lang="en-US" sz="2200" smtClean="0"/>
              <a:t>Farewell Speech</a:t>
            </a:r>
          </a:p>
          <a:p>
            <a:pPr lvl="1"/>
            <a:r>
              <a:rPr lang="en-US" sz="2000" smtClean="0"/>
              <a:t>Strongly advised against “permanent alliances.” This highlights the isolationist theory often adopted by U.S. foreign policy post-WWII.  </a:t>
            </a:r>
          </a:p>
        </p:txBody>
      </p:sp>
      <p:sp>
        <p:nvSpPr>
          <p:cNvPr id="48131" name="Rectangle 5"/>
          <p:cNvSpPr>
            <a:spLocks noGrp="1"/>
          </p:cNvSpPr>
          <p:nvPr>
            <p:ph sz="half" idx="2"/>
          </p:nvPr>
        </p:nvSpPr>
        <p:spPr>
          <a:xfrm>
            <a:off x="4648200" y="1447800"/>
            <a:ext cx="4038600" cy="4678363"/>
          </a:xfrm>
        </p:spPr>
        <p:txBody>
          <a:bodyPr/>
          <a:lstStyle/>
          <a:p>
            <a:r>
              <a:rPr lang="en-US" sz="2200" smtClean="0"/>
              <a:t>Under Washington, Federal government grew in strength.</a:t>
            </a:r>
          </a:p>
          <a:p>
            <a:r>
              <a:rPr lang="en-US" sz="2200" smtClean="0"/>
              <a:t>West was expanding</a:t>
            </a:r>
          </a:p>
          <a:p>
            <a:r>
              <a:rPr lang="en-US" sz="2200" smtClean="0"/>
              <a:t>Merchant Marines growing and making trade viable</a:t>
            </a:r>
          </a:p>
          <a:p>
            <a:r>
              <a:rPr lang="en-US" sz="2200" smtClean="0"/>
              <a:t>No overseas wars or entanglements</a:t>
            </a:r>
          </a:p>
          <a:p>
            <a:endParaRPr lang="en-US" sz="2200" smtClean="0"/>
          </a:p>
        </p:txBody>
      </p:sp>
      <p:pic>
        <p:nvPicPr>
          <p:cNvPr id="48132" name="Picture 6" descr="imagesCA8VNC9Y"/>
          <p:cNvPicPr>
            <a:picLocks noChangeAspect="1" noChangeArrowheads="1"/>
          </p:cNvPicPr>
          <p:nvPr/>
        </p:nvPicPr>
        <p:blipFill>
          <a:blip r:embed="rId2"/>
          <a:srcRect/>
          <a:stretch>
            <a:fillRect/>
          </a:stretch>
        </p:blipFill>
        <p:spPr bwMode="auto">
          <a:xfrm>
            <a:off x="4648200" y="4383088"/>
            <a:ext cx="3740150" cy="17430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38200" y="228600"/>
            <a:ext cx="7696200" cy="11382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400" b="1" dirty="0">
                <a:solidFill>
                  <a:schemeClr val="bg1">
                    <a:lumMod val="95000"/>
                    <a:lumOff val="5000"/>
                  </a:schemeClr>
                </a:solidFill>
                <a:latin typeface="Comic Sans MS" charset="0"/>
              </a:rPr>
              <a:t>1796 Election Results </a:t>
            </a:r>
            <a:br>
              <a:rPr lang="en-US" sz="3400" b="1" dirty="0">
                <a:solidFill>
                  <a:schemeClr val="bg1">
                    <a:lumMod val="95000"/>
                    <a:lumOff val="5000"/>
                  </a:schemeClr>
                </a:solidFill>
                <a:latin typeface="Comic Sans MS" charset="0"/>
              </a:rPr>
            </a:br>
            <a:r>
              <a:rPr lang="en-US" sz="3400" b="1" dirty="0">
                <a:solidFill>
                  <a:schemeClr val="bg1">
                    <a:lumMod val="95000"/>
                    <a:lumOff val="5000"/>
                  </a:schemeClr>
                </a:solidFill>
                <a:latin typeface="Comic Sans MS" charset="0"/>
              </a:rPr>
              <a:t>(16 states in the Union)</a:t>
            </a:r>
          </a:p>
        </p:txBody>
      </p:sp>
      <p:graphicFrame>
        <p:nvGraphicFramePr>
          <p:cNvPr id="13387" name="Group 75"/>
          <p:cNvGraphicFramePr>
            <a:graphicFrameLocks noGrp="1"/>
          </p:cNvGraphicFramePr>
          <p:nvPr/>
        </p:nvGraphicFramePr>
        <p:xfrm>
          <a:off x="-457200" y="1219200"/>
          <a:ext cx="9144000" cy="3779520"/>
        </p:xfrm>
        <a:graphic>
          <a:graphicData uri="http://schemas.openxmlformats.org/drawingml/2006/table">
            <a:tbl>
              <a:tblPr/>
              <a:tblGrid>
                <a:gridCol w="1371600"/>
                <a:gridCol w="2590800"/>
                <a:gridCol w="1981200"/>
                <a:gridCol w="1600200"/>
                <a:gridCol w="573088"/>
                <a:gridCol w="1027112"/>
              </a:tblGrid>
              <a:tr h="30480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Comic Sans MS"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88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Comic Sans MS"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Comic Sans MS" charset="0"/>
                        </a:rPr>
                        <a:t>John Adams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Massachusetts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Federalist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71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51.4%</a:t>
                      </a:r>
                    </a:p>
                  </a:txBody>
                  <a:tcPr horzOverflow="overflow">
                    <a:lnL>
                      <a:noFill/>
                    </a:lnL>
                    <a:lnR cap="flat">
                      <a:noFill/>
                    </a:lnR>
                    <a:lnT>
                      <a:noFill/>
                    </a:lnT>
                    <a:lnB>
                      <a:noFill/>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Comic Sans MS"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Comic Sans MS" charset="0"/>
                        </a:rPr>
                        <a:t>Thomas Jefferson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Virginia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Democratic-Republican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68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49.3% </a:t>
                      </a:r>
                    </a:p>
                  </a:txBody>
                  <a:tcPr horzOverflow="overflow">
                    <a:lnL>
                      <a:noFill/>
                    </a:lnL>
                    <a:lnR cap="flat">
                      <a:noFill/>
                    </a:lnR>
                    <a:lnT>
                      <a:noFill/>
                    </a:lnT>
                    <a:lnB>
                      <a:noFill/>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Comic Sans MS"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Thomas Pinckney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South Carolina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Federalist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59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42.8% </a:t>
                      </a:r>
                    </a:p>
                  </a:txBody>
                  <a:tcPr horzOverflow="overflow">
                    <a:lnL>
                      <a:noFill/>
                    </a:lnL>
                    <a:lnR cap="flat">
                      <a:noFill/>
                    </a:lnR>
                    <a:lnT>
                      <a:noFill/>
                    </a:lnT>
                    <a:lnB>
                      <a:noFill/>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Comic Sans MS"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Aaron Burr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New York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Democratic-Republican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30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21.7% </a:t>
                      </a:r>
                    </a:p>
                  </a:txBody>
                  <a:tcPr horzOverflow="overflow">
                    <a:lnL>
                      <a:noFill/>
                    </a:lnL>
                    <a:lnR cap="flat">
                      <a:noFill/>
                    </a:lnR>
                    <a:lnT>
                      <a:noFill/>
                    </a:lnT>
                    <a:lnB>
                      <a:noFill/>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Comic Sans MS"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Samuel Adams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Massachusetts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Federalist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15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10.9% </a:t>
                      </a:r>
                    </a:p>
                  </a:txBody>
                  <a:tcPr horzOverflow="overflow">
                    <a:lnL>
                      <a:noFill/>
                    </a:lnL>
                    <a:lnR cap="flat">
                      <a:noFill/>
                    </a:lnR>
                    <a:lnT>
                      <a:noFill/>
                    </a:lnT>
                    <a:lnB>
                      <a:noFill/>
                    </a:lnB>
                    <a:lnTlToBr>
                      <a:noFill/>
                    </a:lnTlToBr>
                    <a:lnBlToTr>
                      <a:noFill/>
                    </a:lnBlToTr>
                    <a:noFill/>
                  </a:tcPr>
                </a:tc>
              </a:tr>
              <a:tr h="3063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Comic Sans MS"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Oliver Ellsworth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Connecticut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Federalist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11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8.0% </a:t>
                      </a:r>
                    </a:p>
                  </a:txBody>
                  <a:tcPr horzOverflow="overflow">
                    <a:lnL>
                      <a:noFill/>
                    </a:lnL>
                    <a:lnR cap="flat">
                      <a:noFill/>
                    </a:lnR>
                    <a:lnT>
                      <a:noFill/>
                    </a:lnT>
                    <a:lnB>
                      <a:noFill/>
                    </a:lnB>
                    <a:lnTlToBr>
                      <a:noFill/>
                    </a:lnTlToBr>
                    <a:lnBlToTr>
                      <a:noFill/>
                    </a:lnBlToTr>
                    <a:noFill/>
                  </a:tcPr>
                </a:tc>
              </a:tr>
              <a:tr h="3079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George Clinton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New York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Democratic-Republican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7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5.1% </a:t>
                      </a:r>
                    </a:p>
                  </a:txBody>
                  <a:tcPr horzOverflow="overflow">
                    <a:lnL>
                      <a:noFill/>
                    </a:lnL>
                    <a:lnR cap="flat">
                      <a:noFill/>
                    </a:lnR>
                    <a:lnT>
                      <a:noFill/>
                    </a:lnT>
                    <a:lnB>
                      <a:noFill/>
                    </a:lnB>
                    <a:lnTlToBr>
                      <a:noFill/>
                    </a:lnTlToBr>
                    <a:lnBlToTr>
                      <a:noFill/>
                    </a:lnBlToTr>
                    <a:noFill/>
                  </a:tcPr>
                </a:tc>
              </a:tr>
              <a:tr h="3063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Other </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 </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 </a:t>
                      </a:r>
                    </a:p>
                  </a:txBody>
                  <a:tcP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15 </a:t>
                      </a:r>
                    </a:p>
                  </a:txBody>
                  <a:tcP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omic Sans MS" charset="0"/>
                        </a:rPr>
                        <a:t>10.9% </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13386" name="Group 74"/>
          <p:cNvGraphicFramePr>
            <a:graphicFrameLocks noGrp="1"/>
          </p:cNvGraphicFramePr>
          <p:nvPr/>
        </p:nvGraphicFramePr>
        <p:xfrm>
          <a:off x="3238500" y="5353050"/>
          <a:ext cx="3848100" cy="1306196"/>
        </p:xfrm>
        <a:graphic>
          <a:graphicData uri="http://schemas.openxmlformats.org/drawingml/2006/table">
            <a:tbl>
              <a:tblPr/>
              <a:tblGrid>
                <a:gridCol w="3282950"/>
                <a:gridCol w="565150"/>
              </a:tblGrid>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Total Number of Electors</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138</a:t>
                      </a:r>
                    </a:p>
                  </a:txBody>
                  <a:tcPr anchor="ctr" horzOverflow="overflow">
                    <a:lnL>
                      <a:noFill/>
                    </a:lnL>
                    <a:lnR cap="flat">
                      <a:noFill/>
                    </a:lnR>
                    <a:lnT cap="flat">
                      <a:noFill/>
                    </a:lnT>
                    <a:lnB>
                      <a:noFill/>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Total Electoral Votes Cast</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276</a:t>
                      </a:r>
                    </a:p>
                  </a:txBody>
                  <a:tcPr anchor="ctr" horzOverflow="overflow">
                    <a:lnL>
                      <a:noFill/>
                    </a:lnL>
                    <a:lnR cap="flat">
                      <a:noFill/>
                    </a:lnR>
                    <a:lnT>
                      <a:noFill/>
                    </a:lnT>
                    <a:lnB>
                      <a:noFill/>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Number of Votes for a Majority</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omic Sans MS" charset="0"/>
                        </a:rPr>
                        <a:t>70</a:t>
                      </a: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49209" name="Picture 66" descr="pepiee1796"/>
          <p:cNvPicPr>
            <a:picLocks noChangeAspect="1" noChangeArrowheads="1"/>
          </p:cNvPicPr>
          <p:nvPr/>
        </p:nvPicPr>
        <p:blipFill>
          <a:blip r:embed="rId2"/>
          <a:srcRect/>
          <a:stretch>
            <a:fillRect/>
          </a:stretch>
        </p:blipFill>
        <p:spPr bwMode="auto">
          <a:xfrm>
            <a:off x="1866900" y="5353050"/>
            <a:ext cx="1114425" cy="1123950"/>
          </a:xfrm>
          <a:prstGeom prst="rect">
            <a:avLst/>
          </a:prstGeom>
          <a:noFill/>
          <a:ln w="9525">
            <a:noFill/>
            <a:miter lim="800000"/>
            <a:headEnd/>
            <a:tailEnd/>
          </a:ln>
        </p:spPr>
      </p:pic>
      <p:sp>
        <p:nvSpPr>
          <p:cNvPr id="49210" name="Rectangle 67"/>
          <p:cNvSpPr>
            <a:spLocks noChangeArrowheads="1"/>
          </p:cNvSpPr>
          <p:nvPr/>
        </p:nvSpPr>
        <p:spPr bwMode="auto">
          <a:xfrm>
            <a:off x="533400" y="2008188"/>
            <a:ext cx="228600" cy="1524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49211" name="Rectangle 68"/>
          <p:cNvSpPr>
            <a:spLocks noChangeArrowheads="1"/>
          </p:cNvSpPr>
          <p:nvPr/>
        </p:nvSpPr>
        <p:spPr bwMode="auto">
          <a:xfrm>
            <a:off x="533400" y="1676400"/>
            <a:ext cx="2286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9212" name="Rectangle 69"/>
          <p:cNvSpPr>
            <a:spLocks noChangeArrowheads="1"/>
          </p:cNvSpPr>
          <p:nvPr/>
        </p:nvSpPr>
        <p:spPr bwMode="auto">
          <a:xfrm>
            <a:off x="533400" y="2590800"/>
            <a:ext cx="228600" cy="152400"/>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49213" name="Rectangle 70"/>
          <p:cNvSpPr>
            <a:spLocks noChangeArrowheads="1"/>
          </p:cNvSpPr>
          <p:nvPr/>
        </p:nvSpPr>
        <p:spPr bwMode="auto">
          <a:xfrm>
            <a:off x="533400" y="2895600"/>
            <a:ext cx="228600" cy="152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49214" name="Rectangle 71"/>
          <p:cNvSpPr>
            <a:spLocks noChangeArrowheads="1"/>
          </p:cNvSpPr>
          <p:nvPr/>
        </p:nvSpPr>
        <p:spPr bwMode="auto">
          <a:xfrm>
            <a:off x="533400" y="3505200"/>
            <a:ext cx="228600" cy="152400"/>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49215" name="Rectangle 72"/>
          <p:cNvSpPr>
            <a:spLocks noChangeArrowheads="1"/>
          </p:cNvSpPr>
          <p:nvPr/>
        </p:nvSpPr>
        <p:spPr bwMode="auto">
          <a:xfrm>
            <a:off x="533400" y="3886200"/>
            <a:ext cx="228600" cy="152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9216" name="Rectangle 73"/>
          <p:cNvSpPr>
            <a:spLocks noChangeArrowheads="1"/>
          </p:cNvSpPr>
          <p:nvPr/>
        </p:nvSpPr>
        <p:spPr bwMode="auto">
          <a:xfrm>
            <a:off x="533400" y="4191000"/>
            <a:ext cx="228600" cy="152400"/>
          </a:xfrm>
          <a:prstGeom prst="rect">
            <a:avLst/>
          </a:prstGeom>
          <a:solidFill>
            <a:srgbClr val="00CC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1"/>
          <p:cNvSpPr>
            <a:spLocks noGrp="1"/>
          </p:cNvSpPr>
          <p:nvPr>
            <p:ph idx="1"/>
          </p:nvPr>
        </p:nvSpPr>
        <p:spPr>
          <a:xfrm>
            <a:off x="457200" y="1371600"/>
            <a:ext cx="8229600" cy="4572000"/>
          </a:xfrm>
        </p:spPr>
        <p:txBody>
          <a:bodyPr/>
          <a:lstStyle/>
          <a:p>
            <a:r>
              <a:rPr lang="en-US" smtClean="0"/>
              <a:t> </a:t>
            </a:r>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1796 Election</a:t>
            </a:r>
            <a:endParaRPr>
              <a:solidFill>
                <a:schemeClr val="bg1">
                  <a:lumMod val="95000"/>
                  <a:lumOff val="5000"/>
                </a:schemeClr>
              </a:solidFill>
            </a:endParaRPr>
          </a:p>
        </p:txBody>
      </p:sp>
      <p:pic>
        <p:nvPicPr>
          <p:cNvPr id="50179" name="Picture 3" descr="image137.gif"/>
          <p:cNvPicPr>
            <a:picLocks noChangeAspect="1"/>
          </p:cNvPicPr>
          <p:nvPr/>
        </p:nvPicPr>
        <p:blipFill>
          <a:blip r:embed="rId2"/>
          <a:srcRect/>
          <a:stretch>
            <a:fillRect/>
          </a:stretch>
        </p:blipFill>
        <p:spPr bwMode="auto">
          <a:xfrm>
            <a:off x="1041400" y="1658938"/>
            <a:ext cx="7221538" cy="3332162"/>
          </a:xfrm>
          <a:prstGeom prst="rect">
            <a:avLst/>
          </a:prstGeom>
          <a:noFill/>
          <a:ln w="9525">
            <a:noFill/>
            <a:miter lim="800000"/>
            <a:headEnd/>
            <a:tailEnd/>
          </a:ln>
        </p:spPr>
      </p:pic>
      <p:sp>
        <p:nvSpPr>
          <p:cNvPr id="5" name="TextBox 4"/>
          <p:cNvSpPr txBox="1"/>
          <p:nvPr/>
        </p:nvSpPr>
        <p:spPr>
          <a:xfrm>
            <a:off x="1319213" y="4991100"/>
            <a:ext cx="7212012" cy="92233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solidFill>
                  <a:schemeClr val="bg1">
                    <a:lumMod val="95000"/>
                    <a:lumOff val="5000"/>
                  </a:schemeClr>
                </a:solidFill>
              </a:rPr>
              <a:t>Under the original constitution elector voted twice for president. </a:t>
            </a:r>
          </a:p>
          <a:p>
            <a:pPr>
              <a:defRPr/>
            </a:pPr>
            <a:r>
              <a:rPr lang="en-US" dirty="0">
                <a:solidFill>
                  <a:schemeClr val="bg1">
                    <a:lumMod val="95000"/>
                    <a:lumOff val="5000"/>
                  </a:schemeClr>
                </a:solidFill>
              </a:rPr>
              <a:t>Whoever got the most was president—</a:t>
            </a:r>
          </a:p>
          <a:p>
            <a:pPr>
              <a:defRPr/>
            </a:pPr>
            <a:r>
              <a:rPr lang="en-US" dirty="0">
                <a:solidFill>
                  <a:schemeClr val="bg1">
                    <a:lumMod val="95000"/>
                    <a:lumOff val="5000"/>
                  </a:schemeClr>
                </a:solidFill>
              </a:rPr>
              <a:t>whoever got the 2nd most became V.P.. How could this be a problem?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457200" y="1371600"/>
            <a:ext cx="8229600" cy="4572000"/>
          </a:xfrm>
        </p:spPr>
        <p:txBody>
          <a:bodyPr/>
          <a:lstStyle/>
          <a:p>
            <a:r>
              <a:rPr lang="en-US" smtClean="0"/>
              <a:t>Partisan politics at its finest:</a:t>
            </a:r>
          </a:p>
          <a:p>
            <a:pPr lvl="1"/>
            <a:r>
              <a:rPr lang="en-US" smtClean="0"/>
              <a:t>Fisher Ames, referring to the Jeffersonians: “fire-eating salamanders, poison sucking toads.” </a:t>
            </a:r>
          </a:p>
          <a:p>
            <a:pPr lvl="1"/>
            <a:r>
              <a:rPr lang="en-US" smtClean="0"/>
              <a:t>Both parties were at odds with each other and mud-slinging occurred on both sides.</a:t>
            </a:r>
          </a:p>
          <a:p>
            <a:pPr lvl="1"/>
            <a:r>
              <a:rPr lang="en-US" smtClean="0"/>
              <a:t>Most of this occurs because Washington was not present to impose some restraint</a:t>
            </a:r>
          </a:p>
          <a:p>
            <a:pPr lvl="1"/>
            <a:r>
              <a:rPr lang="en-US" smtClean="0"/>
              <a:t>Personalities dominated the partisan politics, but Jeffersonians riled against the forceful-crushing of the Whiskey Rebellion and also Jay’s Treaty</a:t>
            </a:r>
          </a:p>
          <a:p>
            <a:pPr lvl="1"/>
            <a:endParaRPr lang="en-US" smtClean="0"/>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Election of 1796</a:t>
            </a:r>
            <a:endParaRPr>
              <a:solidFill>
                <a:schemeClr val="bg1">
                  <a:lumMod val="95000"/>
                  <a:lumOff val="5000"/>
                </a:schemeClr>
              </a:solidFill>
            </a:endParaRPr>
          </a:p>
        </p:txBody>
      </p:sp>
      <p:pic>
        <p:nvPicPr>
          <p:cNvPr id="51203" name="Picture 3" descr="sala.jpg"/>
          <p:cNvPicPr>
            <a:picLocks noChangeAspect="1"/>
          </p:cNvPicPr>
          <p:nvPr/>
        </p:nvPicPr>
        <p:blipFill>
          <a:blip r:embed="rId2"/>
          <a:srcRect/>
          <a:stretch>
            <a:fillRect/>
          </a:stretch>
        </p:blipFill>
        <p:spPr bwMode="auto">
          <a:xfrm>
            <a:off x="804863" y="5570538"/>
            <a:ext cx="2327275" cy="1020762"/>
          </a:xfrm>
          <a:prstGeom prst="rect">
            <a:avLst/>
          </a:prstGeom>
          <a:noFill/>
          <a:ln w="9525">
            <a:noFill/>
            <a:miter lim="800000"/>
            <a:headEnd/>
            <a:tailEnd/>
          </a:ln>
        </p:spPr>
      </p:pic>
      <p:pic>
        <p:nvPicPr>
          <p:cNvPr id="51204" name="Picture 4" descr="toad.jpg"/>
          <p:cNvPicPr>
            <a:picLocks noChangeAspect="1"/>
          </p:cNvPicPr>
          <p:nvPr/>
        </p:nvPicPr>
        <p:blipFill>
          <a:blip r:embed="rId3"/>
          <a:srcRect/>
          <a:stretch>
            <a:fillRect/>
          </a:stretch>
        </p:blipFill>
        <p:spPr bwMode="auto">
          <a:xfrm>
            <a:off x="4064000" y="5351463"/>
            <a:ext cx="4622800" cy="12398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p:txBody>
          <a:bodyPr/>
          <a:lstStyle/>
          <a:p>
            <a:r>
              <a:rPr lang="en-US" smtClean="0"/>
              <a:t>An intellectual aristocrat with little appeal to the masses and little desire to cultivate any.  </a:t>
            </a:r>
          </a:p>
          <a:p>
            <a:r>
              <a:rPr lang="en-US" smtClean="0"/>
              <a:t>Stepped into Washington’s big shoes</a:t>
            </a:r>
          </a:p>
          <a:p>
            <a:r>
              <a:rPr lang="en-US" smtClean="0"/>
              <a:t>Hated by Hamilton, who led the war faction of the federalists known as the “High Federalists.”</a:t>
            </a:r>
          </a:p>
          <a:p>
            <a:r>
              <a:rPr lang="en-US" smtClean="0"/>
              <a:t>Inherited a violent quarrel with France</a:t>
            </a:r>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John Adams</a:t>
            </a:r>
            <a:endParaRPr>
              <a:solidFill>
                <a:schemeClr val="bg1">
                  <a:lumMod val="95000"/>
                  <a:lumOff val="5000"/>
                </a:schemeClr>
              </a:solidFill>
            </a:endParaRPr>
          </a:p>
        </p:txBody>
      </p:sp>
      <p:pic>
        <p:nvPicPr>
          <p:cNvPr id="52227" name="Picture 3" descr="johnadams.jpg"/>
          <p:cNvPicPr>
            <a:picLocks noChangeAspect="1"/>
          </p:cNvPicPr>
          <p:nvPr/>
        </p:nvPicPr>
        <p:blipFill>
          <a:blip r:embed="rId2"/>
          <a:srcRect/>
          <a:stretch>
            <a:fillRect/>
          </a:stretch>
        </p:blipFill>
        <p:spPr bwMode="auto">
          <a:xfrm>
            <a:off x="4248150" y="4252913"/>
            <a:ext cx="3797300" cy="2146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marL="274320" indent="-274320" fontAlgn="auto">
              <a:spcAft>
                <a:spcPts val="0"/>
              </a:spcAft>
              <a:buFont typeface="Wingdings 2"/>
              <a:buChar char=""/>
              <a:defRPr/>
            </a:pPr>
            <a:r>
              <a:rPr lang="en-US" dirty="0" smtClean="0"/>
              <a:t>Population continuing its huge growth</a:t>
            </a:r>
          </a:p>
          <a:p>
            <a:pPr marL="640080" lvl="1" indent="-274320" fontAlgn="auto">
              <a:spcAft>
                <a:spcPts val="0"/>
              </a:spcAft>
              <a:buClr>
                <a:schemeClr val="accent2">
                  <a:shade val="75000"/>
                </a:schemeClr>
              </a:buClr>
              <a:buFont typeface="Wingdings 2"/>
              <a:buChar char=""/>
              <a:defRPr/>
            </a:pPr>
            <a:r>
              <a:rPr lang="en-US" dirty="0" smtClean="0"/>
              <a:t>Almost 4 million people</a:t>
            </a:r>
          </a:p>
          <a:p>
            <a:pPr marL="640080" lvl="1" indent="-274320" fontAlgn="auto">
              <a:spcAft>
                <a:spcPts val="0"/>
              </a:spcAft>
              <a:buClr>
                <a:schemeClr val="accent2">
                  <a:shade val="75000"/>
                </a:schemeClr>
              </a:buClr>
              <a:buFont typeface="Wingdings 2"/>
              <a:buChar char=""/>
              <a:defRPr/>
            </a:pPr>
            <a:r>
              <a:rPr lang="en-US" dirty="0" smtClean="0"/>
              <a:t>Population doubles almost every 25 years</a:t>
            </a:r>
          </a:p>
          <a:p>
            <a:pPr marL="640080" lvl="1" indent="-274320" fontAlgn="auto">
              <a:spcAft>
                <a:spcPts val="0"/>
              </a:spcAft>
              <a:buClr>
                <a:schemeClr val="accent2">
                  <a:shade val="75000"/>
                </a:schemeClr>
              </a:buClr>
              <a:buFont typeface="Wingdings 2"/>
              <a:buChar char=""/>
              <a:defRPr/>
            </a:pPr>
            <a:r>
              <a:rPr lang="en-US" dirty="0" smtClean="0"/>
              <a:t>Cities are blossoming also</a:t>
            </a:r>
          </a:p>
          <a:p>
            <a:pPr marL="1005840" lvl="2" fontAlgn="auto">
              <a:spcAft>
                <a:spcPts val="0"/>
              </a:spcAft>
              <a:buClr>
                <a:schemeClr val="accent2">
                  <a:shade val="50000"/>
                </a:schemeClr>
              </a:buClr>
              <a:buFont typeface="Wingdings 2"/>
              <a:buChar char=""/>
              <a:defRPr/>
            </a:pPr>
            <a:r>
              <a:rPr lang="en-US" dirty="0" smtClean="0"/>
              <a:t>Philadelphia (42,000), New York (33,000), Boston (18,000)</a:t>
            </a:r>
          </a:p>
          <a:p>
            <a:pPr marL="274320" indent="-274320" fontAlgn="auto">
              <a:spcAft>
                <a:spcPts val="0"/>
              </a:spcAft>
              <a:buFont typeface="Wingdings 2"/>
              <a:buChar char=""/>
              <a:defRPr/>
            </a:pPr>
            <a:r>
              <a:rPr lang="en-US" dirty="0" smtClean="0"/>
              <a:t>Still mostly rural though, about 90 percent and almost everyone lived east of Appalachians (5% did not)</a:t>
            </a:r>
          </a:p>
          <a:p>
            <a:pPr marL="274320" indent="-274320" fontAlgn="auto">
              <a:spcAft>
                <a:spcPts val="0"/>
              </a:spcAft>
              <a:buFont typeface="Wingdings 2"/>
              <a:buChar char=""/>
              <a:defRPr/>
            </a:pPr>
            <a:r>
              <a:rPr lang="en-US" dirty="0" smtClean="0"/>
              <a:t>Many looked down on America for its roughness and pioneer lifestyle.  </a:t>
            </a:r>
          </a:p>
          <a:p>
            <a:pPr marL="274320" indent="-274320" fontAlgn="auto">
              <a:spcAft>
                <a:spcPts val="0"/>
              </a:spcAft>
              <a:buFont typeface="Wingdings 2"/>
              <a:buChar char=""/>
              <a:defRPr/>
            </a:pPr>
            <a:r>
              <a:rPr lang="en-US" dirty="0" smtClean="0"/>
              <a:t>Spaniards control New Orleans and by default the Mississippi and agents for the Spanish and British are moving restlessly among the frontiers handing out promised of independence.  </a:t>
            </a:r>
            <a:endParaRPr lang="en-US" dirty="0"/>
          </a:p>
        </p:txBody>
      </p:sp>
      <p:sp>
        <p:nvSpPr>
          <p:cNvPr id="5" name="Title 4"/>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America in 1790</a:t>
            </a:r>
            <a:endParaRPr>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smtClean="0"/>
              <a:t>John Adams, the second president, found himself caught between the followers of Jefferson and those of Hamilton. His one term as president was mostly a failure, largely because he could not develop an effective way to govern with Congress divided and the United States powerless to stop either France or Britain from interfering with American trade across the ocean. </a:t>
            </a:r>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John Adams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1"/>
          </p:nvPr>
        </p:nvSpPr>
        <p:spPr/>
        <p:txBody>
          <a:bodyPr/>
          <a:lstStyle/>
          <a:p>
            <a:r>
              <a:rPr lang="en-US" smtClean="0"/>
              <a:t>1796 John Adams was elected president in a fully partisan election 1789.</a:t>
            </a:r>
          </a:p>
          <a:p>
            <a:r>
              <a:rPr lang="en-US" smtClean="0"/>
              <a:t> XYZ affair demolished relations with France. </a:t>
            </a:r>
          </a:p>
          <a:p>
            <a:r>
              <a:rPr lang="en-US" smtClean="0"/>
              <a:t>1798-1799 Quasi- War with France</a:t>
            </a:r>
          </a:p>
          <a:p>
            <a:r>
              <a:rPr lang="en-US" smtClean="0"/>
              <a:t> Adams expands the Navy and creates the Marines</a:t>
            </a:r>
          </a:p>
          <a:p>
            <a:r>
              <a:rPr lang="en-US" smtClean="0"/>
              <a:t>Alien and Sedition Acts</a:t>
            </a:r>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John Adams</a:t>
            </a:r>
            <a:endParaRPr/>
          </a:p>
        </p:txBody>
      </p:sp>
      <p:pic>
        <p:nvPicPr>
          <p:cNvPr id="54275" name="Picture 3" descr="xyz.jpg"/>
          <p:cNvPicPr>
            <a:picLocks noChangeAspect="1"/>
          </p:cNvPicPr>
          <p:nvPr/>
        </p:nvPicPr>
        <p:blipFill>
          <a:blip r:embed="rId2"/>
          <a:srcRect/>
          <a:stretch>
            <a:fillRect/>
          </a:stretch>
        </p:blipFill>
        <p:spPr bwMode="auto">
          <a:xfrm>
            <a:off x="4732338" y="4267200"/>
            <a:ext cx="3954462" cy="216693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274320" indent="-274320" fontAlgn="auto">
              <a:spcAft>
                <a:spcPts val="0"/>
              </a:spcAft>
              <a:buFont typeface="Wingdings 2"/>
              <a:buChar char=""/>
              <a:defRPr/>
            </a:pPr>
            <a:r>
              <a:rPr lang="en-US" dirty="0" smtClean="0"/>
              <a:t>French viewed Jay’s Treaty as a violation of the Franco-American Treaty of 1778.  </a:t>
            </a:r>
          </a:p>
          <a:p>
            <a:pPr marL="640080" lvl="1" indent="-274320" fontAlgn="auto">
              <a:spcAft>
                <a:spcPts val="0"/>
              </a:spcAft>
              <a:buClr>
                <a:schemeClr val="accent2">
                  <a:shade val="75000"/>
                </a:schemeClr>
              </a:buClr>
              <a:buFont typeface="Wingdings 2"/>
              <a:buChar char=""/>
              <a:defRPr/>
            </a:pPr>
            <a:r>
              <a:rPr lang="en-US" dirty="0" smtClean="0"/>
              <a:t>In response, French Navy started to seize defenseless American Merchant vessels (about 300 in total)</a:t>
            </a:r>
          </a:p>
          <a:p>
            <a:pPr marL="640080" lvl="1" indent="-274320" fontAlgn="auto">
              <a:spcAft>
                <a:spcPts val="0"/>
              </a:spcAft>
              <a:buClr>
                <a:schemeClr val="accent2">
                  <a:shade val="75000"/>
                </a:schemeClr>
              </a:buClr>
              <a:buFont typeface="Wingdings 2"/>
              <a:buChar char=""/>
              <a:defRPr/>
            </a:pPr>
            <a:r>
              <a:rPr lang="en-US" dirty="0" smtClean="0"/>
              <a:t>Also did not accept America’s new envoy to France</a:t>
            </a:r>
          </a:p>
          <a:p>
            <a:pPr marL="274320" indent="-274320" fontAlgn="auto">
              <a:spcAft>
                <a:spcPts val="0"/>
              </a:spcAft>
              <a:buFont typeface="Wingdings 2"/>
              <a:buChar char=""/>
              <a:defRPr/>
            </a:pPr>
            <a:r>
              <a:rPr lang="en-US" dirty="0" smtClean="0"/>
              <a:t>John Adams, steering clear of war, appoints a diplomatic commission of three men, including John Marshall, </a:t>
            </a:r>
          </a:p>
          <a:p>
            <a:pPr marL="274320" indent="-274320" fontAlgn="auto">
              <a:spcAft>
                <a:spcPts val="0"/>
              </a:spcAft>
              <a:buFont typeface="Wingdings 2"/>
              <a:buChar char=""/>
              <a:defRPr/>
            </a:pPr>
            <a:r>
              <a:rPr lang="en-US" dirty="0" smtClean="0"/>
              <a:t>Approached by three go-betweens before reaching </a:t>
            </a:r>
            <a:r>
              <a:rPr lang="en-US" dirty="0" err="1" smtClean="0"/>
              <a:t>Tallyrand</a:t>
            </a:r>
            <a:r>
              <a:rPr lang="en-US" dirty="0" smtClean="0"/>
              <a:t>, and asked to pay $250,000 just to talk to </a:t>
            </a:r>
            <a:r>
              <a:rPr lang="en-US" dirty="0" err="1" smtClean="0"/>
              <a:t>Tallyrand</a:t>
            </a:r>
            <a:r>
              <a:rPr lang="en-US" dirty="0" smtClean="0"/>
              <a:t>.  </a:t>
            </a:r>
          </a:p>
          <a:p>
            <a:pPr marL="274320" indent="-274320" fontAlgn="auto">
              <a:spcAft>
                <a:spcPts val="0"/>
              </a:spcAft>
              <a:buFont typeface="Wingdings 2"/>
              <a:buChar char=""/>
              <a:defRPr/>
            </a:pPr>
            <a:r>
              <a:rPr lang="en-US" dirty="0" smtClean="0"/>
              <a:t>Americans said hells no!!!!!!! </a:t>
            </a:r>
            <a:endParaRPr lang="en-US" dirty="0"/>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X Y Z Affair</a:t>
            </a:r>
            <a:endParaRPr>
              <a:solidFill>
                <a:schemeClr val="bg1">
                  <a:lumMod val="95000"/>
                  <a:lumOff val="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p:txBody>
          <a:bodyPr/>
          <a:lstStyle/>
          <a:p>
            <a:r>
              <a:rPr lang="en-US" sz="2400" smtClean="0"/>
              <a:t>War fever went through United States.  Federalists happy, Jeffersonians disappointed in behavior of the French.</a:t>
            </a:r>
          </a:p>
          <a:p>
            <a:r>
              <a:rPr lang="en-US" sz="2400" smtClean="0"/>
              <a:t>War preparations began.  Navy Department created and expanded and Marine Corp reestablished.</a:t>
            </a:r>
          </a:p>
          <a:p>
            <a:r>
              <a:rPr lang="en-US" sz="2400" smtClean="0"/>
              <a:t>Quasi-War, mainly confined to the seas, and undeclared, wages on from 1798-1800.  </a:t>
            </a:r>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X Y Z Affair and Quasi-War</a:t>
            </a:r>
            <a:endParaRPr/>
          </a:p>
        </p:txBody>
      </p:sp>
      <p:pic>
        <p:nvPicPr>
          <p:cNvPr id="56323" name="Picture 3" descr="quasi.jpg"/>
          <p:cNvPicPr>
            <a:picLocks noChangeAspect="1"/>
          </p:cNvPicPr>
          <p:nvPr/>
        </p:nvPicPr>
        <p:blipFill>
          <a:blip r:embed="rId2"/>
          <a:srcRect/>
          <a:stretch>
            <a:fillRect/>
          </a:stretch>
        </p:blipFill>
        <p:spPr bwMode="auto">
          <a:xfrm>
            <a:off x="4148138" y="3970338"/>
            <a:ext cx="4216400" cy="2413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en-US" dirty="0" err="1" smtClean="0"/>
              <a:t>Tallyrand</a:t>
            </a:r>
            <a:r>
              <a:rPr lang="en-US" dirty="0" smtClean="0"/>
              <a:t> wanted peace, so he said a new minister would be fully respected and received</a:t>
            </a:r>
          </a:p>
          <a:p>
            <a:pPr marL="274320" indent="-274320" fontAlgn="auto">
              <a:spcAft>
                <a:spcPts val="0"/>
              </a:spcAft>
              <a:buFont typeface="Wingdings 2"/>
              <a:buChar char=""/>
              <a:defRPr/>
            </a:pPr>
            <a:r>
              <a:rPr lang="en-US" dirty="0" smtClean="0"/>
              <a:t>1799, Adams submits name to Senate for a new minster to France.  Again, a last try at peace and keeping the young nation out of war.  </a:t>
            </a:r>
          </a:p>
          <a:p>
            <a:pPr marL="274320" indent="-274320" fontAlgn="auto">
              <a:spcAft>
                <a:spcPts val="0"/>
              </a:spcAft>
              <a:buFont typeface="Wingdings 2"/>
              <a:buChar char=""/>
              <a:defRPr/>
            </a:pPr>
            <a:r>
              <a:rPr lang="en-US" dirty="0" smtClean="0"/>
              <a:t>Napoleon came to power. Wanted to end things. </a:t>
            </a:r>
          </a:p>
          <a:p>
            <a:pPr marL="274320" indent="-274320" fontAlgn="auto">
              <a:spcAft>
                <a:spcPts val="0"/>
              </a:spcAft>
              <a:buFont typeface="Wingdings 2"/>
              <a:buChar char=""/>
              <a:defRPr/>
            </a:pPr>
            <a:r>
              <a:rPr lang="en-US" dirty="0" smtClean="0"/>
              <a:t>Convention of 1800.  </a:t>
            </a:r>
          </a:p>
          <a:p>
            <a:pPr marL="640080" lvl="1" indent="-274320" fontAlgn="auto">
              <a:spcAft>
                <a:spcPts val="0"/>
              </a:spcAft>
              <a:buClr>
                <a:schemeClr val="accent2">
                  <a:shade val="75000"/>
                </a:schemeClr>
              </a:buClr>
              <a:buFont typeface="Wingdings 2"/>
              <a:buChar char=""/>
              <a:defRPr/>
            </a:pPr>
            <a:r>
              <a:rPr lang="en-US" dirty="0" smtClean="0"/>
              <a:t>Annul the 22 year alliance</a:t>
            </a:r>
          </a:p>
          <a:p>
            <a:pPr marL="640080" lvl="1" indent="-274320" fontAlgn="auto">
              <a:spcAft>
                <a:spcPts val="0"/>
              </a:spcAft>
              <a:buClr>
                <a:schemeClr val="accent2">
                  <a:shade val="75000"/>
                </a:schemeClr>
              </a:buClr>
              <a:buFont typeface="Wingdings 2"/>
              <a:buChar char=""/>
              <a:defRPr/>
            </a:pPr>
            <a:r>
              <a:rPr lang="en-US" dirty="0" smtClean="0"/>
              <a:t>U.S. would pay damage claims of American shippers</a:t>
            </a:r>
          </a:p>
          <a:p>
            <a:pPr marL="640080" lvl="1" indent="-274320" fontAlgn="auto">
              <a:spcAft>
                <a:spcPts val="0"/>
              </a:spcAft>
              <a:buClr>
                <a:schemeClr val="accent2">
                  <a:shade val="75000"/>
                </a:schemeClr>
              </a:buClr>
              <a:buFont typeface="Wingdings 2"/>
              <a:buChar char=""/>
              <a:defRPr/>
            </a:pPr>
            <a:r>
              <a:rPr lang="en-US" dirty="0" smtClean="0"/>
              <a:t>Ends only peace time military alliance for over the next century and a half.  Reaffirms policy of no foreign entanglements</a:t>
            </a:r>
            <a:endParaRPr lang="en-US" dirty="0"/>
          </a:p>
        </p:txBody>
      </p:sp>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Peace with France</a:t>
            </a:r>
            <a:endParaRPr>
              <a:solidFill>
                <a:schemeClr val="bg1">
                  <a:lumMod val="95000"/>
                  <a:lumOff val="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z="3800" smtClean="0">
                <a:ln>
                  <a:noFill/>
                </a:ln>
                <a:solidFill>
                  <a:schemeClr val="bg1"/>
                </a:solidFill>
                <a:effectLst/>
              </a:rPr>
              <a:t>Alien and Sedition Acts (Adams Blunders)</a:t>
            </a:r>
          </a:p>
        </p:txBody>
      </p:sp>
      <p:sp>
        <p:nvSpPr>
          <p:cNvPr id="63491" name="Rectangle 3"/>
          <p:cNvSpPr>
            <a:spLocks noGrp="1"/>
          </p:cNvSpPr>
          <p:nvPr>
            <p:ph type="body" idx="1"/>
          </p:nvPr>
        </p:nvSpPr>
        <p:spPr>
          <a:xfrm>
            <a:off x="457200" y="1447800"/>
            <a:ext cx="8229600" cy="4678363"/>
          </a:xfrm>
        </p:spPr>
        <p:txBody>
          <a:bodyPr/>
          <a:lstStyle/>
          <a:p>
            <a:r>
              <a:rPr lang="en-US" smtClean="0"/>
              <a:t>Alien And Sedition Acts attempted to muzzle Democratic-Republican critics.</a:t>
            </a:r>
          </a:p>
          <a:p>
            <a:r>
              <a:rPr lang="en-US" smtClean="0"/>
              <a:t>Alien Act</a:t>
            </a:r>
          </a:p>
          <a:p>
            <a:pPr lvl="1"/>
            <a:r>
              <a:rPr lang="en-US" smtClean="0"/>
              <a:t>Residency for citizenship (Naturalization) raised</a:t>
            </a:r>
          </a:p>
          <a:p>
            <a:pPr lvl="1">
              <a:buFont typeface="Wingdings 2" pitchFamily="18" charset="2"/>
              <a:buNone/>
            </a:pPr>
            <a:r>
              <a:rPr lang="en-US" smtClean="0"/>
              <a:t>	from 5 to 14 years</a:t>
            </a:r>
          </a:p>
          <a:p>
            <a:pPr lvl="1">
              <a:buFontTx/>
              <a:buChar char="•"/>
            </a:pPr>
            <a:r>
              <a:rPr lang="en-US" smtClean="0"/>
              <a:t>Can deport “dangerous” aliens</a:t>
            </a:r>
          </a:p>
          <a:p>
            <a:r>
              <a:rPr lang="en-US" smtClean="0"/>
              <a:t>Sedition Act</a:t>
            </a:r>
          </a:p>
          <a:p>
            <a:pPr lvl="1"/>
            <a:r>
              <a:rPr lang="en-US" smtClean="0"/>
              <a:t>Illegal to defame public officials (written to expire in</a:t>
            </a:r>
          </a:p>
          <a:p>
            <a:pPr lvl="1">
              <a:buFont typeface="Wingdings 2" pitchFamily="18" charset="2"/>
              <a:buNone/>
            </a:pPr>
            <a:r>
              <a:rPr lang="en-US" smtClean="0"/>
              <a:t>	1801 just in case the fed’s lose the next election)</a:t>
            </a:r>
          </a:p>
          <a:p>
            <a:pPr lvl="1"/>
            <a:r>
              <a:rPr lang="en-US" smtClean="0"/>
              <a:t>For the first two years it is very popular--seen as</a:t>
            </a:r>
          </a:p>
          <a:p>
            <a:pPr lvl="1">
              <a:buFont typeface="Wingdings 2" pitchFamily="18" charset="2"/>
              <a:buNone/>
            </a:pPr>
            <a:r>
              <a:rPr lang="en-US" smtClean="0"/>
              <a:t>	necessary to control immigrants and ensure domestic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chemeClr val="bg1"/>
                </a:solidFill>
                <a:effectLst/>
              </a:rPr>
              <a:t>Alien and Sedition Acts</a:t>
            </a:r>
          </a:p>
        </p:txBody>
      </p:sp>
      <p:sp>
        <p:nvSpPr>
          <p:cNvPr id="64515" name="Rectangle 3"/>
          <p:cNvSpPr>
            <a:spLocks noGrp="1"/>
          </p:cNvSpPr>
          <p:nvPr>
            <p:ph type="body" idx="1"/>
          </p:nvPr>
        </p:nvSpPr>
        <p:spPr>
          <a:xfrm>
            <a:off x="457200" y="1447800"/>
            <a:ext cx="8229600" cy="4678363"/>
          </a:xfrm>
        </p:spPr>
        <p:txBody>
          <a:bodyPr/>
          <a:lstStyle/>
          <a:p>
            <a:r>
              <a:rPr lang="en-US" sz="2200" smtClean="0"/>
              <a:t>Alien act, while perhaps legal during war, was against the American ideals and the Constitution.  Gave way too much power to the Executive branch</a:t>
            </a:r>
          </a:p>
          <a:p>
            <a:r>
              <a:rPr lang="en-US" sz="2200" smtClean="0"/>
              <a:t>Sedition Act was a slap at two freedoms in the Bill of Rights, freedom of speech and press.  </a:t>
            </a:r>
          </a:p>
          <a:p>
            <a:r>
              <a:rPr lang="en-US" sz="2200" smtClean="0"/>
              <a:t>So……………who is this geared towards and who gets angry?  </a:t>
            </a:r>
          </a:p>
          <a:p>
            <a:r>
              <a:rPr lang="en-US" sz="2200" smtClean="0"/>
              <a:t>10 Jeffersonians put on trial under the Sedition Act.  All convicted by prejudiced Federalist judges.  </a:t>
            </a:r>
          </a:p>
          <a:p>
            <a:pPr lvl="1"/>
            <a:r>
              <a:rPr lang="en-US" sz="2000" smtClean="0"/>
              <a:t>E.g Spitting Lion, Matthew Lyon, sentenced four months in jail for writing about Adams: “unbound thirst for unbound pomp, foolish adulation, and selfish avarice.”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chemeClr val="bg1"/>
                </a:solidFill>
                <a:effectLst/>
              </a:rPr>
              <a:t>Kentucky and Virginia Resolutions</a:t>
            </a:r>
          </a:p>
        </p:txBody>
      </p:sp>
      <p:sp>
        <p:nvSpPr>
          <p:cNvPr id="65539" name="Rectangle 3"/>
          <p:cNvSpPr>
            <a:spLocks noGrp="1"/>
          </p:cNvSpPr>
          <p:nvPr>
            <p:ph type="body" idx="1"/>
          </p:nvPr>
        </p:nvSpPr>
        <p:spPr>
          <a:xfrm>
            <a:off x="457200" y="1447800"/>
            <a:ext cx="8229600" cy="4678363"/>
          </a:xfrm>
        </p:spPr>
        <p:txBody>
          <a:bodyPr/>
          <a:lstStyle/>
          <a:p>
            <a:pPr>
              <a:lnSpc>
                <a:spcPct val="90000"/>
              </a:lnSpc>
            </a:pPr>
            <a:r>
              <a:rPr lang="en-US" smtClean="0"/>
              <a:t>Kentucky (Jefferson), Virginia (Madison)</a:t>
            </a:r>
          </a:p>
          <a:p>
            <a:pPr lvl="1">
              <a:lnSpc>
                <a:spcPct val="90000"/>
              </a:lnSpc>
            </a:pPr>
            <a:r>
              <a:rPr lang="en-US" smtClean="0"/>
              <a:t>Secretly penned, fearing sedition.  </a:t>
            </a:r>
          </a:p>
          <a:p>
            <a:pPr lvl="1">
              <a:lnSpc>
                <a:spcPct val="90000"/>
              </a:lnSpc>
            </a:pPr>
            <a:r>
              <a:rPr lang="en-US" smtClean="0"/>
              <a:t>Stressed compact theory.  That the 13 states entered into a compact with the federal government.</a:t>
            </a:r>
          </a:p>
          <a:p>
            <a:pPr lvl="1">
              <a:lnSpc>
                <a:spcPct val="90000"/>
              </a:lnSpc>
            </a:pPr>
            <a:r>
              <a:rPr lang="en-US" smtClean="0"/>
              <a:t>So federal government was an agent or creation of the states</a:t>
            </a:r>
          </a:p>
          <a:p>
            <a:pPr lvl="1">
              <a:lnSpc>
                <a:spcPct val="90000"/>
              </a:lnSpc>
            </a:pPr>
            <a:r>
              <a:rPr lang="en-US" smtClean="0"/>
              <a:t>So states were the final judges if the federal government ahd broken the compact/contract,  </a:t>
            </a:r>
          </a:p>
          <a:p>
            <a:pPr lvl="1">
              <a:lnSpc>
                <a:spcPct val="90000"/>
              </a:lnSpc>
            </a:pPr>
            <a:r>
              <a:rPr lang="en-US" smtClean="0"/>
              <a:t>So federal regime exceeded its powers granted to her by the states in passing the Alien and Sedition Acts.</a:t>
            </a:r>
          </a:p>
          <a:p>
            <a:pPr lvl="1">
              <a:lnSpc>
                <a:spcPct val="90000"/>
              </a:lnSpc>
            </a:pPr>
            <a:r>
              <a:rPr lang="en-US" smtClean="0"/>
              <a:t>So nullification (refusal to accept them) was the right remedy.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z="3800" smtClean="0">
                <a:ln>
                  <a:noFill/>
                </a:ln>
                <a:solidFill>
                  <a:schemeClr val="bg1"/>
                </a:solidFill>
                <a:effectLst/>
              </a:rPr>
              <a:t>Federalists vs Democratic Republicans</a:t>
            </a:r>
          </a:p>
        </p:txBody>
      </p:sp>
      <p:sp>
        <p:nvSpPr>
          <p:cNvPr id="66564" name="Rectangle 4"/>
          <p:cNvSpPr>
            <a:spLocks noGrp="1"/>
          </p:cNvSpPr>
          <p:nvPr>
            <p:ph type="body" sz="half" idx="1"/>
          </p:nvPr>
        </p:nvSpPr>
        <p:spPr>
          <a:xfrm>
            <a:off x="457200" y="1447800"/>
            <a:ext cx="4038600" cy="4678363"/>
          </a:xfrm>
        </p:spPr>
        <p:txBody>
          <a:bodyPr/>
          <a:lstStyle/>
          <a:p>
            <a:pPr>
              <a:lnSpc>
                <a:spcPct val="80000"/>
              </a:lnSpc>
            </a:pPr>
            <a:r>
              <a:rPr lang="en-US" sz="2400" b="1" smtClean="0">
                <a:solidFill>
                  <a:schemeClr val="bg1"/>
                </a:solidFill>
              </a:rPr>
              <a:t>Federalists</a:t>
            </a:r>
          </a:p>
          <a:p>
            <a:pPr>
              <a:lnSpc>
                <a:spcPct val="80000"/>
              </a:lnSpc>
            </a:pPr>
            <a:r>
              <a:rPr lang="en-US" sz="2000" smtClean="0"/>
              <a:t>Hamilton, Adams</a:t>
            </a:r>
          </a:p>
          <a:p>
            <a:pPr>
              <a:lnSpc>
                <a:spcPct val="80000"/>
              </a:lnSpc>
            </a:pPr>
            <a:r>
              <a:rPr lang="en-US" sz="2000" smtClean="0"/>
              <a:t>Leadership by  responsible,well- educated elite (the“BEST”)</a:t>
            </a:r>
          </a:p>
          <a:p>
            <a:pPr>
              <a:lnSpc>
                <a:spcPct val="80000"/>
              </a:lnSpc>
            </a:pPr>
            <a:r>
              <a:rPr lang="en-US" sz="2000" smtClean="0"/>
              <a:t>Afraid of excessive democracy as anarchy or mob rule</a:t>
            </a:r>
          </a:p>
          <a:p>
            <a:pPr>
              <a:lnSpc>
                <a:spcPct val="80000"/>
              </a:lnSpc>
            </a:pPr>
            <a:r>
              <a:rPr lang="en-US" sz="2000" smtClean="0"/>
              <a:t>Pro-England</a:t>
            </a:r>
          </a:p>
          <a:p>
            <a:pPr>
              <a:lnSpc>
                <a:spcPct val="80000"/>
              </a:lnSpc>
            </a:pPr>
            <a:r>
              <a:rPr lang="en-US" sz="2000" smtClean="0"/>
              <a:t>Favor trade, and commerce( Especially w/ENGLAND)</a:t>
            </a:r>
          </a:p>
          <a:p>
            <a:pPr>
              <a:lnSpc>
                <a:spcPct val="80000"/>
              </a:lnSpc>
            </a:pPr>
            <a:r>
              <a:rPr lang="en-US" sz="2000" smtClean="0"/>
              <a:t>Strongest in New England</a:t>
            </a:r>
          </a:p>
          <a:p>
            <a:pPr>
              <a:lnSpc>
                <a:spcPct val="80000"/>
              </a:lnSpc>
            </a:pPr>
            <a:r>
              <a:rPr lang="en-US" sz="2000" smtClean="0"/>
              <a:t>LOOSE CONSTRUCTION</a:t>
            </a:r>
          </a:p>
          <a:p>
            <a:pPr>
              <a:lnSpc>
                <a:spcPct val="80000"/>
              </a:lnSpc>
            </a:pPr>
            <a:r>
              <a:rPr lang="en-US" sz="2000" smtClean="0"/>
              <a:t>Supported by merchants, manufacturers, and shippers.  </a:t>
            </a:r>
          </a:p>
          <a:p>
            <a:pPr>
              <a:lnSpc>
                <a:spcPct val="80000"/>
              </a:lnSpc>
            </a:pPr>
            <a:r>
              <a:rPr lang="en-US" sz="2000" smtClean="0"/>
              <a:t>Strong central government</a:t>
            </a:r>
          </a:p>
        </p:txBody>
      </p:sp>
      <p:sp>
        <p:nvSpPr>
          <p:cNvPr id="66565" name="Rectangle 5"/>
          <p:cNvSpPr>
            <a:spLocks noGrp="1"/>
          </p:cNvSpPr>
          <p:nvPr>
            <p:ph type="body" sz="half" idx="2"/>
          </p:nvPr>
        </p:nvSpPr>
        <p:spPr>
          <a:xfrm>
            <a:off x="4648200" y="1447800"/>
            <a:ext cx="4038600" cy="4678363"/>
          </a:xfrm>
        </p:spPr>
        <p:txBody>
          <a:bodyPr/>
          <a:lstStyle/>
          <a:p>
            <a:pPr>
              <a:lnSpc>
                <a:spcPct val="80000"/>
              </a:lnSpc>
            </a:pPr>
            <a:r>
              <a:rPr lang="en-US" sz="2400" b="1" smtClean="0">
                <a:solidFill>
                  <a:schemeClr val="bg1"/>
                </a:solidFill>
              </a:rPr>
              <a:t>Republicans</a:t>
            </a:r>
          </a:p>
          <a:p>
            <a:pPr>
              <a:lnSpc>
                <a:spcPct val="80000"/>
              </a:lnSpc>
            </a:pPr>
            <a:r>
              <a:rPr lang="en-US" sz="2000" smtClean="0"/>
              <a:t>Jefferson, Madison</a:t>
            </a:r>
          </a:p>
          <a:p>
            <a:pPr>
              <a:lnSpc>
                <a:spcPct val="80000"/>
              </a:lnSpc>
            </a:pPr>
            <a:r>
              <a:rPr lang="en-US" sz="2000" smtClean="0"/>
              <a:t>Government should be directly responsive to “the people“</a:t>
            </a:r>
          </a:p>
          <a:p>
            <a:pPr>
              <a:lnSpc>
                <a:spcPct val="80000"/>
              </a:lnSpc>
            </a:pPr>
            <a:r>
              <a:rPr lang="en-US" sz="2000" smtClean="0"/>
              <a:t>Afraid of aristocratic tyranny”; champion egalitarian values</a:t>
            </a:r>
          </a:p>
          <a:p>
            <a:pPr>
              <a:lnSpc>
                <a:spcPct val="80000"/>
              </a:lnSpc>
            </a:pPr>
            <a:r>
              <a:rPr lang="en-US" sz="2000" smtClean="0"/>
              <a:t>Pro-France</a:t>
            </a:r>
          </a:p>
          <a:p>
            <a:pPr>
              <a:lnSpc>
                <a:spcPct val="80000"/>
              </a:lnSpc>
            </a:pPr>
            <a:r>
              <a:rPr lang="en-US" sz="2000" smtClean="0"/>
              <a:t>Favor agricultural economy (small farmer is the backbone of the nation)</a:t>
            </a:r>
          </a:p>
          <a:p>
            <a:pPr>
              <a:lnSpc>
                <a:spcPct val="80000"/>
              </a:lnSpc>
            </a:pPr>
            <a:r>
              <a:rPr lang="en-US" sz="2000" smtClean="0"/>
              <a:t>Strongest in South and West</a:t>
            </a:r>
          </a:p>
          <a:p>
            <a:pPr>
              <a:lnSpc>
                <a:spcPct val="80000"/>
              </a:lnSpc>
            </a:pPr>
            <a:r>
              <a:rPr lang="en-US" sz="2000" smtClean="0"/>
              <a:t>STRICT CONSTRUCTION</a:t>
            </a:r>
          </a:p>
          <a:p>
            <a:pPr>
              <a:lnSpc>
                <a:spcPct val="80000"/>
              </a:lnSpc>
            </a:pPr>
            <a:r>
              <a:rPr lang="en-US" sz="2000" smtClean="0"/>
              <a:t>Weak central government and strong state rights</a:t>
            </a:r>
          </a:p>
          <a:p>
            <a:pPr>
              <a:lnSpc>
                <a:spcPct val="80000"/>
              </a:lnSpc>
            </a:pPr>
            <a:r>
              <a:rPr lang="en-US" sz="2000" smtClean="0"/>
              <a:t>Primarily agrarians and farmers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Washington Presidency</a:t>
            </a:r>
            <a:endParaRPr>
              <a:solidFill>
                <a:schemeClr val="bg1">
                  <a:lumMod val="95000"/>
                  <a:lumOff val="5000"/>
                </a:schemeClr>
              </a:solidFill>
            </a:endParaRPr>
          </a:p>
        </p:txBody>
      </p:sp>
      <p:sp>
        <p:nvSpPr>
          <p:cNvPr id="4" name="Content Placeholder 3"/>
          <p:cNvSpPr>
            <a:spLocks noGrp="1"/>
          </p:cNvSpPr>
          <p:nvPr>
            <p:ph sz="half" idx="1"/>
          </p:nvPr>
        </p:nvSpPr>
        <p:spPr>
          <a:xfrm>
            <a:off x="457200" y="1524000"/>
            <a:ext cx="4059238" cy="4572000"/>
          </a:xfrm>
        </p:spPr>
        <p:txBody>
          <a:bodyPr>
            <a:normAutofit lnSpcReduction="10000"/>
          </a:bodyPr>
          <a:lstStyle/>
          <a:p>
            <a:pPr marL="274320" indent="-274320" fontAlgn="auto">
              <a:spcAft>
                <a:spcPts val="0"/>
              </a:spcAft>
              <a:buFont typeface="Wingdings 2"/>
              <a:buChar char=""/>
              <a:defRPr/>
            </a:pPr>
            <a:r>
              <a:rPr lang="en-US" dirty="0" smtClean="0"/>
              <a:t>Elected unanimously in 1789 and 1792, only president to achieve this</a:t>
            </a:r>
          </a:p>
          <a:p>
            <a:pPr marL="274320" indent="-274320" fontAlgn="auto">
              <a:spcAft>
                <a:spcPts val="0"/>
              </a:spcAft>
              <a:buFont typeface="Wingdings 2"/>
              <a:buChar char=""/>
              <a:defRPr/>
            </a:pPr>
            <a:r>
              <a:rPr lang="en-US" dirty="0" smtClean="0"/>
              <a:t>Triumphal procession to the temporary capital in New York, and took oath of office on April 30, 1789 looking over Wall Street.</a:t>
            </a:r>
          </a:p>
          <a:p>
            <a:pPr marL="274320" indent="-274320" fontAlgn="auto">
              <a:spcAft>
                <a:spcPts val="0"/>
              </a:spcAft>
              <a:buFont typeface="Wingdings 2"/>
              <a:buChar char=""/>
              <a:defRPr/>
            </a:pPr>
            <a:r>
              <a:rPr lang="en-US" dirty="0" smtClean="0"/>
              <a:t>Commanded and led by strength of character as opposed to political acumen</a:t>
            </a:r>
            <a:endParaRPr lang="en-US" dirty="0"/>
          </a:p>
        </p:txBody>
      </p:sp>
      <p:pic>
        <p:nvPicPr>
          <p:cNvPr id="17411" name="Content Placeholder 5" descr="george.jpg"/>
          <p:cNvPicPr>
            <a:picLocks noGrp="1" noChangeAspect="1"/>
          </p:cNvPicPr>
          <p:nvPr>
            <p:ph sz="half" idx="2"/>
          </p:nvPr>
        </p:nvPicPr>
        <p:blipFill>
          <a:blip r:embed="rId2"/>
          <a:srcRect t="-50229" b="-50229"/>
          <a:stretch>
            <a:fillRect/>
          </a:stretch>
        </p:blipFill>
        <p:spPr>
          <a:xfrm>
            <a:off x="4627563" y="965200"/>
            <a:ext cx="4059237" cy="56721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Washington Presidency</a:t>
            </a:r>
            <a:endParaRPr/>
          </a:p>
        </p:txBody>
      </p:sp>
      <p:sp>
        <p:nvSpPr>
          <p:cNvPr id="3" name="Content Placeholder 2"/>
          <p:cNvSpPr>
            <a:spLocks noGrp="1"/>
          </p:cNvSpPr>
          <p:nvPr>
            <p:ph sz="half" idx="1"/>
          </p:nvPr>
        </p:nvSpPr>
        <p:spPr>
          <a:xfrm>
            <a:off x="457200" y="1524000"/>
            <a:ext cx="4059238" cy="4572000"/>
          </a:xfrm>
        </p:spPr>
        <p:txBody>
          <a:bodyPr>
            <a:normAutofit fontScale="92500" lnSpcReduction="20000"/>
          </a:bodyPr>
          <a:lstStyle/>
          <a:p>
            <a:pPr marL="274320" indent="-274320" fontAlgn="auto">
              <a:spcAft>
                <a:spcPts val="0"/>
              </a:spcAft>
              <a:buFont typeface="Wingdings 2"/>
              <a:buChar char=""/>
              <a:defRPr/>
            </a:pPr>
            <a:r>
              <a:rPr lang="en-US" dirty="0" smtClean="0"/>
              <a:t>His government included Alexander Hamilton and Thomas Jefferson, the principal political leaders of the next two decades.</a:t>
            </a:r>
          </a:p>
          <a:p>
            <a:pPr marL="274320" indent="-274320" fontAlgn="auto">
              <a:spcAft>
                <a:spcPts val="0"/>
              </a:spcAft>
              <a:buFont typeface="Wingdings 2"/>
              <a:buChar char=""/>
              <a:defRPr/>
            </a:pPr>
            <a:r>
              <a:rPr lang="en-US" dirty="0" smtClean="0"/>
              <a:t>Despite Washington‘s wish for a consensus government, he consistently favored Hamilton</a:t>
            </a:r>
          </a:p>
          <a:p>
            <a:pPr marL="274320" indent="-274320" fontAlgn="auto">
              <a:spcAft>
                <a:spcPts val="0"/>
              </a:spcAft>
              <a:buFont typeface="Wingdings 2"/>
              <a:buChar char=""/>
              <a:defRPr/>
            </a:pPr>
            <a:r>
              <a:rPr lang="en-US" dirty="0" smtClean="0"/>
              <a:t>Soon, personality conflicts and political disagreements resulted in open factionalism.</a:t>
            </a:r>
            <a:endParaRPr lang="en-US" dirty="0"/>
          </a:p>
        </p:txBody>
      </p:sp>
      <p:pic>
        <p:nvPicPr>
          <p:cNvPr id="18435" name="Content Placeholder 4" descr="george.jpg"/>
          <p:cNvPicPr>
            <a:picLocks noGrp="1" noChangeAspect="1"/>
          </p:cNvPicPr>
          <p:nvPr>
            <p:ph sz="half" idx="2"/>
          </p:nvPr>
        </p:nvPicPr>
        <p:blipFill>
          <a:blip r:embed="rId2"/>
          <a:srcRect t="-50229" b="-50229"/>
          <a:stretch>
            <a:fillRect/>
          </a:stretch>
        </p:blipFill>
        <p:spPr>
          <a:xfrm>
            <a:off x="4648200" y="1524000"/>
            <a:ext cx="4059238" cy="457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marL="274320" indent="-274320" fontAlgn="auto">
              <a:spcAft>
                <a:spcPts val="0"/>
              </a:spcAft>
              <a:buFont typeface="Wingdings 2"/>
              <a:buChar char=""/>
              <a:defRPr/>
            </a:pPr>
            <a:r>
              <a:rPr lang="en-US" dirty="0" smtClean="0"/>
              <a:t>Legacy –</a:t>
            </a:r>
          </a:p>
          <a:p>
            <a:pPr marL="274320" indent="-274320" fontAlgn="auto">
              <a:spcAft>
                <a:spcPts val="0"/>
              </a:spcAft>
              <a:buFont typeface="Wingdings 2"/>
              <a:buChar char=""/>
              <a:defRPr/>
            </a:pPr>
            <a:r>
              <a:rPr lang="en-US" dirty="0" smtClean="0"/>
              <a:t>Cabinet (not in Const) </a:t>
            </a:r>
          </a:p>
          <a:p>
            <a:pPr marL="640080" lvl="1" indent="-274320" fontAlgn="auto">
              <a:spcAft>
                <a:spcPts val="0"/>
              </a:spcAft>
              <a:buClr>
                <a:schemeClr val="accent2">
                  <a:shade val="75000"/>
                </a:schemeClr>
              </a:buClr>
              <a:buFont typeface="Wingdings 2"/>
              <a:buChar char=""/>
              <a:defRPr/>
            </a:pPr>
            <a:r>
              <a:rPr lang="en-US" dirty="0" smtClean="0"/>
              <a:t>Thomas Jefferson- Secretary of State</a:t>
            </a:r>
          </a:p>
          <a:p>
            <a:pPr marL="640080" lvl="1" indent="-274320" fontAlgn="auto">
              <a:spcAft>
                <a:spcPts val="0"/>
              </a:spcAft>
              <a:buClr>
                <a:schemeClr val="accent2">
                  <a:shade val="75000"/>
                </a:schemeClr>
              </a:buClr>
              <a:buFont typeface="Wingdings 2"/>
              <a:buChar char=""/>
              <a:defRPr/>
            </a:pPr>
            <a:r>
              <a:rPr lang="en-US" dirty="0" smtClean="0"/>
              <a:t>Alexander Hamilton- Secretary of the Treasury</a:t>
            </a:r>
          </a:p>
          <a:p>
            <a:pPr marL="640080" lvl="1" indent="-274320" fontAlgn="auto">
              <a:spcAft>
                <a:spcPts val="0"/>
              </a:spcAft>
              <a:buClr>
                <a:schemeClr val="accent2">
                  <a:shade val="75000"/>
                </a:schemeClr>
              </a:buClr>
              <a:buFont typeface="Wingdings 2"/>
              <a:buChar char=""/>
              <a:defRPr/>
            </a:pPr>
            <a:r>
              <a:rPr lang="en-US" dirty="0" smtClean="0"/>
              <a:t>Henry Knox-Secretary of War</a:t>
            </a:r>
          </a:p>
          <a:p>
            <a:pPr marL="274320" indent="-274320" fontAlgn="auto">
              <a:spcAft>
                <a:spcPts val="0"/>
              </a:spcAft>
              <a:buFont typeface="Wingdings 2"/>
              <a:buChar char=""/>
              <a:defRPr/>
            </a:pPr>
            <a:r>
              <a:rPr lang="en-US" dirty="0" smtClean="0"/>
              <a:t>Isolationism </a:t>
            </a:r>
          </a:p>
          <a:p>
            <a:pPr marL="274320" indent="-274320" fontAlgn="auto">
              <a:spcAft>
                <a:spcPts val="0"/>
              </a:spcAft>
              <a:buFont typeface="Wingdings 2"/>
              <a:buChar char=""/>
              <a:defRPr/>
            </a:pPr>
            <a:r>
              <a:rPr lang="en-US" dirty="0" smtClean="0"/>
              <a:t>Nationalism over real Federalism </a:t>
            </a:r>
          </a:p>
          <a:p>
            <a:pPr marL="274320" indent="-274320" fontAlgn="auto">
              <a:spcAft>
                <a:spcPts val="0"/>
              </a:spcAft>
              <a:buFont typeface="Wingdings 2"/>
              <a:buChar char=""/>
              <a:defRPr/>
            </a:pPr>
            <a:r>
              <a:rPr lang="en-US" dirty="0" smtClean="0"/>
              <a:t>Limited use of Veto </a:t>
            </a:r>
          </a:p>
          <a:p>
            <a:pPr marL="274320" indent="-274320" fontAlgn="auto">
              <a:spcAft>
                <a:spcPts val="0"/>
              </a:spcAft>
              <a:buFont typeface="Wingdings 2"/>
              <a:buChar char=""/>
              <a:defRPr/>
            </a:pPr>
            <a:r>
              <a:rPr lang="en-US" dirty="0" smtClean="0"/>
              <a:t>Two-Terms </a:t>
            </a:r>
          </a:p>
          <a:p>
            <a:pPr marL="274320" indent="-274320" fontAlgn="auto">
              <a:spcAft>
                <a:spcPts val="0"/>
              </a:spcAft>
              <a:buFont typeface="Wingdings 2"/>
              <a:buChar char=""/>
              <a:defRPr/>
            </a:pPr>
            <a:r>
              <a:rPr lang="en-US" dirty="0" smtClean="0"/>
              <a:t>Stay away from Congress </a:t>
            </a:r>
          </a:p>
          <a:p>
            <a:pPr marL="274320" indent="-274320" fontAlgn="auto">
              <a:spcAft>
                <a:spcPts val="0"/>
              </a:spcAft>
              <a:buFont typeface="Wingdings 2"/>
              <a:buChar char=""/>
              <a:defRPr/>
            </a:pPr>
            <a:r>
              <a:rPr lang="en-US" dirty="0" smtClean="0"/>
              <a:t>Propose a budget </a:t>
            </a:r>
          </a:p>
          <a:p>
            <a:pPr marL="274320" indent="-274320" fontAlgn="auto">
              <a:spcAft>
                <a:spcPts val="0"/>
              </a:spcAft>
              <a:buFont typeface="Wingdings 2"/>
              <a:buChar char=""/>
              <a:defRPr/>
            </a:pPr>
            <a:r>
              <a:rPr lang="en-US" dirty="0" smtClean="0"/>
              <a:t>Strong Commander-In-Chief</a:t>
            </a:r>
            <a:endParaRPr lang="en-US" dirty="0"/>
          </a:p>
        </p:txBody>
      </p:sp>
      <p:sp>
        <p:nvSpPr>
          <p:cNvPr id="5" name="Title 4"/>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Washington Presidency</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Bill of Rights</a:t>
            </a:r>
            <a:endParaRPr>
              <a:solidFill>
                <a:schemeClr val="bg1">
                  <a:lumMod val="95000"/>
                  <a:lumOff val="5000"/>
                </a:schemeClr>
              </a:solidFill>
            </a:endParaRPr>
          </a:p>
        </p:txBody>
      </p:sp>
      <p:sp>
        <p:nvSpPr>
          <p:cNvPr id="20482" name="Content Placeholder 7"/>
          <p:cNvSpPr>
            <a:spLocks noGrp="1"/>
          </p:cNvSpPr>
          <p:nvPr>
            <p:ph sz="half" idx="1"/>
          </p:nvPr>
        </p:nvSpPr>
        <p:spPr>
          <a:xfrm>
            <a:off x="457200" y="1524000"/>
            <a:ext cx="4059238" cy="4572000"/>
          </a:xfrm>
        </p:spPr>
        <p:txBody>
          <a:bodyPr/>
          <a:lstStyle/>
          <a:p>
            <a:r>
              <a:rPr lang="en-US" smtClean="0"/>
              <a:t>One of the first tasks was to include the Bill of Rights to the Constitution</a:t>
            </a:r>
          </a:p>
          <a:p>
            <a:r>
              <a:rPr lang="en-US" smtClean="0"/>
              <a:t>Two ways to amend:</a:t>
            </a:r>
          </a:p>
          <a:p>
            <a:pPr lvl="1"/>
            <a:r>
              <a:rPr lang="en-US" smtClean="0"/>
              <a:t>Constitutional convention at the request of 2/3 of the states</a:t>
            </a:r>
          </a:p>
          <a:p>
            <a:pPr lvl="1"/>
            <a:r>
              <a:rPr lang="en-US" smtClean="0"/>
              <a:t>2/3 vote in both houses of congress</a:t>
            </a:r>
          </a:p>
        </p:txBody>
      </p:sp>
      <p:pic>
        <p:nvPicPr>
          <p:cNvPr id="20483" name="Content Placeholder 9" descr="billofrights.jpg"/>
          <p:cNvPicPr>
            <a:picLocks noGrp="1" noChangeAspect="1"/>
          </p:cNvPicPr>
          <p:nvPr>
            <p:ph sz="half" idx="2"/>
          </p:nvPr>
        </p:nvPicPr>
        <p:blipFill>
          <a:blip r:embed="rId2"/>
          <a:srcRect t="-16978" b="-16978"/>
          <a:stretch>
            <a:fillRect/>
          </a:stretch>
        </p:blipFill>
        <p:spPr>
          <a:xfrm>
            <a:off x="4648200" y="779463"/>
            <a:ext cx="4059238" cy="57229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mtClean="0">
                <a:solidFill>
                  <a:schemeClr val="bg1">
                    <a:lumMod val="95000"/>
                    <a:lumOff val="5000"/>
                  </a:schemeClr>
                </a:solidFill>
              </a:rPr>
              <a:t>Bill of Rights</a:t>
            </a:r>
            <a:endParaRPr/>
          </a:p>
        </p:txBody>
      </p:sp>
      <p:sp>
        <p:nvSpPr>
          <p:cNvPr id="3" name="Content Placeholder 2"/>
          <p:cNvSpPr>
            <a:spLocks noGrp="1"/>
          </p:cNvSpPr>
          <p:nvPr>
            <p:ph sz="half" idx="1"/>
          </p:nvPr>
        </p:nvSpPr>
        <p:spPr>
          <a:xfrm>
            <a:off x="457200" y="1524000"/>
            <a:ext cx="4059238" cy="4572000"/>
          </a:xfrm>
        </p:spPr>
        <p:txBody>
          <a:bodyPr>
            <a:normAutofit lnSpcReduction="10000"/>
          </a:bodyPr>
          <a:lstStyle/>
          <a:p>
            <a:pPr marL="274320" indent="-274320" fontAlgn="auto">
              <a:spcAft>
                <a:spcPts val="0"/>
              </a:spcAft>
              <a:buFont typeface="Wingdings 2"/>
              <a:buChar char=""/>
              <a:defRPr/>
            </a:pPr>
            <a:r>
              <a:rPr lang="en-US" dirty="0" smtClean="0"/>
              <a:t>James Madison decides to look for the votes in congress, fearing a convention would open up Pandora's box.</a:t>
            </a:r>
          </a:p>
          <a:p>
            <a:pPr marL="274320" indent="-274320" fontAlgn="auto">
              <a:spcAft>
                <a:spcPts val="0"/>
              </a:spcAft>
              <a:buFont typeface="Wingdings 2"/>
              <a:buChar char=""/>
              <a:defRPr/>
            </a:pPr>
            <a:r>
              <a:rPr lang="en-US" dirty="0" smtClean="0"/>
              <a:t>Madison committed to writing them himself.</a:t>
            </a:r>
          </a:p>
          <a:p>
            <a:pPr marL="274320" indent="-274320" fontAlgn="auto">
              <a:spcAft>
                <a:spcPts val="0"/>
              </a:spcAft>
              <a:buFont typeface="Wingdings 2"/>
              <a:buChar char=""/>
              <a:defRPr/>
            </a:pPr>
            <a:r>
              <a:rPr lang="en-US" dirty="0" smtClean="0"/>
              <a:t>Passed in 1791, the first 10 amendments and safeguard some of the most precious American Principles</a:t>
            </a:r>
            <a:endParaRPr lang="en-US" dirty="0"/>
          </a:p>
        </p:txBody>
      </p:sp>
      <p:pic>
        <p:nvPicPr>
          <p:cNvPr id="21507" name="Content Placeholder 4" descr="billofrights.jpg"/>
          <p:cNvPicPr>
            <a:picLocks noGrp="1" noChangeAspect="1"/>
          </p:cNvPicPr>
          <p:nvPr>
            <p:ph sz="half" idx="2"/>
          </p:nvPr>
        </p:nvPicPr>
        <p:blipFill>
          <a:blip r:embed="rId2"/>
          <a:srcRect t="-16978" b="-16978"/>
          <a:stretch>
            <a:fillRect/>
          </a:stretch>
        </p:blipFill>
        <p:spPr>
          <a:xfrm>
            <a:off x="4648200" y="1524000"/>
            <a:ext cx="4059238" cy="4572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3547</TotalTime>
  <Words>3416</Words>
  <Application>Microsoft Office PowerPoint</Application>
  <PresentationFormat>On-screen Show (4:3)</PresentationFormat>
  <Paragraphs>383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Paper</vt:lpstr>
      <vt:lpstr>Chapter 10:  Launching the New Ship of State</vt:lpstr>
      <vt:lpstr>The First Party System</vt:lpstr>
      <vt:lpstr>Positive and Negatives </vt:lpstr>
      <vt:lpstr>America in 1790</vt:lpstr>
      <vt:lpstr>Washington Presidency</vt:lpstr>
      <vt:lpstr>Washington Presidency</vt:lpstr>
      <vt:lpstr>Washington Presidency</vt:lpstr>
      <vt:lpstr>Bill of Rights</vt:lpstr>
      <vt:lpstr>Bill of Rights</vt:lpstr>
      <vt:lpstr>Bill of Rights</vt:lpstr>
      <vt:lpstr>Bill of Rights</vt:lpstr>
      <vt:lpstr>Judiciary Act 0f 1789</vt:lpstr>
      <vt:lpstr>Hamilton and the Financial Crisis </vt:lpstr>
      <vt:lpstr>Hamilton and the Financial Crisis </vt:lpstr>
      <vt:lpstr>Hamilton and the Financial Crisis </vt:lpstr>
      <vt:lpstr>Hamilton and the Financial Crisis </vt:lpstr>
      <vt:lpstr>Hamilton and the Financial Crisis </vt:lpstr>
      <vt:lpstr>Jefferson’s and the National Bank</vt:lpstr>
      <vt:lpstr>National Bank: Who won, Jefferson or Hamilton?</vt:lpstr>
      <vt:lpstr>National Bank: Who won, Jefferson or Hamilton?</vt:lpstr>
      <vt:lpstr>National Capital</vt:lpstr>
      <vt:lpstr>Whiskey Rebellion-1794</vt:lpstr>
      <vt:lpstr>Whiskey Rebellion-1794</vt:lpstr>
      <vt:lpstr>Reaction to Hamilton’s Programs</vt:lpstr>
      <vt:lpstr>FRENCH REVOLUTION</vt:lpstr>
      <vt:lpstr>FRENCH REVOLUTION</vt:lpstr>
      <vt:lpstr>Washington and the French Revolution</vt:lpstr>
      <vt:lpstr>Neutrality Proclamation of 1793</vt:lpstr>
      <vt:lpstr>French Problems and Genet</vt:lpstr>
      <vt:lpstr>British and Frontier Problems</vt:lpstr>
      <vt:lpstr>British and the High Seas</vt:lpstr>
      <vt:lpstr>John Jay </vt:lpstr>
      <vt:lpstr>Jay’s Treaty</vt:lpstr>
      <vt:lpstr>Pinckney’s Treaty</vt:lpstr>
      <vt:lpstr>Washington’s Retirement</vt:lpstr>
      <vt:lpstr>PowerPoint Presentation</vt:lpstr>
      <vt:lpstr>1796 Election</vt:lpstr>
      <vt:lpstr>Election of 1796</vt:lpstr>
      <vt:lpstr>John Adams</vt:lpstr>
      <vt:lpstr>John Adams</vt:lpstr>
      <vt:lpstr>John Adams</vt:lpstr>
      <vt:lpstr>X Y Z Affair</vt:lpstr>
      <vt:lpstr>X Y Z Affair and Quasi-War</vt:lpstr>
      <vt:lpstr>Peace with France</vt:lpstr>
      <vt:lpstr>Alien and Sedition Acts (Adams Blunders)</vt:lpstr>
      <vt:lpstr>Alien and Sedition Acts</vt:lpstr>
      <vt:lpstr>Kentucky and Virginia Resolutions</vt:lpstr>
      <vt:lpstr>Federalists vs Democratic Republicans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Launching the New Ship of State</dc:title>
  <dc:creator>Azita Emami</dc:creator>
  <cp:lastModifiedBy>Windows User</cp:lastModifiedBy>
  <cp:revision>7</cp:revision>
  <dcterms:created xsi:type="dcterms:W3CDTF">2012-10-16T21:21:35Z</dcterms:created>
  <dcterms:modified xsi:type="dcterms:W3CDTF">2014-10-20T18:23:00Z</dcterms:modified>
</cp:coreProperties>
</file>