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3" d="100"/>
          <a:sy n="73" d="100"/>
        </p:scale>
        <p:origin x="-108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D300AEF-BEA4-40FE-84F2-24814D6F9060}"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3A6C8-E7F9-433B-98BF-D939948F890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00AEF-BEA4-40FE-84F2-24814D6F9060}"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3A6C8-E7F9-433B-98BF-D939948F890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00AEF-BEA4-40FE-84F2-24814D6F9060}"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3A6C8-E7F9-433B-98BF-D939948F890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300AEF-BEA4-40FE-84F2-24814D6F9060}"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3A6C8-E7F9-433B-98BF-D939948F890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300AEF-BEA4-40FE-84F2-24814D6F9060}" type="datetimeFigureOut">
              <a:rPr lang="en-US" smtClean="0"/>
              <a:t>3/6/2020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B3A6C8-E7F9-433B-98BF-D939948F890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D300AEF-BEA4-40FE-84F2-24814D6F9060}"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3A6C8-E7F9-433B-98BF-D939948F890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300AEF-BEA4-40FE-84F2-24814D6F9060}" type="datetimeFigureOut">
              <a:rPr lang="en-US" smtClean="0"/>
              <a:t>3/6/2020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B3A6C8-E7F9-433B-98BF-D939948F890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300AEF-BEA4-40FE-84F2-24814D6F9060}" type="datetimeFigureOut">
              <a:rPr lang="en-US" smtClean="0"/>
              <a:t>3/6/2020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B3A6C8-E7F9-433B-98BF-D939948F890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300AEF-BEA4-40FE-84F2-24814D6F9060}" type="datetimeFigureOut">
              <a:rPr lang="en-US" smtClean="0"/>
              <a:t>3/6/2020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B3A6C8-E7F9-433B-98BF-D939948F890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300AEF-BEA4-40FE-84F2-24814D6F9060}" type="datetimeFigureOut">
              <a:rPr lang="en-US" smtClean="0"/>
              <a:t>3/6/2020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B3A6C8-E7F9-433B-98BF-D939948F8905}"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5D300AEF-BEA4-40FE-84F2-24814D6F9060}" type="datetimeFigureOut">
              <a:rPr lang="en-US" smtClean="0"/>
              <a:t>3/6/2020</a:t>
            </a:fld>
            <a:endParaRPr lang="en-US"/>
          </a:p>
        </p:txBody>
      </p:sp>
      <p:sp>
        <p:nvSpPr>
          <p:cNvPr id="9" name="Slide Number Placeholder 8"/>
          <p:cNvSpPr>
            <a:spLocks noGrp="1"/>
          </p:cNvSpPr>
          <p:nvPr>
            <p:ph type="sldNum" sz="quarter" idx="11"/>
          </p:nvPr>
        </p:nvSpPr>
        <p:spPr/>
        <p:txBody>
          <a:bodyPr/>
          <a:lstStyle/>
          <a:p>
            <a:fld id="{C4B3A6C8-E7F9-433B-98BF-D939948F8905}"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C4B3A6C8-E7F9-433B-98BF-D939948F8905}"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D300AEF-BEA4-40FE-84F2-24814D6F9060}" type="datetimeFigureOut">
              <a:rPr lang="en-US" smtClean="0"/>
              <a:t>3/6/2020</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143000"/>
            <a:ext cx="7848600" cy="3355975"/>
          </a:xfrm>
        </p:spPr>
        <p:txBody>
          <a:bodyPr/>
          <a:lstStyle/>
          <a:p>
            <a:pPr algn="ctr"/>
            <a:r>
              <a:rPr lang="en-US" b="1" dirty="0"/>
              <a:t>How to Write a </a:t>
            </a:r>
            <a:r>
              <a:rPr lang="en-US" b="1" dirty="0" smtClean="0"/>
              <a:t>Claim/Thesis Statement</a:t>
            </a:r>
            <a:endParaRPr lang="en-US" dirty="0"/>
          </a:p>
        </p:txBody>
      </p:sp>
      <p:sp>
        <p:nvSpPr>
          <p:cNvPr id="3" name="Subtitle 2"/>
          <p:cNvSpPr>
            <a:spLocks noGrp="1"/>
          </p:cNvSpPr>
          <p:nvPr>
            <p:ph type="subTitle" idx="1"/>
          </p:nvPr>
        </p:nvSpPr>
        <p:spPr>
          <a:xfrm>
            <a:off x="1295400" y="5562600"/>
            <a:ext cx="6461760" cy="657497"/>
          </a:xfrm>
        </p:spPr>
        <p:txBody>
          <a:bodyPr>
            <a:normAutofit/>
          </a:bodyPr>
          <a:lstStyle/>
          <a:p>
            <a:pPr algn="ctr"/>
            <a:r>
              <a:rPr lang="en-US" sz="2800" dirty="0" smtClean="0">
                <a:solidFill>
                  <a:schemeClr val="accent1"/>
                </a:solidFill>
                <a:latin typeface="Goudy Old Style" panose="02020502050305020303" pitchFamily="18" charset="0"/>
              </a:rPr>
              <a:t>Supplemental Power Point-Part I </a:t>
            </a:r>
            <a:endParaRPr lang="en-US" sz="2800" dirty="0">
              <a:solidFill>
                <a:schemeClr val="accent1"/>
              </a:solidFill>
              <a:latin typeface="Goudy Old Style" panose="02020502050305020303" pitchFamily="18" charset="0"/>
            </a:endParaRPr>
          </a:p>
        </p:txBody>
      </p:sp>
    </p:spTree>
    <p:extLst>
      <p:ext uri="{BB962C8B-B14F-4D97-AF65-F5344CB8AC3E}">
        <p14:creationId xmlns:p14="http://schemas.microsoft.com/office/powerpoint/2010/main" val="3170734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Make an </a:t>
            </a:r>
            <a:r>
              <a:rPr lang="en-US" i="1" dirty="0" smtClean="0"/>
              <a:t>Assertion Based </a:t>
            </a:r>
            <a:r>
              <a:rPr lang="en-US" i="1" dirty="0"/>
              <a:t>on </a:t>
            </a:r>
            <a:r>
              <a:rPr lang="en-US" i="1" dirty="0" smtClean="0"/>
              <a:t>Clearly Stated Support</a:t>
            </a:r>
            <a:r>
              <a:rPr lang="en-US" i="1" dirty="0"/>
              <a:t>.</a:t>
            </a:r>
            <a:endParaRPr lang="en-US" dirty="0"/>
          </a:p>
        </p:txBody>
      </p:sp>
      <p:sp>
        <p:nvSpPr>
          <p:cNvPr id="3" name="Content Placeholder 2"/>
          <p:cNvSpPr>
            <a:spLocks noGrp="1"/>
          </p:cNvSpPr>
          <p:nvPr>
            <p:ph idx="1"/>
          </p:nvPr>
        </p:nvSpPr>
        <p:spPr/>
        <p:txBody>
          <a:bodyPr>
            <a:normAutofit lnSpcReduction="10000"/>
          </a:bodyPr>
          <a:lstStyle/>
          <a:p>
            <a:r>
              <a:rPr lang="en-US" sz="2400" dirty="0" smtClean="0">
                <a:latin typeface="Goudy Old Style" panose="02020502050305020303" pitchFamily="18" charset="0"/>
              </a:rPr>
              <a:t>You </a:t>
            </a:r>
            <a:r>
              <a:rPr lang="en-US" sz="2400" dirty="0">
                <a:latin typeface="Goudy Old Style" panose="02020502050305020303" pitchFamily="18" charset="0"/>
              </a:rPr>
              <a:t>finally revise your thesis statement one more time to look like this:</a:t>
            </a:r>
          </a:p>
          <a:p>
            <a:r>
              <a:rPr lang="en-US" sz="2400" b="1" dirty="0">
                <a:latin typeface="Goudy Old Style" panose="02020502050305020303" pitchFamily="18" charset="0"/>
              </a:rPr>
              <a:t>Because half of all American elementary school children consume nine times the recommended daily allowance of sugar, schools should be required to replace the beverages in soda machines with healthy alternatives.</a:t>
            </a:r>
            <a:endParaRPr lang="en-US" sz="2400" dirty="0">
              <a:latin typeface="Goudy Old Style" panose="02020502050305020303" pitchFamily="18" charset="0"/>
            </a:endParaRPr>
          </a:p>
          <a:p>
            <a:r>
              <a:rPr lang="en-US" sz="2400" dirty="0">
                <a:latin typeface="Goudy Old Style" panose="02020502050305020303" pitchFamily="18" charset="0"/>
              </a:rPr>
              <a:t>Notice how the thesis answers the question, “What should be done to reduce sugar consumption by children, and who should do it?” When you started thinking about the paper, you may not have had a specific question in mind, but as you became more involved in the topic, your ideas became more specific. Your thesis changed to reflect your new insights.</a:t>
            </a:r>
          </a:p>
          <a:p>
            <a:endParaRPr lang="en-US" dirty="0"/>
          </a:p>
        </p:txBody>
      </p:sp>
    </p:spTree>
    <p:extLst>
      <p:ext uri="{BB962C8B-B14F-4D97-AF65-F5344CB8AC3E}">
        <p14:creationId xmlns:p14="http://schemas.microsoft.com/office/powerpoint/2010/main" val="658579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1066800"/>
            <a:ext cx="8001000" cy="3962400"/>
          </a:xfrm>
        </p:spPr>
        <p:txBody>
          <a:bodyPr/>
          <a:lstStyle/>
          <a:p>
            <a:r>
              <a:rPr lang="en-US" b="1" dirty="0">
                <a:latin typeface="Goudy Old Style" panose="02020502050305020303" pitchFamily="18" charset="0"/>
              </a:rPr>
              <a:t>How to Tell a Strong </a:t>
            </a:r>
            <a:r>
              <a:rPr lang="en-US" b="1" dirty="0" smtClean="0">
                <a:latin typeface="Goudy Old Style" panose="02020502050305020303" pitchFamily="18" charset="0"/>
              </a:rPr>
              <a:t>Claim/Thesis </a:t>
            </a:r>
            <a:r>
              <a:rPr lang="en-US" b="1" dirty="0">
                <a:latin typeface="Goudy Old Style" panose="02020502050305020303" pitchFamily="18" charset="0"/>
              </a:rPr>
              <a:t>Statement from a Weak One</a:t>
            </a:r>
            <a:endParaRPr lang="en-US" dirty="0">
              <a:latin typeface="Goudy Old Style" panose="02020502050305020303" pitchFamily="18" charset="0"/>
            </a:endParaRPr>
          </a:p>
        </p:txBody>
      </p:sp>
      <p:sp>
        <p:nvSpPr>
          <p:cNvPr id="3" name="Subtitle 2"/>
          <p:cNvSpPr>
            <a:spLocks noGrp="1"/>
          </p:cNvSpPr>
          <p:nvPr>
            <p:ph type="subTitle" idx="1"/>
          </p:nvPr>
        </p:nvSpPr>
        <p:spPr>
          <a:xfrm>
            <a:off x="990600" y="5486400"/>
            <a:ext cx="6461760" cy="838200"/>
          </a:xfrm>
        </p:spPr>
        <p:txBody>
          <a:bodyPr/>
          <a:lstStyle/>
          <a:p>
            <a:pPr algn="ctr"/>
            <a:r>
              <a:rPr lang="en-US" sz="2800" dirty="0">
                <a:solidFill>
                  <a:schemeClr val="accent1"/>
                </a:solidFill>
                <a:latin typeface="Goudy Old Style" panose="02020502050305020303" pitchFamily="18" charset="0"/>
              </a:rPr>
              <a:t>Supplemental Power Point-Part </a:t>
            </a:r>
            <a:r>
              <a:rPr lang="en-US" sz="2800" dirty="0" smtClean="0">
                <a:solidFill>
                  <a:schemeClr val="accent1"/>
                </a:solidFill>
                <a:latin typeface="Goudy Old Style" panose="02020502050305020303" pitchFamily="18" charset="0"/>
              </a:rPr>
              <a:t>II </a:t>
            </a:r>
            <a:endParaRPr lang="en-US" sz="2800" dirty="0">
              <a:solidFill>
                <a:schemeClr val="accent1"/>
              </a:solidFill>
              <a:latin typeface="Goudy Old Style" panose="02020502050305020303" pitchFamily="18" charset="0"/>
            </a:endParaRPr>
          </a:p>
          <a:p>
            <a:endParaRPr lang="en-US" dirty="0"/>
          </a:p>
        </p:txBody>
      </p:sp>
    </p:spTree>
    <p:extLst>
      <p:ext uri="{BB962C8B-B14F-4D97-AF65-F5344CB8AC3E}">
        <p14:creationId xmlns:p14="http://schemas.microsoft.com/office/powerpoint/2010/main" val="276133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oudy Old Style" panose="02020502050305020303" pitchFamily="18" charset="0"/>
              </a:rPr>
              <a:t>I. </a:t>
            </a:r>
            <a:r>
              <a:rPr lang="en-US" b="1" dirty="0">
                <a:latin typeface="Goudy Old Style" panose="02020502050305020303" pitchFamily="18" charset="0"/>
              </a:rPr>
              <a:t>A strong thesis statement takes some sort of stand</a:t>
            </a:r>
            <a:r>
              <a:rPr lang="en-US" b="1" dirty="0" smtClean="0">
                <a:latin typeface="Goudy Old Style" panose="02020502050305020303" pitchFamily="18" charset="0"/>
              </a:rPr>
              <a:t>.</a:t>
            </a:r>
            <a:endParaRPr lang="en-US" dirty="0">
              <a:latin typeface="Goudy Old Style" panose="02020502050305020303" pitchFamily="18" charset="0"/>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Goudy Old Style" panose="02020502050305020303" pitchFamily="18" charset="0"/>
              </a:rPr>
              <a:t>Remember </a:t>
            </a:r>
            <a:r>
              <a:rPr lang="en-US" dirty="0">
                <a:latin typeface="Goudy Old Style" panose="02020502050305020303" pitchFamily="18" charset="0"/>
              </a:rPr>
              <a:t>that your thesis needs to show your conclusions about a subject. For example, if you are writing a paper for a class on fitness, you might be asked to choose a popular weight-loss product to evaluate. Here are two thesis statements:</a:t>
            </a:r>
          </a:p>
          <a:p>
            <a:endParaRPr lang="en-US" b="1" dirty="0" smtClean="0">
              <a:latin typeface="Goudy Old Style" panose="02020502050305020303" pitchFamily="18" charset="0"/>
            </a:endParaRPr>
          </a:p>
          <a:p>
            <a:r>
              <a:rPr lang="en-US" b="1" dirty="0" smtClean="0">
                <a:latin typeface="Goudy Old Style" panose="02020502050305020303" pitchFamily="18" charset="0"/>
              </a:rPr>
              <a:t>There </a:t>
            </a:r>
            <a:r>
              <a:rPr lang="en-US" b="1" dirty="0">
                <a:latin typeface="Goudy Old Style" panose="02020502050305020303" pitchFamily="18" charset="0"/>
              </a:rPr>
              <a:t>are some negative and positive aspects to the Banana Herb Tea Supplement.</a:t>
            </a:r>
            <a:endParaRPr lang="en-US" dirty="0">
              <a:latin typeface="Goudy Old Style" panose="02020502050305020303" pitchFamily="18" charset="0"/>
            </a:endParaRPr>
          </a:p>
          <a:p>
            <a:endParaRPr lang="en-US" dirty="0" smtClean="0">
              <a:latin typeface="Goudy Old Style" panose="02020502050305020303" pitchFamily="18" charset="0"/>
            </a:endParaRPr>
          </a:p>
          <a:p>
            <a:r>
              <a:rPr lang="en-US" dirty="0" smtClean="0">
                <a:latin typeface="Goudy Old Style" panose="02020502050305020303" pitchFamily="18" charset="0"/>
              </a:rPr>
              <a:t>This </a:t>
            </a:r>
            <a:r>
              <a:rPr lang="en-US" dirty="0">
                <a:latin typeface="Goudy Old Style" panose="02020502050305020303" pitchFamily="18" charset="0"/>
              </a:rPr>
              <a:t>is a weak thesis statement. First, it fails to take a stand. Second, the phrase </a:t>
            </a:r>
            <a:r>
              <a:rPr lang="en-US" b="1" i="1" dirty="0">
                <a:solidFill>
                  <a:schemeClr val="accent5">
                    <a:lumMod val="50000"/>
                  </a:schemeClr>
                </a:solidFill>
                <a:latin typeface="Goudy Old Style" panose="02020502050305020303" pitchFamily="18" charset="0"/>
              </a:rPr>
              <a:t>negative</a:t>
            </a:r>
            <a:r>
              <a:rPr lang="en-US" i="1" dirty="0">
                <a:solidFill>
                  <a:schemeClr val="accent5">
                    <a:lumMod val="50000"/>
                  </a:schemeClr>
                </a:solidFill>
                <a:latin typeface="Goudy Old Style" panose="02020502050305020303" pitchFamily="18" charset="0"/>
              </a:rPr>
              <a:t> </a:t>
            </a:r>
            <a:r>
              <a:rPr lang="en-US" i="1" dirty="0">
                <a:latin typeface="Goudy Old Style" panose="02020502050305020303" pitchFamily="18" charset="0"/>
              </a:rPr>
              <a:t>and </a:t>
            </a:r>
            <a:r>
              <a:rPr lang="en-US" b="1" i="1" dirty="0">
                <a:solidFill>
                  <a:schemeClr val="accent5">
                    <a:lumMod val="50000"/>
                  </a:schemeClr>
                </a:solidFill>
                <a:latin typeface="Goudy Old Style" panose="02020502050305020303" pitchFamily="18" charset="0"/>
              </a:rPr>
              <a:t>positive </a:t>
            </a:r>
            <a:r>
              <a:rPr lang="en-US" i="1" dirty="0">
                <a:latin typeface="Goudy Old Style" panose="02020502050305020303" pitchFamily="18" charset="0"/>
              </a:rPr>
              <a:t>aspects</a:t>
            </a:r>
            <a:r>
              <a:rPr lang="en-US" dirty="0">
                <a:latin typeface="Goudy Old Style" panose="02020502050305020303" pitchFamily="18" charset="0"/>
              </a:rPr>
              <a:t> is vague.</a:t>
            </a:r>
          </a:p>
          <a:p>
            <a:endParaRPr lang="en-US" b="1" dirty="0" smtClean="0">
              <a:latin typeface="Goudy Old Style" panose="02020502050305020303" pitchFamily="18" charset="0"/>
            </a:endParaRPr>
          </a:p>
          <a:p>
            <a:r>
              <a:rPr lang="en-US" b="1" dirty="0" smtClean="0">
                <a:latin typeface="Goudy Old Style" panose="02020502050305020303" pitchFamily="18" charset="0"/>
              </a:rPr>
              <a:t>Because </a:t>
            </a:r>
            <a:r>
              <a:rPr lang="en-US" b="1" dirty="0">
                <a:latin typeface="Goudy Old Style" panose="02020502050305020303" pitchFamily="18" charset="0"/>
              </a:rPr>
              <a:t>Banana Herb Tea Supplement promotes rapid weight loss that results in the loss of muscle and lean body mass, it poses a potential danger to customers.</a:t>
            </a:r>
            <a:endParaRPr lang="en-US" dirty="0">
              <a:latin typeface="Goudy Old Style" panose="02020502050305020303" pitchFamily="18" charset="0"/>
            </a:endParaRPr>
          </a:p>
          <a:p>
            <a:endParaRPr lang="en-US" dirty="0" smtClean="0">
              <a:latin typeface="Goudy Old Style" panose="02020502050305020303" pitchFamily="18" charset="0"/>
            </a:endParaRPr>
          </a:p>
          <a:p>
            <a:r>
              <a:rPr lang="en-US" dirty="0" smtClean="0">
                <a:latin typeface="Goudy Old Style" panose="02020502050305020303" pitchFamily="18" charset="0"/>
              </a:rPr>
              <a:t>This </a:t>
            </a:r>
            <a:r>
              <a:rPr lang="en-US" dirty="0">
                <a:latin typeface="Goudy Old Style" panose="02020502050305020303" pitchFamily="18" charset="0"/>
              </a:rPr>
              <a:t>is a strong thesis because it takes a stand, and because it's specific.</a:t>
            </a:r>
          </a:p>
          <a:p>
            <a:endParaRPr lang="en-US" dirty="0">
              <a:latin typeface="Goudy Old Style" panose="02020502050305020303" pitchFamily="18" charset="0"/>
            </a:endParaRPr>
          </a:p>
        </p:txBody>
      </p:sp>
    </p:spTree>
    <p:extLst>
      <p:ext uri="{BB962C8B-B14F-4D97-AF65-F5344CB8AC3E}">
        <p14:creationId xmlns:p14="http://schemas.microsoft.com/office/powerpoint/2010/main" val="12909279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oudy Old Style" panose="02020502050305020303" pitchFamily="18" charset="0"/>
              </a:rPr>
              <a:t>II. </a:t>
            </a:r>
            <a:r>
              <a:rPr lang="en-US" b="1" dirty="0">
                <a:latin typeface="Goudy Old Style" panose="02020502050305020303" pitchFamily="18" charset="0"/>
              </a:rPr>
              <a:t>A strong thesis statement justifies discussion</a:t>
            </a:r>
            <a:r>
              <a:rPr lang="en-US" b="1" dirty="0" smtClean="0">
                <a:latin typeface="Goudy Old Style" panose="02020502050305020303" pitchFamily="18" charset="0"/>
              </a:rPr>
              <a:t>.</a:t>
            </a:r>
            <a:endParaRPr lang="en-US" dirty="0">
              <a:latin typeface="Goudy Old Style" panose="02020502050305020303" pitchFamily="18" charset="0"/>
            </a:endParaRPr>
          </a:p>
        </p:txBody>
      </p:sp>
      <p:sp>
        <p:nvSpPr>
          <p:cNvPr id="3" name="Content Placeholder 2"/>
          <p:cNvSpPr>
            <a:spLocks noGrp="1"/>
          </p:cNvSpPr>
          <p:nvPr>
            <p:ph idx="1"/>
          </p:nvPr>
        </p:nvSpPr>
        <p:spPr>
          <a:xfrm>
            <a:off x="228600" y="1600200"/>
            <a:ext cx="8001000" cy="5181600"/>
          </a:xfrm>
        </p:spPr>
        <p:txBody>
          <a:bodyPr>
            <a:noAutofit/>
          </a:bodyPr>
          <a:lstStyle/>
          <a:p>
            <a:r>
              <a:rPr lang="en-US" sz="1800" dirty="0" smtClean="0">
                <a:latin typeface="Goudy Old Style" panose="02020502050305020303" pitchFamily="18" charset="0"/>
              </a:rPr>
              <a:t>Your </a:t>
            </a:r>
            <a:r>
              <a:rPr lang="en-US" sz="1800" dirty="0">
                <a:latin typeface="Goudy Old Style" panose="02020502050305020303" pitchFamily="18" charset="0"/>
              </a:rPr>
              <a:t>thesis should indicate the point of the discussion. If your assignment is to write a paper on kinship systems, using your own family as an example, you might come up with either of these two thesis statements:</a:t>
            </a:r>
          </a:p>
          <a:p>
            <a:endParaRPr lang="en-US" sz="1800" b="1" dirty="0" smtClean="0">
              <a:latin typeface="Goudy Old Style" panose="02020502050305020303" pitchFamily="18" charset="0"/>
            </a:endParaRPr>
          </a:p>
          <a:p>
            <a:r>
              <a:rPr lang="en-US" sz="1800" b="1" dirty="0" smtClean="0">
                <a:latin typeface="Goudy Old Style" panose="02020502050305020303" pitchFamily="18" charset="0"/>
              </a:rPr>
              <a:t>My </a:t>
            </a:r>
            <a:r>
              <a:rPr lang="en-US" sz="1800" b="1" dirty="0">
                <a:latin typeface="Goudy Old Style" panose="02020502050305020303" pitchFamily="18" charset="0"/>
              </a:rPr>
              <a:t>family is an extended family.</a:t>
            </a:r>
            <a:endParaRPr lang="en-US" sz="1800" dirty="0">
              <a:latin typeface="Goudy Old Style" panose="02020502050305020303" pitchFamily="18" charset="0"/>
            </a:endParaRPr>
          </a:p>
          <a:p>
            <a:endParaRPr lang="en-US" sz="1800" dirty="0" smtClean="0">
              <a:latin typeface="Goudy Old Style" panose="02020502050305020303" pitchFamily="18" charset="0"/>
            </a:endParaRPr>
          </a:p>
          <a:p>
            <a:r>
              <a:rPr lang="en-US" sz="1800" dirty="0" smtClean="0">
                <a:latin typeface="Goudy Old Style" panose="02020502050305020303" pitchFamily="18" charset="0"/>
              </a:rPr>
              <a:t>This </a:t>
            </a:r>
            <a:r>
              <a:rPr lang="en-US" sz="1800" dirty="0">
                <a:latin typeface="Goudy Old Style" panose="02020502050305020303" pitchFamily="18" charset="0"/>
              </a:rPr>
              <a:t>is a weak thesis because it merely states an observation. Your reader won’t be able to tell the point of the statement, and will probably stop reading.</a:t>
            </a:r>
          </a:p>
          <a:p>
            <a:endParaRPr lang="en-US" sz="1800" b="1" dirty="0" smtClean="0">
              <a:latin typeface="Goudy Old Style" panose="02020502050305020303" pitchFamily="18" charset="0"/>
            </a:endParaRPr>
          </a:p>
          <a:p>
            <a:r>
              <a:rPr lang="en-US" sz="1800" b="1" dirty="0" smtClean="0">
                <a:latin typeface="Goudy Old Style" panose="02020502050305020303" pitchFamily="18" charset="0"/>
              </a:rPr>
              <a:t>While </a:t>
            </a:r>
            <a:r>
              <a:rPr lang="en-US" sz="1800" b="1" dirty="0">
                <a:latin typeface="Goudy Old Style" panose="02020502050305020303" pitchFamily="18" charset="0"/>
              </a:rPr>
              <a:t>most American families would view </a:t>
            </a:r>
            <a:r>
              <a:rPr lang="en-US" sz="1800" b="1" dirty="0" err="1">
                <a:latin typeface="Goudy Old Style" panose="02020502050305020303" pitchFamily="18" charset="0"/>
              </a:rPr>
              <a:t>consanguineal</a:t>
            </a:r>
            <a:r>
              <a:rPr lang="en-US" sz="1800" b="1" dirty="0">
                <a:latin typeface="Goudy Old Style" panose="02020502050305020303" pitchFamily="18" charset="0"/>
              </a:rPr>
              <a:t> marriage as a threat to the nuclear family structure, many Iranian families, like my own, believe that these marriages help reinforce kinship ties in an extended family.</a:t>
            </a:r>
            <a:endParaRPr lang="en-US" sz="1800" dirty="0">
              <a:latin typeface="Goudy Old Style" panose="02020502050305020303" pitchFamily="18" charset="0"/>
            </a:endParaRPr>
          </a:p>
          <a:p>
            <a:endParaRPr lang="en-US" sz="1800" dirty="0" smtClean="0">
              <a:latin typeface="Goudy Old Style" panose="02020502050305020303" pitchFamily="18" charset="0"/>
            </a:endParaRPr>
          </a:p>
          <a:p>
            <a:r>
              <a:rPr lang="en-US" sz="1800" dirty="0" smtClean="0">
                <a:latin typeface="Goudy Old Style" panose="02020502050305020303" pitchFamily="18" charset="0"/>
              </a:rPr>
              <a:t>This </a:t>
            </a:r>
            <a:r>
              <a:rPr lang="en-US" sz="1800" dirty="0">
                <a:latin typeface="Goudy Old Style" panose="02020502050305020303" pitchFamily="18" charset="0"/>
              </a:rPr>
              <a:t>is a strong thesis because it shows how your experience contradicts a widely-accepted view. A good strategy for creating a strong thesis is to show that the topic is controversial. Readers will be interested in reading the rest of the essay to see how you support your point.</a:t>
            </a:r>
          </a:p>
          <a:p>
            <a:endParaRPr lang="en-US" sz="1800" dirty="0"/>
          </a:p>
        </p:txBody>
      </p:sp>
    </p:spTree>
    <p:extLst>
      <p:ext uri="{BB962C8B-B14F-4D97-AF65-F5344CB8AC3E}">
        <p14:creationId xmlns:p14="http://schemas.microsoft.com/office/powerpoint/2010/main" val="38546541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oudy Old Style" panose="02020502050305020303" pitchFamily="18" charset="0"/>
              </a:rPr>
              <a:t>III. </a:t>
            </a:r>
            <a:r>
              <a:rPr lang="en-US" b="1" dirty="0">
                <a:latin typeface="Goudy Old Style" panose="02020502050305020303" pitchFamily="18" charset="0"/>
              </a:rPr>
              <a:t>A strong thesis statement expresses one main idea</a:t>
            </a:r>
            <a:r>
              <a:rPr lang="en-US" b="1" dirty="0" smtClean="0">
                <a:latin typeface="Goudy Old Style" panose="02020502050305020303" pitchFamily="18" charset="0"/>
              </a:rPr>
              <a:t>.</a:t>
            </a:r>
            <a:endParaRPr lang="en-US" dirty="0"/>
          </a:p>
        </p:txBody>
      </p:sp>
      <p:sp>
        <p:nvSpPr>
          <p:cNvPr id="3" name="Content Placeholder 2"/>
          <p:cNvSpPr>
            <a:spLocks noGrp="1"/>
          </p:cNvSpPr>
          <p:nvPr>
            <p:ph idx="1"/>
          </p:nvPr>
        </p:nvSpPr>
        <p:spPr>
          <a:xfrm>
            <a:off x="76200" y="1600200"/>
            <a:ext cx="8229600" cy="4800600"/>
          </a:xfrm>
        </p:spPr>
        <p:txBody>
          <a:bodyPr>
            <a:noAutofit/>
          </a:bodyPr>
          <a:lstStyle/>
          <a:p>
            <a:r>
              <a:rPr lang="en-US" sz="1700" dirty="0" smtClean="0">
                <a:latin typeface="Goudy Old Style" panose="02020502050305020303" pitchFamily="18" charset="0"/>
              </a:rPr>
              <a:t>Readers </a:t>
            </a:r>
            <a:r>
              <a:rPr lang="en-US" sz="1700" dirty="0">
                <a:latin typeface="Goudy Old Style" panose="02020502050305020303" pitchFamily="18" charset="0"/>
              </a:rPr>
              <a:t>need to be able to see that your paper has one main point. If your thesis statement expresses more than one idea, then you might confuse your readers about the subject of your paper. For example:</a:t>
            </a:r>
          </a:p>
          <a:p>
            <a:endParaRPr lang="en-US" sz="1700" b="1" dirty="0" smtClean="0">
              <a:latin typeface="Goudy Old Style" panose="02020502050305020303" pitchFamily="18" charset="0"/>
            </a:endParaRPr>
          </a:p>
          <a:p>
            <a:r>
              <a:rPr lang="en-US" sz="1700" b="1" dirty="0" smtClean="0">
                <a:latin typeface="Goudy Old Style" panose="02020502050305020303" pitchFamily="18" charset="0"/>
              </a:rPr>
              <a:t>Companies </a:t>
            </a:r>
            <a:r>
              <a:rPr lang="en-US" sz="1700" b="1" dirty="0">
                <a:latin typeface="Goudy Old Style" panose="02020502050305020303" pitchFamily="18" charset="0"/>
              </a:rPr>
              <a:t>need to exploit the marketing potential of the Internet, and Web pages can provide both advertising and customer support.</a:t>
            </a:r>
            <a:endParaRPr lang="en-US" sz="1700" dirty="0">
              <a:latin typeface="Goudy Old Style" panose="02020502050305020303" pitchFamily="18" charset="0"/>
            </a:endParaRPr>
          </a:p>
          <a:p>
            <a:endParaRPr lang="en-US" sz="1700" dirty="0" smtClean="0">
              <a:latin typeface="Goudy Old Style" panose="02020502050305020303" pitchFamily="18" charset="0"/>
            </a:endParaRPr>
          </a:p>
          <a:p>
            <a:r>
              <a:rPr lang="en-US" sz="1700" dirty="0" smtClean="0">
                <a:latin typeface="Goudy Old Style" panose="02020502050305020303" pitchFamily="18" charset="0"/>
              </a:rPr>
              <a:t>This </a:t>
            </a:r>
            <a:r>
              <a:rPr lang="en-US" sz="1700" dirty="0">
                <a:latin typeface="Goudy Old Style" panose="02020502050305020303" pitchFamily="18" charset="0"/>
              </a:rPr>
              <a:t>is a weak thesis statement because the reader can’t decide whether the paper is about marketing on the Internet or Web pages. To revise the thesis, the relationship between the two ideas needs to become more clear. One way to revise the thesis would be to write:</a:t>
            </a:r>
          </a:p>
          <a:p>
            <a:endParaRPr lang="en-US" sz="1700" b="1" dirty="0" smtClean="0">
              <a:latin typeface="Goudy Old Style" panose="02020502050305020303" pitchFamily="18" charset="0"/>
            </a:endParaRPr>
          </a:p>
          <a:p>
            <a:r>
              <a:rPr lang="en-US" sz="1700" b="1" dirty="0" smtClean="0">
                <a:latin typeface="Goudy Old Style" panose="02020502050305020303" pitchFamily="18" charset="0"/>
              </a:rPr>
              <a:t>Because </a:t>
            </a:r>
            <a:r>
              <a:rPr lang="en-US" sz="1700" b="1" dirty="0">
                <a:latin typeface="Goudy Old Style" panose="02020502050305020303" pitchFamily="18" charset="0"/>
              </a:rPr>
              <a:t>the Internet is filled with tremendous marketing potential, companies should exploit this potential by using Web pages that offer both advertising and customer support.</a:t>
            </a:r>
            <a:endParaRPr lang="en-US" sz="1700" dirty="0">
              <a:latin typeface="Goudy Old Style" panose="02020502050305020303" pitchFamily="18" charset="0"/>
            </a:endParaRPr>
          </a:p>
          <a:p>
            <a:endParaRPr lang="en-US" sz="1700" dirty="0" smtClean="0">
              <a:latin typeface="Goudy Old Style" panose="02020502050305020303" pitchFamily="18" charset="0"/>
            </a:endParaRPr>
          </a:p>
          <a:p>
            <a:r>
              <a:rPr lang="en-US" sz="1700" dirty="0" smtClean="0">
                <a:latin typeface="Goudy Old Style" panose="02020502050305020303" pitchFamily="18" charset="0"/>
              </a:rPr>
              <a:t>This </a:t>
            </a:r>
            <a:r>
              <a:rPr lang="en-US" sz="1700" dirty="0">
                <a:latin typeface="Goudy Old Style" panose="02020502050305020303" pitchFamily="18" charset="0"/>
              </a:rPr>
              <a:t>is a strong thesis because it shows that the two ideas are related. Hint: a great many clear and engaging thesis statements contain words like </a:t>
            </a:r>
            <a:r>
              <a:rPr lang="en-US" sz="1700" i="1" dirty="0">
                <a:latin typeface="Goudy Old Style" panose="02020502050305020303" pitchFamily="18" charset="0"/>
              </a:rPr>
              <a:t>because</a:t>
            </a:r>
            <a:r>
              <a:rPr lang="en-US" sz="1700" dirty="0">
                <a:latin typeface="Goudy Old Style" panose="02020502050305020303" pitchFamily="18" charset="0"/>
              </a:rPr>
              <a:t>, </a:t>
            </a:r>
            <a:r>
              <a:rPr lang="en-US" sz="1700" i="1" dirty="0">
                <a:latin typeface="Goudy Old Style" panose="02020502050305020303" pitchFamily="18" charset="0"/>
              </a:rPr>
              <a:t>since</a:t>
            </a:r>
            <a:r>
              <a:rPr lang="en-US" sz="1700" dirty="0">
                <a:latin typeface="Goudy Old Style" panose="02020502050305020303" pitchFamily="18" charset="0"/>
              </a:rPr>
              <a:t>, </a:t>
            </a:r>
            <a:r>
              <a:rPr lang="en-US" sz="1700" i="1" dirty="0">
                <a:latin typeface="Goudy Old Style" panose="02020502050305020303" pitchFamily="18" charset="0"/>
              </a:rPr>
              <a:t>so</a:t>
            </a:r>
            <a:r>
              <a:rPr lang="en-US" sz="1700" dirty="0">
                <a:latin typeface="Goudy Old Style" panose="02020502050305020303" pitchFamily="18" charset="0"/>
              </a:rPr>
              <a:t>, </a:t>
            </a:r>
            <a:r>
              <a:rPr lang="en-US" sz="1700" i="1" dirty="0">
                <a:latin typeface="Goudy Old Style" panose="02020502050305020303" pitchFamily="18" charset="0"/>
              </a:rPr>
              <a:t>although</a:t>
            </a:r>
            <a:r>
              <a:rPr lang="en-US" sz="1700" dirty="0">
                <a:latin typeface="Goudy Old Style" panose="02020502050305020303" pitchFamily="18" charset="0"/>
              </a:rPr>
              <a:t>, </a:t>
            </a:r>
            <a:r>
              <a:rPr lang="en-US" sz="1700" i="1" dirty="0">
                <a:latin typeface="Goudy Old Style" panose="02020502050305020303" pitchFamily="18" charset="0"/>
              </a:rPr>
              <a:t>unless</a:t>
            </a:r>
            <a:r>
              <a:rPr lang="en-US" sz="1700" dirty="0">
                <a:latin typeface="Goudy Old Style" panose="02020502050305020303" pitchFamily="18" charset="0"/>
              </a:rPr>
              <a:t>, and </a:t>
            </a:r>
            <a:r>
              <a:rPr lang="en-US" sz="1700" i="1" dirty="0">
                <a:latin typeface="Goudy Old Style" panose="02020502050305020303" pitchFamily="18" charset="0"/>
              </a:rPr>
              <a:t>however</a:t>
            </a:r>
            <a:r>
              <a:rPr lang="en-US" sz="1700" dirty="0">
                <a:latin typeface="Goudy Old Style" panose="02020502050305020303" pitchFamily="18" charset="0"/>
              </a:rPr>
              <a:t>.</a:t>
            </a:r>
          </a:p>
        </p:txBody>
      </p:sp>
    </p:spTree>
    <p:extLst>
      <p:ext uri="{BB962C8B-B14F-4D97-AF65-F5344CB8AC3E}">
        <p14:creationId xmlns:p14="http://schemas.microsoft.com/office/powerpoint/2010/main" val="4144308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Goudy Old Style" panose="02020502050305020303" pitchFamily="18" charset="0"/>
              </a:rPr>
              <a:t>I</a:t>
            </a:r>
            <a:r>
              <a:rPr lang="en-US" b="1" dirty="0" smtClean="0">
                <a:latin typeface="Goudy Old Style" panose="02020502050305020303" pitchFamily="18" charset="0"/>
              </a:rPr>
              <a:t>V. </a:t>
            </a:r>
            <a:r>
              <a:rPr lang="en-US" b="1" dirty="0">
                <a:latin typeface="Goudy Old Style" panose="02020502050305020303" pitchFamily="18" charset="0"/>
              </a:rPr>
              <a:t>A strong thesis statement is specific</a:t>
            </a:r>
            <a:r>
              <a:rPr lang="en-US" b="1" dirty="0" smtClean="0">
                <a:latin typeface="Goudy Old Style" panose="02020502050305020303" pitchFamily="18" charset="0"/>
              </a:rPr>
              <a:t>.</a:t>
            </a:r>
            <a:endParaRPr lang="en-US" dirty="0">
              <a:latin typeface="Goudy Old Style" panose="02020502050305020303" pitchFamily="18" charset="0"/>
            </a:endParaRPr>
          </a:p>
        </p:txBody>
      </p:sp>
      <p:sp>
        <p:nvSpPr>
          <p:cNvPr id="3" name="Content Placeholder 2"/>
          <p:cNvSpPr>
            <a:spLocks noGrp="1"/>
          </p:cNvSpPr>
          <p:nvPr>
            <p:ph idx="1"/>
          </p:nvPr>
        </p:nvSpPr>
        <p:spPr>
          <a:xfrm>
            <a:off x="152400" y="1600200"/>
            <a:ext cx="8153400" cy="5181600"/>
          </a:xfrm>
        </p:spPr>
        <p:txBody>
          <a:bodyPr>
            <a:noAutofit/>
          </a:bodyPr>
          <a:lstStyle/>
          <a:p>
            <a:r>
              <a:rPr lang="en-US" sz="1800" dirty="0" smtClean="0">
                <a:latin typeface="Goudy Old Style" panose="02020502050305020303" pitchFamily="18" charset="0"/>
              </a:rPr>
              <a:t>A </a:t>
            </a:r>
            <a:r>
              <a:rPr lang="en-US" sz="1800" dirty="0">
                <a:latin typeface="Goudy Old Style" panose="02020502050305020303" pitchFamily="18" charset="0"/>
              </a:rPr>
              <a:t>thesis statement should show exactly what your paper will be about, and will help you keep your paper to a manageable topic. For example, if you're writing a seven-to-ten page paper on hunger, you might say:</a:t>
            </a:r>
          </a:p>
          <a:p>
            <a:endParaRPr lang="en-US" sz="1800" b="1" dirty="0" smtClean="0">
              <a:latin typeface="Goudy Old Style" panose="02020502050305020303" pitchFamily="18" charset="0"/>
            </a:endParaRPr>
          </a:p>
          <a:p>
            <a:r>
              <a:rPr lang="en-US" sz="1800" b="1" dirty="0" smtClean="0">
                <a:latin typeface="Goudy Old Style" panose="02020502050305020303" pitchFamily="18" charset="0"/>
              </a:rPr>
              <a:t>World </a:t>
            </a:r>
            <a:r>
              <a:rPr lang="en-US" sz="1800" b="1" dirty="0">
                <a:latin typeface="Goudy Old Style" panose="02020502050305020303" pitchFamily="18" charset="0"/>
              </a:rPr>
              <a:t>hunger has many causes and effects.</a:t>
            </a:r>
            <a:endParaRPr lang="en-US" sz="1800" dirty="0">
              <a:latin typeface="Goudy Old Style" panose="02020502050305020303" pitchFamily="18" charset="0"/>
            </a:endParaRPr>
          </a:p>
          <a:p>
            <a:endParaRPr lang="en-US" sz="1800" dirty="0" smtClean="0">
              <a:latin typeface="Goudy Old Style" panose="02020502050305020303" pitchFamily="18" charset="0"/>
            </a:endParaRPr>
          </a:p>
          <a:p>
            <a:r>
              <a:rPr lang="en-US" sz="1800" dirty="0" smtClean="0">
                <a:latin typeface="Goudy Old Style" panose="02020502050305020303" pitchFamily="18" charset="0"/>
              </a:rPr>
              <a:t>This </a:t>
            </a:r>
            <a:r>
              <a:rPr lang="en-US" sz="1800" dirty="0">
                <a:latin typeface="Goudy Old Style" panose="02020502050305020303" pitchFamily="18" charset="0"/>
              </a:rPr>
              <a:t>is a weak thesis statement for two major reasons. First, </a:t>
            </a:r>
            <a:r>
              <a:rPr lang="en-US" sz="1800" i="1" dirty="0">
                <a:latin typeface="Goudy Old Style" panose="02020502050305020303" pitchFamily="18" charset="0"/>
              </a:rPr>
              <a:t>world hunger</a:t>
            </a:r>
            <a:r>
              <a:rPr lang="en-US" sz="1800" dirty="0">
                <a:latin typeface="Goudy Old Style" panose="02020502050305020303" pitchFamily="18" charset="0"/>
              </a:rPr>
              <a:t> can’t be discussed thoroughly in seven to ten pages. Second, </a:t>
            </a:r>
            <a:r>
              <a:rPr lang="en-US" sz="1800" i="1" dirty="0">
                <a:latin typeface="Goudy Old Style" panose="02020502050305020303" pitchFamily="18" charset="0"/>
              </a:rPr>
              <a:t>many causes and effects</a:t>
            </a:r>
            <a:r>
              <a:rPr lang="en-US" sz="1800" dirty="0">
                <a:latin typeface="Goudy Old Style" panose="02020502050305020303" pitchFamily="18" charset="0"/>
              </a:rPr>
              <a:t> is vague. You should be able to identify specific causes and effects. A revised thesis might look like this:</a:t>
            </a:r>
          </a:p>
          <a:p>
            <a:endParaRPr lang="en-US" sz="1800" b="1" dirty="0" smtClean="0">
              <a:latin typeface="Goudy Old Style" panose="02020502050305020303" pitchFamily="18" charset="0"/>
            </a:endParaRPr>
          </a:p>
          <a:p>
            <a:r>
              <a:rPr lang="en-US" sz="1800" b="1" dirty="0" smtClean="0">
                <a:latin typeface="Goudy Old Style" panose="02020502050305020303" pitchFamily="18" charset="0"/>
              </a:rPr>
              <a:t>Hunger </a:t>
            </a:r>
            <a:r>
              <a:rPr lang="en-US" sz="1800" b="1" dirty="0">
                <a:latin typeface="Goudy Old Style" panose="02020502050305020303" pitchFamily="18" charset="0"/>
              </a:rPr>
              <a:t>persists in </a:t>
            </a:r>
            <a:r>
              <a:rPr lang="en-US" sz="1800" b="1" dirty="0" err="1">
                <a:latin typeface="Goudy Old Style" panose="02020502050305020303" pitchFamily="18" charset="0"/>
              </a:rPr>
              <a:t>Glandelinia</a:t>
            </a:r>
            <a:r>
              <a:rPr lang="en-US" sz="1800" b="1" dirty="0">
                <a:latin typeface="Goudy Old Style" panose="02020502050305020303" pitchFamily="18" charset="0"/>
              </a:rPr>
              <a:t> because jobs are scarce and farming in the infertile soil is rarely profitable.</a:t>
            </a:r>
            <a:endParaRPr lang="en-US" sz="1800" dirty="0">
              <a:latin typeface="Goudy Old Style" panose="02020502050305020303" pitchFamily="18" charset="0"/>
            </a:endParaRPr>
          </a:p>
          <a:p>
            <a:endParaRPr lang="en-US" sz="1800" dirty="0" smtClean="0">
              <a:latin typeface="Goudy Old Style" panose="02020502050305020303" pitchFamily="18" charset="0"/>
            </a:endParaRPr>
          </a:p>
          <a:p>
            <a:r>
              <a:rPr lang="en-US" sz="1800" dirty="0" smtClean="0">
                <a:latin typeface="Goudy Old Style" panose="02020502050305020303" pitchFamily="18" charset="0"/>
              </a:rPr>
              <a:t>This </a:t>
            </a:r>
            <a:r>
              <a:rPr lang="en-US" sz="1800" dirty="0">
                <a:latin typeface="Goudy Old Style" panose="02020502050305020303" pitchFamily="18" charset="0"/>
              </a:rPr>
              <a:t>is a strong thesis statement because it narrows the subject to a more specific and manageable topic, and it also identifies the specific causes for the existence of hunger.</a:t>
            </a:r>
          </a:p>
          <a:p>
            <a:endParaRPr lang="en-US" sz="2000" dirty="0">
              <a:latin typeface="Goudy Old Style" panose="02020502050305020303" pitchFamily="18" charset="0"/>
            </a:endParaRPr>
          </a:p>
        </p:txBody>
      </p:sp>
    </p:spTree>
    <p:extLst>
      <p:ext uri="{BB962C8B-B14F-4D97-AF65-F5344CB8AC3E}">
        <p14:creationId xmlns:p14="http://schemas.microsoft.com/office/powerpoint/2010/main" val="710386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Sources: </a:t>
            </a:r>
            <a:endParaRPr lang="en-US" dirty="0"/>
          </a:p>
        </p:txBody>
      </p:sp>
      <p:sp>
        <p:nvSpPr>
          <p:cNvPr id="3" name="Content Placeholder 2"/>
          <p:cNvSpPr>
            <a:spLocks noGrp="1"/>
          </p:cNvSpPr>
          <p:nvPr>
            <p:ph idx="1"/>
          </p:nvPr>
        </p:nvSpPr>
        <p:spPr/>
        <p:txBody>
          <a:bodyPr/>
          <a:lstStyle/>
          <a:p>
            <a:r>
              <a:rPr lang="en-US" sz="3200" i="1" dirty="0">
                <a:latin typeface="Goudy Old Style" panose="02020502050305020303" pitchFamily="18" charset="0"/>
              </a:rPr>
              <a:t>Produced by Writing Tutorial Services, Indiana University, Bloomington, IN</a:t>
            </a:r>
            <a:endParaRPr lang="en-US" sz="3200" dirty="0">
              <a:latin typeface="Goudy Old Style" panose="02020502050305020303" pitchFamily="18" charset="0"/>
            </a:endParaRPr>
          </a:p>
          <a:p>
            <a:endParaRPr lang="en-US" sz="3200" dirty="0" smtClean="0">
              <a:latin typeface="Goudy Old Style" panose="02020502050305020303" pitchFamily="18" charset="0"/>
            </a:endParaRPr>
          </a:p>
          <a:p>
            <a:r>
              <a:rPr lang="en-US" sz="3200" dirty="0" smtClean="0">
                <a:latin typeface="Goudy Old Style" panose="02020502050305020303" pitchFamily="18" charset="0"/>
              </a:rPr>
              <a:t>Web Link: https</a:t>
            </a:r>
            <a:r>
              <a:rPr lang="en-US" sz="3200" dirty="0">
                <a:latin typeface="Goudy Old Style" panose="02020502050305020303" pitchFamily="18" charset="0"/>
              </a:rPr>
              <a:t>://wts.indiana.edu/writing-guides/how-to-write-a-thesis-statement.html</a:t>
            </a:r>
          </a:p>
          <a:p>
            <a:endParaRPr lang="en-US" dirty="0"/>
          </a:p>
        </p:txBody>
      </p:sp>
    </p:spTree>
    <p:extLst>
      <p:ext uri="{BB962C8B-B14F-4D97-AF65-F5344CB8AC3E}">
        <p14:creationId xmlns:p14="http://schemas.microsoft.com/office/powerpoint/2010/main" val="34339377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Goudy Old Style" panose="02020502050305020303" pitchFamily="18" charset="0"/>
              </a:rPr>
              <a:t>What is a </a:t>
            </a:r>
            <a:r>
              <a:rPr lang="en-US" sz="4000" b="1" dirty="0" smtClean="0">
                <a:latin typeface="Goudy Old Style" panose="02020502050305020303" pitchFamily="18" charset="0"/>
              </a:rPr>
              <a:t>Thesis/Claim </a:t>
            </a:r>
            <a:r>
              <a:rPr lang="en-US" sz="4000" b="1" dirty="0">
                <a:latin typeface="Goudy Old Style" panose="02020502050305020303" pitchFamily="18" charset="0"/>
              </a:rPr>
              <a:t>Statement</a:t>
            </a:r>
            <a:r>
              <a:rPr lang="en-US" sz="4000" b="1" dirty="0" smtClean="0">
                <a:latin typeface="Goudy Old Style" panose="02020502050305020303" pitchFamily="18" charset="0"/>
              </a:rPr>
              <a:t>?</a:t>
            </a:r>
            <a:endParaRPr lang="en-US" sz="4000" dirty="0">
              <a:latin typeface="Goudy Old Style" panose="02020502050305020303" pitchFamily="18" charset="0"/>
            </a:endParaRPr>
          </a:p>
        </p:txBody>
      </p:sp>
      <p:sp>
        <p:nvSpPr>
          <p:cNvPr id="3" name="Content Placeholder 2"/>
          <p:cNvSpPr>
            <a:spLocks noGrp="1"/>
          </p:cNvSpPr>
          <p:nvPr>
            <p:ph idx="1"/>
          </p:nvPr>
        </p:nvSpPr>
        <p:spPr/>
        <p:txBody>
          <a:bodyPr>
            <a:normAutofit/>
          </a:bodyPr>
          <a:lstStyle/>
          <a:p>
            <a:r>
              <a:rPr lang="en-US" sz="4000" dirty="0">
                <a:latin typeface="Goudy Old Style" panose="02020502050305020303" pitchFamily="18" charset="0"/>
              </a:rPr>
              <a:t>Almost all of </a:t>
            </a:r>
            <a:r>
              <a:rPr lang="en-US" sz="4000" dirty="0" smtClean="0">
                <a:latin typeface="Goudy Old Style" panose="02020502050305020303" pitchFamily="18" charset="0"/>
              </a:rPr>
              <a:t>us even </a:t>
            </a:r>
            <a:r>
              <a:rPr lang="en-US" sz="4000" dirty="0">
                <a:latin typeface="Goudy Old Style" panose="02020502050305020303" pitchFamily="18" charset="0"/>
              </a:rPr>
              <a:t>if we don’t do it </a:t>
            </a:r>
            <a:r>
              <a:rPr lang="en-US" sz="4000" dirty="0" smtClean="0">
                <a:latin typeface="Goudy Old Style" panose="02020502050305020303" pitchFamily="18" charset="0"/>
              </a:rPr>
              <a:t>consciously look </a:t>
            </a:r>
            <a:r>
              <a:rPr lang="en-US" sz="4000" dirty="0">
                <a:latin typeface="Goudy Old Style" panose="02020502050305020303" pitchFamily="18" charset="0"/>
              </a:rPr>
              <a:t>early in an essay for a </a:t>
            </a:r>
            <a:r>
              <a:rPr lang="en-US" sz="4000" dirty="0" smtClean="0">
                <a:latin typeface="Goudy Old Style" panose="02020502050305020303" pitchFamily="18" charset="0"/>
              </a:rPr>
              <a:t>one or two sentence </a:t>
            </a:r>
            <a:r>
              <a:rPr lang="en-US" sz="4000" dirty="0">
                <a:latin typeface="Goudy Old Style" panose="02020502050305020303" pitchFamily="18" charset="0"/>
              </a:rPr>
              <a:t>condensation of the argument or analysis that is to follow. We refer to that condensation as a thesis statement.</a:t>
            </a:r>
          </a:p>
          <a:p>
            <a:endParaRPr lang="en-US" sz="4000" dirty="0">
              <a:latin typeface="Goudy Old Style" panose="02020502050305020303" pitchFamily="18" charset="0"/>
            </a:endParaRPr>
          </a:p>
        </p:txBody>
      </p:sp>
    </p:spTree>
    <p:extLst>
      <p:ext uri="{BB962C8B-B14F-4D97-AF65-F5344CB8AC3E}">
        <p14:creationId xmlns:p14="http://schemas.microsoft.com/office/powerpoint/2010/main" val="33237251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Goudy Old Style" panose="02020502050305020303" pitchFamily="18" charset="0"/>
              </a:rPr>
              <a:t>Why Should Your Essay Contain a </a:t>
            </a:r>
            <a:r>
              <a:rPr lang="en-US" sz="4000" b="1" dirty="0" smtClean="0">
                <a:latin typeface="Goudy Old Style" panose="02020502050305020303" pitchFamily="18" charset="0"/>
              </a:rPr>
              <a:t>Thesis/Claim </a:t>
            </a:r>
            <a:r>
              <a:rPr lang="en-US" sz="4000" b="1" dirty="0">
                <a:latin typeface="Goudy Old Style" panose="02020502050305020303" pitchFamily="18" charset="0"/>
              </a:rPr>
              <a:t>Statement?</a:t>
            </a:r>
            <a:endParaRPr lang="en-US" sz="4000" dirty="0">
              <a:latin typeface="Goudy Old Style" panose="02020502050305020303" pitchFamily="18" charset="0"/>
            </a:endParaRPr>
          </a:p>
        </p:txBody>
      </p:sp>
      <p:sp>
        <p:nvSpPr>
          <p:cNvPr id="3" name="Content Placeholder 2"/>
          <p:cNvSpPr>
            <a:spLocks noGrp="1"/>
          </p:cNvSpPr>
          <p:nvPr>
            <p:ph idx="1"/>
          </p:nvPr>
        </p:nvSpPr>
        <p:spPr/>
        <p:txBody>
          <a:bodyPr/>
          <a:lstStyle/>
          <a:p>
            <a:pPr marL="114300" indent="0">
              <a:buNone/>
            </a:pPr>
            <a:r>
              <a:rPr lang="en-US" sz="3200" dirty="0" smtClean="0">
                <a:latin typeface="Goudy Old Style" panose="02020502050305020303" pitchFamily="18" charset="0"/>
              </a:rPr>
              <a:t>In </a:t>
            </a:r>
            <a:r>
              <a:rPr lang="en-US" sz="3200" dirty="0">
                <a:latin typeface="Goudy Old Style" panose="02020502050305020303" pitchFamily="18" charset="0"/>
              </a:rPr>
              <a:t>general, your thesis statement will accomplish these goals if you think of the thesis as the answer to the question your paper explores</a:t>
            </a:r>
            <a:r>
              <a:rPr lang="en-US" sz="3200" dirty="0" smtClean="0">
                <a:latin typeface="Goudy Old Style" panose="02020502050305020303" pitchFamily="18" charset="0"/>
              </a:rPr>
              <a:t>.</a:t>
            </a:r>
          </a:p>
          <a:p>
            <a:pPr lvl="0"/>
            <a:r>
              <a:rPr lang="en-US" sz="2800" dirty="0" smtClean="0">
                <a:latin typeface="Goudy Old Style" panose="02020502050305020303" pitchFamily="18" charset="0"/>
              </a:rPr>
              <a:t>To test </a:t>
            </a:r>
            <a:r>
              <a:rPr lang="en-US" sz="2800" dirty="0">
                <a:latin typeface="Goudy Old Style" panose="02020502050305020303" pitchFamily="18" charset="0"/>
              </a:rPr>
              <a:t>your ideas by distilling them into a sentence or two</a:t>
            </a:r>
          </a:p>
          <a:p>
            <a:pPr lvl="0"/>
            <a:r>
              <a:rPr lang="en-US" sz="2800" dirty="0">
                <a:latin typeface="Goudy Old Style" panose="02020502050305020303" pitchFamily="18" charset="0"/>
              </a:rPr>
              <a:t>T</a:t>
            </a:r>
            <a:r>
              <a:rPr lang="en-US" sz="2800" dirty="0" smtClean="0">
                <a:latin typeface="Goudy Old Style" panose="02020502050305020303" pitchFamily="18" charset="0"/>
              </a:rPr>
              <a:t>o </a:t>
            </a:r>
            <a:r>
              <a:rPr lang="en-US" sz="2800" dirty="0">
                <a:latin typeface="Goudy Old Style" panose="02020502050305020303" pitchFamily="18" charset="0"/>
              </a:rPr>
              <a:t>better organize and develop your argument</a:t>
            </a:r>
          </a:p>
          <a:p>
            <a:pPr lvl="0"/>
            <a:r>
              <a:rPr lang="en-US" sz="2800" dirty="0">
                <a:latin typeface="Goudy Old Style" panose="02020502050305020303" pitchFamily="18" charset="0"/>
              </a:rPr>
              <a:t>T</a:t>
            </a:r>
            <a:r>
              <a:rPr lang="en-US" sz="2800" dirty="0" smtClean="0">
                <a:latin typeface="Goudy Old Style" panose="02020502050305020303" pitchFamily="18" charset="0"/>
              </a:rPr>
              <a:t>o </a:t>
            </a:r>
            <a:r>
              <a:rPr lang="en-US" sz="2800" dirty="0">
                <a:latin typeface="Goudy Old Style" panose="02020502050305020303" pitchFamily="18" charset="0"/>
              </a:rPr>
              <a:t>provide your reader with a “guide” to your argument</a:t>
            </a:r>
          </a:p>
          <a:p>
            <a:endParaRPr lang="en-US" dirty="0"/>
          </a:p>
        </p:txBody>
      </p:sp>
    </p:spTree>
    <p:extLst>
      <p:ext uri="{BB962C8B-B14F-4D97-AF65-F5344CB8AC3E}">
        <p14:creationId xmlns:p14="http://schemas.microsoft.com/office/powerpoint/2010/main" val="25056985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Goudy Old Style" panose="02020502050305020303" pitchFamily="18" charset="0"/>
              </a:rPr>
              <a:t>How to Generate a </a:t>
            </a:r>
            <a:r>
              <a:rPr lang="en-US" sz="4000" b="1" dirty="0" smtClean="0">
                <a:latin typeface="Goudy Old Style" panose="02020502050305020303" pitchFamily="18" charset="0"/>
              </a:rPr>
              <a:t>Claim/Thesis </a:t>
            </a:r>
            <a:r>
              <a:rPr lang="en-US" sz="4000" b="1" dirty="0">
                <a:latin typeface="Goudy Old Style" panose="02020502050305020303" pitchFamily="18" charset="0"/>
              </a:rPr>
              <a:t>Statement if the Topic is Assigned</a:t>
            </a:r>
            <a:endParaRPr lang="en-US" sz="4000" dirty="0">
              <a:latin typeface="Goudy Old Style" panose="02020502050305020303" pitchFamily="18" charset="0"/>
            </a:endParaRPr>
          </a:p>
        </p:txBody>
      </p:sp>
      <p:sp>
        <p:nvSpPr>
          <p:cNvPr id="3" name="Content Placeholder 2"/>
          <p:cNvSpPr>
            <a:spLocks noGrp="1"/>
          </p:cNvSpPr>
          <p:nvPr>
            <p:ph idx="1"/>
          </p:nvPr>
        </p:nvSpPr>
        <p:spPr>
          <a:xfrm>
            <a:off x="457200" y="1600200"/>
            <a:ext cx="7620000" cy="5029200"/>
          </a:xfrm>
        </p:spPr>
        <p:txBody>
          <a:bodyPr>
            <a:normAutofit fontScale="92500"/>
          </a:bodyPr>
          <a:lstStyle/>
          <a:p>
            <a:r>
              <a:rPr lang="en-US" dirty="0" smtClean="0">
                <a:latin typeface="Goudy Old Style" panose="02020502050305020303" pitchFamily="18" charset="0"/>
              </a:rPr>
              <a:t>Almost </a:t>
            </a:r>
            <a:r>
              <a:rPr lang="en-US" dirty="0">
                <a:latin typeface="Goudy Old Style" panose="02020502050305020303" pitchFamily="18" charset="0"/>
              </a:rPr>
              <a:t>all assignments, no matter how complicated, can be reduced to a single question. Your first step, then, is to distill the assignment into a specific question. For example, if your assignment is, “Write a report to the local school board explaining the potential benefits of using computers in a fourth-grade class,” turn the request into a question like, “What are the potential benefits of using computers in a fourth-grade class?” After you’ve chosen the question your essay will answer, compose one or two complete sentences answering that question.</a:t>
            </a:r>
          </a:p>
          <a:p>
            <a:pPr lvl="1"/>
            <a:r>
              <a:rPr lang="en-US" b="1" dirty="0">
                <a:latin typeface="Goudy Old Style" panose="02020502050305020303" pitchFamily="18" charset="0"/>
              </a:rPr>
              <a:t>Q:</a:t>
            </a:r>
            <a:r>
              <a:rPr lang="en-US" dirty="0">
                <a:latin typeface="Goudy Old Style" panose="02020502050305020303" pitchFamily="18" charset="0"/>
              </a:rPr>
              <a:t> “What are the potential benefits of using computers in a fourth-grade class?”</a:t>
            </a:r>
          </a:p>
          <a:p>
            <a:pPr lvl="1"/>
            <a:r>
              <a:rPr lang="en-US" b="1" dirty="0">
                <a:latin typeface="Goudy Old Style" panose="02020502050305020303" pitchFamily="18" charset="0"/>
              </a:rPr>
              <a:t>A:</a:t>
            </a:r>
            <a:r>
              <a:rPr lang="en-US" dirty="0">
                <a:latin typeface="Goudy Old Style" panose="02020502050305020303" pitchFamily="18" charset="0"/>
              </a:rPr>
              <a:t> “The potential benefits of using computers in a fourth-grade class are . . .”</a:t>
            </a:r>
          </a:p>
          <a:p>
            <a:r>
              <a:rPr lang="en-US" b="1" i="1" dirty="0">
                <a:solidFill>
                  <a:schemeClr val="accent5">
                    <a:lumMod val="50000"/>
                  </a:schemeClr>
                </a:solidFill>
                <a:latin typeface="Goudy Old Style" panose="02020502050305020303" pitchFamily="18" charset="0"/>
              </a:rPr>
              <a:t>OR</a:t>
            </a:r>
            <a:endParaRPr lang="en-US" dirty="0">
              <a:solidFill>
                <a:schemeClr val="accent5">
                  <a:lumMod val="50000"/>
                </a:schemeClr>
              </a:solidFill>
              <a:latin typeface="Goudy Old Style" panose="02020502050305020303" pitchFamily="18" charset="0"/>
            </a:endParaRPr>
          </a:p>
          <a:p>
            <a:pPr lvl="1"/>
            <a:r>
              <a:rPr lang="en-US" b="1" dirty="0">
                <a:latin typeface="Goudy Old Style" panose="02020502050305020303" pitchFamily="18" charset="0"/>
              </a:rPr>
              <a:t>A:</a:t>
            </a:r>
            <a:r>
              <a:rPr lang="en-US" dirty="0">
                <a:latin typeface="Goudy Old Style" panose="02020502050305020303" pitchFamily="18" charset="0"/>
              </a:rPr>
              <a:t> “Using computers in a fourth-grade class promises to improve . . .”</a:t>
            </a:r>
          </a:p>
          <a:p>
            <a:pPr lvl="1"/>
            <a:r>
              <a:rPr lang="en-US" dirty="0">
                <a:latin typeface="Goudy Old Style" panose="02020502050305020303" pitchFamily="18" charset="0"/>
              </a:rPr>
              <a:t>The answer to the question is the thesis statement for the essay.</a:t>
            </a:r>
          </a:p>
          <a:p>
            <a:endParaRPr lang="en-US" dirty="0"/>
          </a:p>
        </p:txBody>
      </p:sp>
    </p:spTree>
    <p:extLst>
      <p:ext uri="{BB962C8B-B14F-4D97-AF65-F5344CB8AC3E}">
        <p14:creationId xmlns:p14="http://schemas.microsoft.com/office/powerpoint/2010/main" val="4245928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b="1" dirty="0">
                <a:latin typeface="Goudy Old Style" panose="02020502050305020303" pitchFamily="18" charset="0"/>
              </a:rPr>
              <a:t>How to Generate a </a:t>
            </a:r>
            <a:r>
              <a:rPr lang="en-US" sz="4000" b="1" dirty="0" smtClean="0">
                <a:latin typeface="Goudy Old Style" panose="02020502050305020303" pitchFamily="18" charset="0"/>
              </a:rPr>
              <a:t>Claim/Thesis </a:t>
            </a:r>
            <a:r>
              <a:rPr lang="en-US" sz="4000" b="1" dirty="0">
                <a:latin typeface="Goudy Old Style" panose="02020502050305020303" pitchFamily="18" charset="0"/>
              </a:rPr>
              <a:t>Statement if the Topic is not </a:t>
            </a:r>
            <a:r>
              <a:rPr lang="en-US" sz="4000" b="1" dirty="0" smtClean="0">
                <a:latin typeface="Goudy Old Style" panose="02020502050305020303" pitchFamily="18" charset="0"/>
              </a:rPr>
              <a:t>Assigned</a:t>
            </a:r>
            <a:endParaRPr lang="en-US" sz="4000" dirty="0">
              <a:latin typeface="Goudy Old Style" panose="02020502050305020303" pitchFamily="18" charset="0"/>
            </a:endParaRPr>
          </a:p>
        </p:txBody>
      </p:sp>
      <p:sp>
        <p:nvSpPr>
          <p:cNvPr id="3" name="Content Placeholder 2"/>
          <p:cNvSpPr>
            <a:spLocks noGrp="1"/>
          </p:cNvSpPr>
          <p:nvPr>
            <p:ph idx="1"/>
          </p:nvPr>
        </p:nvSpPr>
        <p:spPr/>
        <p:txBody>
          <a:bodyPr>
            <a:normAutofit lnSpcReduction="10000"/>
          </a:bodyPr>
          <a:lstStyle/>
          <a:p>
            <a:r>
              <a:rPr lang="en-US" sz="2400" dirty="0" smtClean="0">
                <a:latin typeface="Goudy Old Style" panose="02020502050305020303" pitchFamily="18" charset="0"/>
              </a:rPr>
              <a:t>Even </a:t>
            </a:r>
            <a:r>
              <a:rPr lang="en-US" sz="2400" dirty="0">
                <a:latin typeface="Goudy Old Style" panose="02020502050305020303" pitchFamily="18" charset="0"/>
              </a:rPr>
              <a:t>if your assignment doesn’t ask a specific question, your thesis statement still needs to answer a question about the issue you’d like to explore. In this situation, your job is to figure out what question you’d like to write about.</a:t>
            </a:r>
          </a:p>
          <a:p>
            <a:r>
              <a:rPr lang="en-US" sz="2400" dirty="0">
                <a:latin typeface="Goudy Old Style" panose="02020502050305020303" pitchFamily="18" charset="0"/>
              </a:rPr>
              <a:t>A good thesis statement will usually include the following four attributes:</a:t>
            </a:r>
          </a:p>
          <a:p>
            <a:pPr lvl="0"/>
            <a:r>
              <a:rPr lang="en-US" sz="2400" dirty="0">
                <a:latin typeface="Goudy Old Style" panose="02020502050305020303" pitchFamily="18" charset="0"/>
              </a:rPr>
              <a:t>take on a subject upon which reasonable people could disagree</a:t>
            </a:r>
          </a:p>
          <a:p>
            <a:pPr lvl="0"/>
            <a:r>
              <a:rPr lang="en-US" sz="2400" dirty="0">
                <a:latin typeface="Goudy Old Style" panose="02020502050305020303" pitchFamily="18" charset="0"/>
              </a:rPr>
              <a:t>deal with a subject that can be adequately treated given the nature of the assignment</a:t>
            </a:r>
          </a:p>
          <a:p>
            <a:pPr lvl="0"/>
            <a:r>
              <a:rPr lang="en-US" sz="2400" dirty="0">
                <a:latin typeface="Goudy Old Style" panose="02020502050305020303" pitchFamily="18" charset="0"/>
              </a:rPr>
              <a:t>express one main idea</a:t>
            </a:r>
          </a:p>
          <a:p>
            <a:pPr lvl="0"/>
            <a:r>
              <a:rPr lang="en-US" sz="2400" dirty="0">
                <a:latin typeface="Goudy Old Style" panose="02020502050305020303" pitchFamily="18" charset="0"/>
              </a:rPr>
              <a:t>assert your conclusions about a subject</a:t>
            </a:r>
          </a:p>
          <a:p>
            <a:endParaRPr lang="en-US" dirty="0">
              <a:latin typeface="Goudy Old Style" panose="02020502050305020303" pitchFamily="18" charset="0"/>
            </a:endParaRPr>
          </a:p>
        </p:txBody>
      </p:sp>
    </p:spTree>
    <p:extLst>
      <p:ext uri="{BB962C8B-B14F-4D97-AF65-F5344CB8AC3E}">
        <p14:creationId xmlns:p14="http://schemas.microsoft.com/office/powerpoint/2010/main" val="3251899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i="1" dirty="0">
                <a:latin typeface="Goudy Old Style" panose="02020502050305020303" pitchFamily="18" charset="0"/>
              </a:rPr>
              <a:t>Brainstorm the </a:t>
            </a:r>
            <a:r>
              <a:rPr lang="en-US" sz="4000" i="1" dirty="0" smtClean="0">
                <a:latin typeface="Goudy Old Style" panose="02020502050305020303" pitchFamily="18" charset="0"/>
              </a:rPr>
              <a:t>Topic</a:t>
            </a:r>
            <a:endParaRPr lang="en-US" sz="4000" dirty="0">
              <a:latin typeface="Goudy Old Style" panose="02020502050305020303" pitchFamily="18" charset="0"/>
            </a:endParaRPr>
          </a:p>
        </p:txBody>
      </p:sp>
      <p:sp>
        <p:nvSpPr>
          <p:cNvPr id="3" name="Content Placeholder 2"/>
          <p:cNvSpPr>
            <a:spLocks noGrp="1"/>
          </p:cNvSpPr>
          <p:nvPr>
            <p:ph idx="1"/>
          </p:nvPr>
        </p:nvSpPr>
        <p:spPr/>
        <p:txBody>
          <a:bodyPr>
            <a:normAutofit lnSpcReduction="10000"/>
          </a:bodyPr>
          <a:lstStyle/>
          <a:p>
            <a:r>
              <a:rPr lang="en-US" sz="2800" dirty="0" smtClean="0">
                <a:latin typeface="Goudy Old Style" panose="02020502050305020303" pitchFamily="18" charset="0"/>
              </a:rPr>
              <a:t>Let’s </a:t>
            </a:r>
            <a:r>
              <a:rPr lang="en-US" sz="2800" dirty="0">
                <a:latin typeface="Goudy Old Style" panose="02020502050305020303" pitchFamily="18" charset="0"/>
              </a:rPr>
              <a:t>say that your class focuses upon the problems posed by changes in the dietary habits of Americans. You find that you are interested in the amount of sugar Americans consume.</a:t>
            </a:r>
          </a:p>
          <a:p>
            <a:endParaRPr lang="en-US" sz="2800" dirty="0" smtClean="0">
              <a:latin typeface="Goudy Old Style" panose="02020502050305020303" pitchFamily="18" charset="0"/>
            </a:endParaRPr>
          </a:p>
          <a:p>
            <a:r>
              <a:rPr lang="en-US" sz="2800" dirty="0" smtClean="0">
                <a:latin typeface="Goudy Old Style" panose="02020502050305020303" pitchFamily="18" charset="0"/>
              </a:rPr>
              <a:t>You </a:t>
            </a:r>
            <a:r>
              <a:rPr lang="en-US" sz="2800" dirty="0">
                <a:latin typeface="Goudy Old Style" panose="02020502050305020303" pitchFamily="18" charset="0"/>
              </a:rPr>
              <a:t>start out with a thesis statement like this:</a:t>
            </a:r>
          </a:p>
          <a:p>
            <a:r>
              <a:rPr lang="en-US" sz="2800" b="1" dirty="0">
                <a:latin typeface="Goudy Old Style" panose="02020502050305020303" pitchFamily="18" charset="0"/>
              </a:rPr>
              <a:t>Sugar consumption.</a:t>
            </a:r>
            <a:endParaRPr lang="en-US" sz="2800" dirty="0">
              <a:latin typeface="Goudy Old Style" panose="02020502050305020303" pitchFamily="18" charset="0"/>
            </a:endParaRPr>
          </a:p>
          <a:p>
            <a:r>
              <a:rPr lang="en-US" sz="2800" dirty="0">
                <a:latin typeface="Goudy Old Style" panose="02020502050305020303" pitchFamily="18" charset="0"/>
              </a:rPr>
              <a:t>This fragment isn’t a thesis statement. Instead, it simply indicates a general subject. Furthermore, your reader doesn’t know what you want to say about sugar consumption.</a:t>
            </a:r>
          </a:p>
          <a:p>
            <a:endParaRPr lang="en-US" dirty="0"/>
          </a:p>
        </p:txBody>
      </p:sp>
    </p:spTree>
    <p:extLst>
      <p:ext uri="{BB962C8B-B14F-4D97-AF65-F5344CB8AC3E}">
        <p14:creationId xmlns:p14="http://schemas.microsoft.com/office/powerpoint/2010/main" val="2795818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i="1" dirty="0">
                <a:latin typeface="Goudy Old Style" panose="02020502050305020303" pitchFamily="18" charset="0"/>
              </a:rPr>
              <a:t>Narrow the T</a:t>
            </a:r>
            <a:r>
              <a:rPr lang="en-US" sz="4000" i="1" dirty="0" smtClean="0">
                <a:latin typeface="Goudy Old Style" panose="02020502050305020303" pitchFamily="18" charset="0"/>
              </a:rPr>
              <a:t>opic</a:t>
            </a:r>
            <a:endParaRPr lang="en-US" sz="4000" dirty="0">
              <a:latin typeface="Goudy Old Style" panose="02020502050305020303" pitchFamily="18" charset="0"/>
            </a:endParaRPr>
          </a:p>
        </p:txBody>
      </p:sp>
      <p:sp>
        <p:nvSpPr>
          <p:cNvPr id="3" name="Content Placeholder 2"/>
          <p:cNvSpPr>
            <a:spLocks noGrp="1"/>
          </p:cNvSpPr>
          <p:nvPr>
            <p:ph idx="1"/>
          </p:nvPr>
        </p:nvSpPr>
        <p:spPr/>
        <p:txBody>
          <a:bodyPr>
            <a:normAutofit fontScale="92500" lnSpcReduction="10000"/>
          </a:bodyPr>
          <a:lstStyle/>
          <a:p>
            <a:r>
              <a:rPr lang="en-US" sz="2400" dirty="0" smtClean="0">
                <a:latin typeface="Goudy Old Style" panose="02020502050305020303" pitchFamily="18" charset="0"/>
              </a:rPr>
              <a:t>Your </a:t>
            </a:r>
            <a:r>
              <a:rPr lang="en-US" sz="2400" dirty="0">
                <a:latin typeface="Goudy Old Style" panose="02020502050305020303" pitchFamily="18" charset="0"/>
              </a:rPr>
              <a:t>readings about the topic, however, have led you to the conclusion that elementary school children are consuming far more sugar than is healthy</a:t>
            </a:r>
            <a:r>
              <a:rPr lang="en-US" sz="2400" dirty="0" smtClean="0">
                <a:latin typeface="Goudy Old Style" panose="02020502050305020303" pitchFamily="18" charset="0"/>
              </a:rPr>
              <a:t>.</a:t>
            </a:r>
          </a:p>
          <a:p>
            <a:pPr marL="114300" indent="0">
              <a:buNone/>
            </a:pPr>
            <a:endParaRPr lang="en-US" sz="2400" dirty="0">
              <a:latin typeface="Goudy Old Style" panose="02020502050305020303" pitchFamily="18" charset="0"/>
            </a:endParaRPr>
          </a:p>
          <a:p>
            <a:r>
              <a:rPr lang="en-US" sz="2400" dirty="0">
                <a:latin typeface="Goudy Old Style" panose="02020502050305020303" pitchFamily="18" charset="0"/>
              </a:rPr>
              <a:t>You change your thesis to look like this:</a:t>
            </a:r>
          </a:p>
          <a:p>
            <a:r>
              <a:rPr lang="en-US" sz="2400" b="1" dirty="0">
                <a:latin typeface="Goudy Old Style" panose="02020502050305020303" pitchFamily="18" charset="0"/>
              </a:rPr>
              <a:t>Reducing sugar consumption by elementary school children.</a:t>
            </a:r>
            <a:endParaRPr lang="en-US" sz="2400" dirty="0">
              <a:latin typeface="Goudy Old Style" panose="02020502050305020303" pitchFamily="18" charset="0"/>
            </a:endParaRPr>
          </a:p>
          <a:p>
            <a:r>
              <a:rPr lang="en-US" sz="2400" dirty="0">
                <a:latin typeface="Goudy Old Style" panose="02020502050305020303" pitchFamily="18" charset="0"/>
              </a:rPr>
              <a:t>This fragment not only announces your subject, but it focuses on one segment of the population: elementary school children. Furthermore, it raises a subject upon which reasonable people could disagree, because while most people might agree that children consume more sugar than they used to, not everyone would agree on what should be done or who should do it. You should note that this fragment is not a thesis statement because your reader doesn’t know your conclusions on the topic.</a:t>
            </a:r>
          </a:p>
          <a:p>
            <a:endParaRPr lang="en-US" dirty="0"/>
          </a:p>
        </p:txBody>
      </p:sp>
    </p:spTree>
    <p:extLst>
      <p:ext uri="{BB962C8B-B14F-4D97-AF65-F5344CB8AC3E}">
        <p14:creationId xmlns:p14="http://schemas.microsoft.com/office/powerpoint/2010/main" val="1694030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Take a </a:t>
            </a:r>
            <a:r>
              <a:rPr lang="en-US" i="1" dirty="0" smtClean="0"/>
              <a:t>Position </a:t>
            </a:r>
            <a:r>
              <a:rPr lang="en-US" i="1" dirty="0"/>
              <a:t>on the </a:t>
            </a:r>
            <a:r>
              <a:rPr lang="en-US" i="1" dirty="0" smtClean="0"/>
              <a:t>Topic</a:t>
            </a:r>
            <a:r>
              <a:rPr lang="en-US" i="1" dirty="0"/>
              <a:t>.</a:t>
            </a:r>
            <a:endParaRPr lang="en-US" dirty="0"/>
          </a:p>
        </p:txBody>
      </p:sp>
      <p:sp>
        <p:nvSpPr>
          <p:cNvPr id="3" name="Content Placeholder 2"/>
          <p:cNvSpPr>
            <a:spLocks noGrp="1"/>
          </p:cNvSpPr>
          <p:nvPr>
            <p:ph idx="1"/>
          </p:nvPr>
        </p:nvSpPr>
        <p:spPr/>
        <p:txBody>
          <a:bodyPr>
            <a:normAutofit fontScale="92500"/>
          </a:bodyPr>
          <a:lstStyle/>
          <a:p>
            <a:r>
              <a:rPr lang="en-US" sz="2800" dirty="0" smtClean="0">
                <a:latin typeface="Goudy Old Style" panose="02020502050305020303" pitchFamily="18" charset="0"/>
              </a:rPr>
              <a:t>After </a:t>
            </a:r>
            <a:r>
              <a:rPr lang="en-US" sz="2800" dirty="0">
                <a:latin typeface="Goudy Old Style" panose="02020502050305020303" pitchFamily="18" charset="0"/>
              </a:rPr>
              <a:t>reflecting on the topic a little while longer, you decide that what you really want to say about this topic is that something should be done to reduce the amount of sugar these children consume.</a:t>
            </a:r>
          </a:p>
          <a:p>
            <a:endParaRPr lang="en-US" sz="2800" dirty="0" smtClean="0">
              <a:latin typeface="Goudy Old Style" panose="02020502050305020303" pitchFamily="18" charset="0"/>
            </a:endParaRPr>
          </a:p>
          <a:p>
            <a:r>
              <a:rPr lang="en-US" sz="2800" dirty="0" smtClean="0">
                <a:latin typeface="Goudy Old Style" panose="02020502050305020303" pitchFamily="18" charset="0"/>
              </a:rPr>
              <a:t>You </a:t>
            </a:r>
            <a:r>
              <a:rPr lang="en-US" sz="2800" dirty="0">
                <a:latin typeface="Goudy Old Style" panose="02020502050305020303" pitchFamily="18" charset="0"/>
              </a:rPr>
              <a:t>revise your thesis statement to look like this:</a:t>
            </a:r>
          </a:p>
          <a:p>
            <a:r>
              <a:rPr lang="en-US" sz="2800" b="1" dirty="0">
                <a:latin typeface="Goudy Old Style" panose="02020502050305020303" pitchFamily="18" charset="0"/>
              </a:rPr>
              <a:t>More attention should be paid to the food and beverage choices available to elementary school children.</a:t>
            </a:r>
            <a:endParaRPr lang="en-US" sz="2800" dirty="0">
              <a:latin typeface="Goudy Old Style" panose="02020502050305020303" pitchFamily="18" charset="0"/>
            </a:endParaRPr>
          </a:p>
          <a:p>
            <a:r>
              <a:rPr lang="en-US" sz="2800" dirty="0">
                <a:latin typeface="Goudy Old Style" panose="02020502050305020303" pitchFamily="18" charset="0"/>
              </a:rPr>
              <a:t>This statement asserts your position, but the terms </a:t>
            </a:r>
            <a:r>
              <a:rPr lang="en-US" sz="2800" i="1" dirty="0">
                <a:latin typeface="Goudy Old Style" panose="02020502050305020303" pitchFamily="18" charset="0"/>
              </a:rPr>
              <a:t>more attention</a:t>
            </a:r>
            <a:r>
              <a:rPr lang="en-US" sz="2800" dirty="0">
                <a:latin typeface="Goudy Old Style" panose="02020502050305020303" pitchFamily="18" charset="0"/>
              </a:rPr>
              <a:t> and </a:t>
            </a:r>
            <a:r>
              <a:rPr lang="en-US" sz="2800" i="1" dirty="0">
                <a:latin typeface="Goudy Old Style" panose="02020502050305020303" pitchFamily="18" charset="0"/>
              </a:rPr>
              <a:t>food and beverage choices</a:t>
            </a:r>
            <a:r>
              <a:rPr lang="en-US" sz="2800" dirty="0">
                <a:latin typeface="Goudy Old Style" panose="02020502050305020303" pitchFamily="18" charset="0"/>
              </a:rPr>
              <a:t> are vague.</a:t>
            </a:r>
          </a:p>
          <a:p>
            <a:endParaRPr lang="en-US" dirty="0"/>
          </a:p>
        </p:txBody>
      </p:sp>
    </p:spTree>
    <p:extLst>
      <p:ext uri="{BB962C8B-B14F-4D97-AF65-F5344CB8AC3E}">
        <p14:creationId xmlns:p14="http://schemas.microsoft.com/office/powerpoint/2010/main" val="286125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Use </a:t>
            </a:r>
            <a:r>
              <a:rPr lang="en-US" i="1" dirty="0" smtClean="0"/>
              <a:t>Specific Language</a:t>
            </a:r>
            <a:endParaRPr lang="en-US" dirty="0"/>
          </a:p>
        </p:txBody>
      </p:sp>
      <p:sp>
        <p:nvSpPr>
          <p:cNvPr id="3" name="Content Placeholder 2"/>
          <p:cNvSpPr>
            <a:spLocks noGrp="1"/>
          </p:cNvSpPr>
          <p:nvPr>
            <p:ph idx="1"/>
          </p:nvPr>
        </p:nvSpPr>
        <p:spPr/>
        <p:txBody>
          <a:bodyPr/>
          <a:lstStyle/>
          <a:p>
            <a:r>
              <a:rPr lang="en-US" sz="2800" dirty="0" smtClean="0">
                <a:latin typeface="Goudy Old Style" panose="02020502050305020303" pitchFamily="18" charset="0"/>
              </a:rPr>
              <a:t>You </a:t>
            </a:r>
            <a:r>
              <a:rPr lang="en-US" sz="2800" dirty="0">
                <a:latin typeface="Goudy Old Style" panose="02020502050305020303" pitchFamily="18" charset="0"/>
              </a:rPr>
              <a:t>decide to explain what you mean about </a:t>
            </a:r>
            <a:r>
              <a:rPr lang="en-US" sz="2800" i="1" dirty="0">
                <a:latin typeface="Goudy Old Style" panose="02020502050305020303" pitchFamily="18" charset="0"/>
              </a:rPr>
              <a:t>food and beverage choices</a:t>
            </a:r>
            <a:r>
              <a:rPr lang="en-US" sz="2800" dirty="0">
                <a:latin typeface="Goudy Old Style" panose="02020502050305020303" pitchFamily="18" charset="0"/>
              </a:rPr>
              <a:t>, so you write:</a:t>
            </a:r>
          </a:p>
          <a:p>
            <a:endParaRPr lang="en-US" sz="2800" b="1" dirty="0" smtClean="0">
              <a:latin typeface="Goudy Old Style" panose="02020502050305020303" pitchFamily="18" charset="0"/>
            </a:endParaRPr>
          </a:p>
          <a:p>
            <a:r>
              <a:rPr lang="en-US" sz="2800" b="1" dirty="0" smtClean="0">
                <a:latin typeface="Goudy Old Style" panose="02020502050305020303" pitchFamily="18" charset="0"/>
              </a:rPr>
              <a:t>Experts </a:t>
            </a:r>
            <a:r>
              <a:rPr lang="en-US" sz="2800" b="1" dirty="0">
                <a:latin typeface="Goudy Old Style" panose="02020502050305020303" pitchFamily="18" charset="0"/>
              </a:rPr>
              <a:t>estimate that half of elementary school children consume nine times the recommended daily allowance of sugar.</a:t>
            </a:r>
            <a:endParaRPr lang="en-US" sz="2800" dirty="0">
              <a:latin typeface="Goudy Old Style" panose="02020502050305020303" pitchFamily="18" charset="0"/>
            </a:endParaRPr>
          </a:p>
          <a:p>
            <a:r>
              <a:rPr lang="en-US" sz="2800" dirty="0">
                <a:latin typeface="Goudy Old Style" panose="02020502050305020303" pitchFamily="18" charset="0"/>
              </a:rPr>
              <a:t>This statement is specific, but it isn’t a thesis. It merely reports a statistic instead of making an assertion.</a:t>
            </a:r>
          </a:p>
          <a:p>
            <a:endParaRPr lang="en-US" dirty="0"/>
          </a:p>
        </p:txBody>
      </p:sp>
    </p:spTree>
    <p:extLst>
      <p:ext uri="{BB962C8B-B14F-4D97-AF65-F5344CB8AC3E}">
        <p14:creationId xmlns:p14="http://schemas.microsoft.com/office/powerpoint/2010/main" val="10551916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Composite">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19</TotalTime>
  <Words>1613</Words>
  <Application>Microsoft Office PowerPoint</Application>
  <PresentationFormat>On-screen Show (4:3)</PresentationFormat>
  <Paragraphs>96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Adjacency</vt:lpstr>
      <vt:lpstr>How to Write a Claim/Thesis Statement</vt:lpstr>
      <vt:lpstr>What is a Thesis/Claim Statement?</vt:lpstr>
      <vt:lpstr>Why Should Your Essay Contain a Thesis/Claim Statement?</vt:lpstr>
      <vt:lpstr>How to Generate a Claim/Thesis Statement if the Topic is Assigned</vt:lpstr>
      <vt:lpstr>How to Generate a Claim/Thesis Statement if the Topic is not Assigned</vt:lpstr>
      <vt:lpstr>Brainstorm the Topic</vt:lpstr>
      <vt:lpstr>Narrow the Topic</vt:lpstr>
      <vt:lpstr>Take a Position on the Topic.</vt:lpstr>
      <vt:lpstr>Use Specific Language</vt:lpstr>
      <vt:lpstr>Make an Assertion Based on Clearly Stated Support.</vt:lpstr>
      <vt:lpstr>How to Tell a Strong Claim/Thesis Statement from a Weak One</vt:lpstr>
      <vt:lpstr>I. A strong thesis statement takes some sort of stand.</vt:lpstr>
      <vt:lpstr>II. A strong thesis statement justifies discussion.</vt:lpstr>
      <vt:lpstr>III. A strong thesis statement expresses one main idea.</vt:lpstr>
      <vt:lpstr>IV. A strong thesis statement is specific.</vt:lpstr>
      <vt:lpstr>Sources: </vt:lpstr>
    </vt:vector>
  </TitlesOfParts>
  <Company>Dearborn Public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Write a Claim/Thesis Statement</dc:title>
  <dc:creator>Windows User</dc:creator>
  <cp:lastModifiedBy>Windows User</cp:lastModifiedBy>
  <cp:revision>3</cp:revision>
  <dcterms:created xsi:type="dcterms:W3CDTF">2020-03-06T12:53:06Z</dcterms:created>
  <dcterms:modified xsi:type="dcterms:W3CDTF">2020-03-06T13:12:27Z</dcterms:modified>
</cp:coreProperties>
</file>