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C969F1-FFB0-4C28-A314-07EDF7312C2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Chapter 17-Section 3-The War in the Pacific</a:t>
            </a:r>
          </a:p>
        </p:txBody>
      </p:sp>
      <p:pic>
        <p:nvPicPr>
          <p:cNvPr id="57347" name="Picture 6" descr="Defense of the Aleutians, Dutch Harbor, Alaska, JUNE 3,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2" y="1676400"/>
            <a:ext cx="6430766" cy="458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1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013575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itchFamily="18" charset="0"/>
              </a:rPr>
              <a:t>The Americans used the strategy of </a:t>
            </a:r>
            <a:r>
              <a:rPr lang="en-US" altLang="en-US" sz="22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island hopping </a:t>
            </a:r>
            <a:r>
              <a:rPr lang="en-US" altLang="en-US" sz="2200" dirty="0">
                <a:latin typeface="Goudy Old Style" pitchFamily="18" charset="0"/>
              </a:rPr>
              <a:t>in</a:t>
            </a:r>
            <a:r>
              <a:rPr lang="en-US" altLang="en-US" sz="22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 </a:t>
            </a:r>
            <a:r>
              <a:rPr lang="en-US" altLang="en-US" sz="2200" dirty="0">
                <a:latin typeface="Goudy Old Style" pitchFamily="18" charset="0"/>
              </a:rPr>
              <a:t>which the U.S. would capture lightly-defended islands throughout the Pacific, one by one, until they had </a:t>
            </a:r>
            <a:r>
              <a:rPr lang="en-US" altLang="en-US" sz="2200" dirty="0" smtClean="0">
                <a:latin typeface="Goudy Old Style" pitchFamily="18" charset="0"/>
              </a:rPr>
              <a:t>“</a:t>
            </a:r>
            <a:r>
              <a:rPr lang="en-US" altLang="en-US" sz="2200" dirty="0" smtClean="0">
                <a:solidFill>
                  <a:srgbClr val="C00000"/>
                </a:solidFill>
                <a:latin typeface="Goudy Old Style" pitchFamily="18" charset="0"/>
              </a:rPr>
              <a:t>hopped</a:t>
            </a:r>
            <a:r>
              <a:rPr lang="en-US" altLang="en-US" sz="2200" dirty="0" smtClean="0">
                <a:latin typeface="Goudy Old Style" pitchFamily="18" charset="0"/>
              </a:rPr>
              <a:t>” </a:t>
            </a:r>
            <a:r>
              <a:rPr lang="en-US" altLang="en-US" sz="2200" dirty="0">
                <a:latin typeface="Goudy Old Style" pitchFamily="18" charset="0"/>
              </a:rPr>
              <a:t>their way towards Japan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itchFamily="18" charset="0"/>
              </a:rPr>
              <a:t>The Pacific Ocean was so BIG that the U.S. needed a way to get closer to Japan </a:t>
            </a:r>
            <a:endParaRPr lang="en-US" altLang="en-US" sz="2200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Goudy Old Style" pitchFamily="18" charset="0"/>
              </a:rPr>
              <a:t>This </a:t>
            </a:r>
            <a:r>
              <a:rPr lang="en-US" altLang="en-US" sz="2200" dirty="0">
                <a:latin typeface="Goudy Old Style" pitchFamily="18" charset="0"/>
              </a:rPr>
              <a:t>would get the U.S. within striking distance of Japan &amp; allow the U.S. to set up bases to refuel/resupply at all of the conquered islands along the way</a:t>
            </a:r>
          </a:p>
          <a:p>
            <a:r>
              <a:rPr lang="en-US" altLang="en-US" sz="2200" dirty="0">
                <a:latin typeface="Goudy Old Style" pitchFamily="18" charset="0"/>
              </a:rPr>
              <a:t> One of the most famous conflicts too place on </a:t>
            </a:r>
            <a:r>
              <a:rPr lang="en-US" altLang="en-US" sz="22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Iwo Jima</a:t>
            </a:r>
            <a:r>
              <a:rPr lang="en-US" altLang="en-US" sz="2200" dirty="0">
                <a:latin typeface="Goudy Old Style" pitchFamily="18" charset="0"/>
              </a:rPr>
              <a:t> in 1944. An island needed for bomber attacks on Japan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Goudy Old Style" pitchFamily="18" charset="0"/>
              </a:rPr>
              <a:t>21,000 Japanese soldiers attempted to defend the island </a:t>
            </a:r>
          </a:p>
          <a:p>
            <a:pPr lvl="2"/>
            <a:r>
              <a:rPr lang="en-US" altLang="en-US" sz="2200" dirty="0">
                <a:latin typeface="Goudy Old Style" pitchFamily="18" charset="0"/>
              </a:rPr>
              <a:t>Only two hundred of these soldiers survived while nearly </a:t>
            </a:r>
            <a:r>
              <a:rPr lang="en-US" altLang="en-US" dirty="0">
                <a:solidFill>
                  <a:schemeClr val="tx1"/>
                </a:solidFill>
                <a:latin typeface="Goudy Old Style" pitchFamily="18" charset="0"/>
              </a:rPr>
              <a:t>6,000 U.S. Marines died</a:t>
            </a:r>
          </a:p>
          <a:p>
            <a:endParaRPr lang="en-US" altLang="en-US" dirty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617663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8306" name="Picture 2" descr="http://www.hanscomfamily.com/wp-content/uploads/2008/02/kc-130-iwo-jima_fl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7282" name="Picture 2" descr="http://www.japanfocus.org/data/IWO-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7" y="-228600"/>
            <a:ext cx="9100503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251575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Battle of Guadalcanal</a:t>
            </a:r>
            <a:r>
              <a:rPr lang="en-US" altLang="en-US" sz="2400" dirty="0"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Took place in August 1942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Americans win first major land victory on the island of Guadalcanal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U.S. military also started using </a:t>
            </a:r>
            <a:r>
              <a:rPr lang="en-US" altLang="en-US" sz="2400" b="1" dirty="0">
                <a:solidFill>
                  <a:srgbClr val="C00000"/>
                </a:solidFill>
                <a:latin typeface="Goudy Old Style" panose="02020502050305020303" pitchFamily="18" charset="0"/>
              </a:rPr>
              <a:t>Navajo Indians </a:t>
            </a:r>
            <a:r>
              <a:rPr lang="en-US" altLang="en-US" sz="2400" dirty="0">
                <a:latin typeface="Goudy Old Style" panose="02020502050305020303" pitchFamily="18" charset="0"/>
              </a:rPr>
              <a:t>as “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Code-talkers</a:t>
            </a:r>
            <a:r>
              <a:rPr lang="en-US" altLang="en-US" sz="2400" dirty="0">
                <a:latin typeface="Goudy Old Style" panose="02020502050305020303" pitchFamily="18" charset="0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Helped the U.S. communicate safely without the Japanese translating our messages or breaking our codes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Only about 25 non-Navajo people in the entire world could speak the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Made up words for terms that didn’t exist in their language  for example the names of birds meant “</a:t>
            </a:r>
            <a:r>
              <a:rPr lang="en-US" altLang="en-US" sz="2400" dirty="0">
                <a:solidFill>
                  <a:srgbClr val="C00000"/>
                </a:solidFill>
                <a:latin typeface="Goudy Old Style" panose="02020502050305020303" pitchFamily="18" charset="0"/>
              </a:rPr>
              <a:t>airplanes</a:t>
            </a:r>
            <a:r>
              <a:rPr lang="en-US" altLang="en-US" sz="2400" dirty="0">
                <a:latin typeface="Goudy Old Style" panose="02020502050305020303" pitchFamily="18" charset="0"/>
              </a:rPr>
              <a:t>” while a word like  “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egg</a:t>
            </a:r>
            <a:r>
              <a:rPr lang="en-US" altLang="en-US" sz="2400" dirty="0">
                <a:latin typeface="Goudy Old Style" panose="02020502050305020303" pitchFamily="18" charset="0"/>
              </a:rPr>
              <a:t>” actually meant “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bomb</a:t>
            </a:r>
            <a:r>
              <a:rPr lang="en-US" altLang="en-US" sz="2400" dirty="0">
                <a:latin typeface="Goudy Old Style" panose="02020502050305020303" pitchFamily="18" charset="0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99614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7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81200"/>
            <a:ext cx="4651375" cy="4117975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C00000"/>
                </a:solidFill>
                <a:latin typeface="Goudy Old Style" panose="02020502050305020303" pitchFamily="18" charset="0"/>
              </a:rPr>
              <a:t>The Philippine Islands</a:t>
            </a:r>
            <a:r>
              <a:rPr lang="en-US" altLang="en-US" sz="3200" dirty="0">
                <a:latin typeface="Goudy Old Style" panose="02020502050305020303" pitchFamily="18" charset="0"/>
              </a:rPr>
              <a:t>-American returned to the Philippines in October 1944 after “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Island Hopping</a:t>
            </a:r>
            <a:r>
              <a:rPr lang="en-US" altLang="en-US" sz="3200" dirty="0">
                <a:latin typeface="Goudy Old Style" panose="02020502050305020303" pitchFamily="18" charset="0"/>
              </a:rPr>
              <a:t>” our way there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General MacArthur 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made good on his promise to “return” to the Philippines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559175" cy="278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327775" cy="4873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The Battle of Okinawa </a:t>
            </a:r>
            <a:r>
              <a:rPr lang="en-US" sz="2000" dirty="0">
                <a:latin typeface="Goudy Old Style" panose="02020502050305020303" pitchFamily="18" charset="0"/>
              </a:rPr>
              <a:t>took place in 1945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Japanese defend this island fiercely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110,000 Japanese Soldiers die during the battle </a:t>
            </a:r>
          </a:p>
          <a:p>
            <a:pPr lvl="2">
              <a:defRPr/>
            </a:pPr>
            <a:r>
              <a:rPr lang="en-US" dirty="0">
                <a:latin typeface="Goudy Old Style" panose="02020502050305020303" pitchFamily="18" charset="0"/>
              </a:rPr>
              <a:t>There were 1,900 kamikaze attacks </a:t>
            </a:r>
          </a:p>
          <a:p>
            <a:pPr lvl="2">
              <a:defRPr/>
            </a:pPr>
            <a:r>
              <a:rPr lang="en-US" dirty="0">
                <a:latin typeface="Goudy Old Style" panose="02020502050305020303" pitchFamily="18" charset="0"/>
              </a:rPr>
              <a:t>Japanese suicide pilots who flew planes loaded full of explosives </a:t>
            </a:r>
          </a:p>
          <a:p>
            <a:pPr lvl="3">
              <a:defRPr/>
            </a:pPr>
            <a:r>
              <a:rPr 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Their goal was to crash their planes into enemy ships </a:t>
            </a:r>
          </a:p>
          <a:p>
            <a:pPr lvl="3">
              <a:defRPr/>
            </a:pPr>
            <a:r>
              <a:rPr lang="en-US" dirty="0">
                <a:solidFill>
                  <a:schemeClr val="tx1"/>
                </a:solidFill>
                <a:latin typeface="Goudy Old Style" panose="02020502050305020303" pitchFamily="18" charset="0"/>
              </a:rPr>
              <a:t>Often were inexperienced pilots with outdated equipment</a:t>
            </a:r>
          </a:p>
          <a:p>
            <a:pPr lvl="2">
              <a:defRPr/>
            </a:pP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Japanese Generals commit the Japanese ritual suicide known as </a:t>
            </a:r>
            <a:r>
              <a:rPr lang="en-US" altLang="en-US" dirty="0" err="1">
                <a:latin typeface="Goudy Old Style" panose="02020502050305020303" pitchFamily="18" charset="0"/>
                <a:cs typeface="Times New Roman" pitchFamily="18" charset="0"/>
              </a:rPr>
              <a:t>hari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Goudy Old Style" panose="02020502050305020303" pitchFamily="18" charset="0"/>
                <a:cs typeface="Times New Roman" pitchFamily="18" charset="0"/>
              </a:rPr>
              <a:t>kari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 rather then surrender</a:t>
            </a:r>
          </a:p>
          <a:p>
            <a:pPr marL="593725" lvl="2" indent="0">
              <a:buFont typeface="Wingdings 2" pitchFamily="18" charset="2"/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000" dirty="0">
                <a:latin typeface="Goudy Old Style" panose="02020502050305020303" pitchFamily="18" charset="0"/>
              </a:rPr>
              <a:t>Last hurdle before U.S. would invade Japan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7,600 U.S. soldiers died as well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83" y="2819400"/>
            <a:ext cx="2095907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The Manhattan Project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08775" cy="479742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Goudy Old Style" panose="02020502050305020303" pitchFamily="18" charset="0"/>
              </a:rPr>
              <a:t>U.S. feared that an invasion of Japan would result in 200,000 American casualties and perhaps as many as one to two million Japanese casualties</a:t>
            </a: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U.S. considers using an “</a:t>
            </a:r>
            <a:r>
              <a:rPr lang="en-US" altLang="en-US" sz="2800" dirty="0">
                <a:solidFill>
                  <a:srgbClr val="C00000"/>
                </a:solidFill>
                <a:latin typeface="Goudy Old Style" panose="02020502050305020303" pitchFamily="18" charset="0"/>
              </a:rPr>
              <a:t>Atomic Bomb</a:t>
            </a:r>
            <a:r>
              <a:rPr lang="en-US" altLang="en-US" sz="2800" dirty="0">
                <a:latin typeface="Goudy Old Style" panose="02020502050305020303" pitchFamily="18" charset="0"/>
              </a:rPr>
              <a:t>” to end the war quickly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Bomb had been developed as part of the “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Manhattan Project</a:t>
            </a:r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” led by </a:t>
            </a:r>
            <a:r>
              <a:rPr lang="en-US" altLang="en-US" sz="2400" dirty="0">
                <a:solidFill>
                  <a:srgbClr val="C00000"/>
                </a:solidFill>
                <a:latin typeface="Goudy Old Style" panose="02020502050305020303" pitchFamily="18" charset="0"/>
              </a:rPr>
              <a:t>J. Robert Oppenheimer</a:t>
            </a:r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 in 1942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First tested in New Mexico in 1945 </a:t>
            </a:r>
          </a:p>
          <a:p>
            <a:pPr lvl="2"/>
            <a:r>
              <a:rPr lang="en-US" altLang="en-US" sz="2400" dirty="0">
                <a:latin typeface="Goudy Old Style" panose="02020502050305020303" pitchFamily="18" charset="0"/>
              </a:rPr>
              <a:t>It was a success, but no one realized the long term effects it could have on those exposed </a:t>
            </a:r>
          </a:p>
          <a:p>
            <a:pPr lvl="1"/>
            <a:endParaRPr lang="en-US" altLang="en-US" dirty="0">
              <a:latin typeface="Goudy Old Style" panose="02020502050305020303" pitchFamily="18" charset="0"/>
            </a:endParaRPr>
          </a:p>
          <a:p>
            <a:endParaRPr lang="en-US" alt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59" y="2601633"/>
            <a:ext cx="1881313" cy="272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The Manhattan Project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84313"/>
            <a:ext cx="6230938" cy="49498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President Truman </a:t>
            </a:r>
            <a:r>
              <a:rPr lang="en-US" altLang="en-US" sz="2800" dirty="0">
                <a:latin typeface="Goudy Old Style" pitchFamily="18" charset="0"/>
              </a:rPr>
              <a:t>had no knowledge of the </a:t>
            </a:r>
            <a:r>
              <a:rPr lang="en-US" altLang="en-US" sz="2800" b="1" dirty="0">
                <a:solidFill>
                  <a:srgbClr val="C00000"/>
                </a:solidFill>
                <a:latin typeface="Goudy Old Style" pitchFamily="18" charset="0"/>
              </a:rPr>
              <a:t>atomic bombs </a:t>
            </a:r>
            <a:r>
              <a:rPr lang="en-US" altLang="en-US" sz="2800" dirty="0">
                <a:latin typeface="Goudy Old Style" pitchFamily="18" charset="0"/>
              </a:rPr>
              <a:t>existence prior to becoming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</a:rPr>
              <a:t>However, once he decided to use it, he warned Japan to either surrender or else face “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complete destruction</a:t>
            </a:r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</a:rPr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</a:rPr>
              <a:t>Japan refused so the U.S. dropped two bombs.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itchFamily="18" charset="0"/>
              </a:rPr>
              <a:t>The first bomb named “</a:t>
            </a:r>
            <a:r>
              <a:rPr lang="en-US" altLang="en-US" sz="2800" b="1" dirty="0">
                <a:solidFill>
                  <a:srgbClr val="C00000"/>
                </a:solidFill>
                <a:latin typeface="Goudy Old Style" pitchFamily="18" charset="0"/>
              </a:rPr>
              <a:t>Little Boy</a:t>
            </a:r>
            <a:r>
              <a:rPr lang="en-US" altLang="en-US" sz="2800" dirty="0">
                <a:latin typeface="Goudy Old Style" pitchFamily="18" charset="0"/>
              </a:rPr>
              <a:t>” on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Hiroshima</a:t>
            </a:r>
            <a:r>
              <a:rPr lang="en-US" altLang="en-US" sz="2800" dirty="0">
                <a:latin typeface="Goudy Old Style" pitchFamily="18" charset="0"/>
              </a:rPr>
              <a:t> killing nearly 70,000 and the second bomb on </a:t>
            </a:r>
            <a:r>
              <a:rPr lang="en-US" altLang="en-US" sz="2800" b="1" dirty="0">
                <a:solidFill>
                  <a:srgbClr val="C00000"/>
                </a:solidFill>
                <a:latin typeface="Goudy Old Style" pitchFamily="18" charset="0"/>
              </a:rPr>
              <a:t>Nagasaki</a:t>
            </a:r>
            <a:r>
              <a:rPr lang="en-US" altLang="en-US" sz="2800" dirty="0">
                <a:latin typeface="Goudy Old Style" pitchFamily="18" charset="0"/>
              </a:rPr>
              <a:t> named “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Fat Man</a:t>
            </a:r>
            <a:r>
              <a:rPr lang="en-US" altLang="en-US" sz="2800" dirty="0">
                <a:latin typeface="Goudy Old Style" pitchFamily="18" charset="0"/>
              </a:rPr>
              <a:t>” killing 40,000 killed civilians.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itchFamily="18" charset="0"/>
              </a:rPr>
              <a:t>On September 2</a:t>
            </a:r>
            <a:r>
              <a:rPr lang="en-US" altLang="en-US" sz="2800" baseline="30000" dirty="0">
                <a:latin typeface="Goudy Old Style" pitchFamily="18" charset="0"/>
              </a:rPr>
              <a:t>nd</a:t>
            </a:r>
            <a:r>
              <a:rPr lang="en-US" altLang="en-US" sz="2800" dirty="0">
                <a:latin typeface="Goudy Old Style" pitchFamily="18" charset="0"/>
              </a:rPr>
              <a:t>, 1945 five days after the attack Japan surrendered to the United States</a:t>
            </a:r>
          </a:p>
          <a:p>
            <a:endParaRPr lang="en-US" altLang="en-US" dirty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667000"/>
            <a:ext cx="2286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randhaventribune.com/image/2015/08/06/x700_q30/20150804-Atomic-bomb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02" name="Picture 2" descr="http://subversify.com/wp-content/uploads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The Pacific Theater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413375" cy="4721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latin typeface="Goudy Old Style" pitchFamily="18" charset="0"/>
                <a:cs typeface="Times New Roman" pitchFamily="18" charset="0"/>
              </a:rPr>
              <a:t>Japan victorious in the Pacific Theater at first taking </a:t>
            </a:r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control of Hong Kong, Indochina, Asia and most of Pacific </a:t>
            </a:r>
          </a:p>
          <a:p>
            <a:pPr eaLnBrk="1" hangingPunct="1"/>
            <a:endParaRPr lang="en-US" altLang="en-US" sz="2800" dirty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itchFamily="18" charset="0"/>
                <a:cs typeface="Times New Roman" pitchFamily="18" charset="0"/>
              </a:rPr>
              <a:t>Japan took the Philippines from American control 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Forced General </a:t>
            </a:r>
            <a:r>
              <a:rPr lang="en-US" altLang="en-US" sz="2800" dirty="0" smtClean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McArthur </a:t>
            </a:r>
            <a:r>
              <a:rPr lang="en-US" altLang="en-US" sz="28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to flee to Australia </a:t>
            </a:r>
          </a:p>
          <a:p>
            <a:pPr lvl="2" eaLnBrk="1" hangingPunct="1"/>
            <a:r>
              <a:rPr lang="en-US" altLang="en-US" sz="2800" dirty="0">
                <a:latin typeface="Goudy Old Style" pitchFamily="18" charset="0"/>
                <a:cs typeface="Times New Roman" pitchFamily="18" charset="0"/>
              </a:rPr>
              <a:t>He reluctantly leaves but vows to return before the war is over </a:t>
            </a:r>
          </a:p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12" y="2743200"/>
            <a:ext cx="2966913" cy="201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3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1378" name="Picture 2" descr="http://ebookwisdom.files.wordpress.com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6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0354" name="Picture 2" descr="http://www.english.illinois.edu/maps/poets/g_l/levine/bomb/na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4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2469" name="Picture 5" descr="http://www.warchat.org/pictures/hiroshima_and_nagasaki_victims_nuclear_bo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49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3426" name="Picture 2" descr="http://www.hiroshima-remembered.com/photos/effects/images/P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260848" cy="4724400"/>
          </a:xfrm>
        </p:spPr>
        <p:txBody>
          <a:bodyPr>
            <a:normAutofit fontScale="92500"/>
          </a:bodyPr>
          <a:lstStyle/>
          <a:p>
            <a:r>
              <a:rPr lang="en-US" altLang="en-US" sz="3200" dirty="0">
                <a:latin typeface="Goudy Old Style" pitchFamily="18" charset="0"/>
                <a:cs typeface="Times New Roman" pitchFamily="18" charset="0"/>
              </a:rPr>
              <a:t>FDR, Churchill and Stalin met from February 4</a:t>
            </a:r>
            <a:r>
              <a:rPr lang="en-US" altLang="en-US" sz="3200" baseline="30000" dirty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3200" dirty="0">
                <a:latin typeface="Goudy Old Style" pitchFamily="18" charset="0"/>
                <a:cs typeface="Times New Roman" pitchFamily="18" charset="0"/>
              </a:rPr>
              <a:t> to the 11</a:t>
            </a:r>
            <a:r>
              <a:rPr lang="en-US" altLang="en-US" sz="3200" baseline="30000" dirty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3200" dirty="0">
                <a:latin typeface="Goudy Old Style" pitchFamily="18" charset="0"/>
                <a:cs typeface="Times New Roman" pitchFamily="18" charset="0"/>
              </a:rPr>
              <a:t>, 1945 to discuss Europe's postwar re-organization at what was referred to as </a:t>
            </a:r>
            <a:r>
              <a:rPr lang="en-US" altLang="en-US" sz="320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the Yalta Conference</a:t>
            </a:r>
            <a:r>
              <a:rPr lang="en-US" altLang="en-US" sz="3200" dirty="0">
                <a:latin typeface="Goudy Old Style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The Soviets wanted to punish Germany for their actions however, after reflecting on the damage the 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Treaty of Versailles </a:t>
            </a:r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inflicted on Germany following WWI Britain suggested leniency</a:t>
            </a:r>
            <a:endParaRPr lang="en-US" altLang="en-US" sz="2400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pic>
        <p:nvPicPr>
          <p:cNvPr id="80902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10" y="2733674"/>
            <a:ext cx="3045102" cy="245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3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Goudy Old Style" pitchFamily="18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337175" cy="4873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In the end Germany would undergo denazification and demilitarization before it was divided into four zones controlled by the U.S., Britain, France and The USSR w</a:t>
            </a:r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ith a goal of eventually creating a free and independent Germany</a:t>
            </a:r>
          </a:p>
          <a:p>
            <a:pPr eaLnBrk="1" hangingPunct="1"/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Russia agreed to free elections in Poland and Eastern Europe</a:t>
            </a:r>
          </a:p>
          <a:p>
            <a:pPr eaLnBrk="1" hangingPunct="1"/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Stalin would join the U.S. in their fight against Japan along with </a:t>
            </a:r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agreeing to hear plans for membership in the United Nations.</a:t>
            </a:r>
          </a:p>
          <a:p>
            <a:pPr eaLnBrk="1" hangingPunct="1"/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It was also agreed that they would prosecute any Nazi war criminals they discovered 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47" y="2737643"/>
            <a:ext cx="3081405" cy="24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5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Nuremberg Trials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271272" y="1524000"/>
            <a:ext cx="5672328" cy="4800600"/>
          </a:xfrm>
        </p:spPr>
        <p:txBody>
          <a:bodyPr/>
          <a:lstStyle/>
          <a:p>
            <a:pPr eaLnBrk="1" hangingPunct="1"/>
            <a:r>
              <a:rPr lang="en-US" altLang="en-US" sz="2200" b="1" u="sng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The Nuremberg Trials</a:t>
            </a:r>
            <a:r>
              <a:rPr lang="en-US" altLang="en-US" sz="2200" dirty="0">
                <a:latin typeface="Goudy Old Style" pitchFamily="18" charset="0"/>
                <a:cs typeface="Times New Roman" pitchFamily="18" charset="0"/>
              </a:rPr>
              <a:t>-Following WWII two sets of trials took place for Nazis involved in crimes committed during the Holocaust. 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The first, and most famous, began on November 20, 1945.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Someone had to be responsible for Death Camps so many Nazi military leaders and industrialists were put on trial</a:t>
            </a:r>
          </a:p>
          <a:p>
            <a:pPr eaLnBrk="1" hangingPunct="1"/>
            <a:endParaRPr lang="en-US" altLang="en-US" sz="2200" dirty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dirty="0">
                <a:latin typeface="Goudy Old Style" pitchFamily="18" charset="0"/>
                <a:cs typeface="Times New Roman" pitchFamily="18" charset="0"/>
              </a:rPr>
              <a:t>Two hundred people were found guilty of committing war crimes 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Twelve of the twenty-four convicted were sentenced to death</a:t>
            </a:r>
          </a:p>
          <a:p>
            <a:pPr eaLnBrk="1" hangingPunct="1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79876" name="Picture 5" descr="http://t3.gstatic.com/images?q=tbn:ANd9GcRUbb8gaDuGoLckM6t_sMBDVwI3HSPgsblM9-dW7VdRAoACBD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87" y="3200400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Japans Future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870575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dirty="0">
                <a:latin typeface="Goudy Old Style" pitchFamily="18" charset="0"/>
                <a:cs typeface="Times New Roman" pitchFamily="18" charset="0"/>
              </a:rPr>
              <a:t>Following the bombings the U.S. maintained a positive presence in Japan helping them rebuild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This effort was led by </a:t>
            </a:r>
            <a:r>
              <a:rPr lang="en-US" altLang="en-US" sz="2400" dirty="0">
                <a:solidFill>
                  <a:srgbClr val="C00000"/>
                </a:solidFill>
                <a:latin typeface="Goudy Old Style" pitchFamily="18" charset="0"/>
                <a:cs typeface="Times New Roman" pitchFamily="18" charset="0"/>
              </a:rPr>
              <a:t>General McArthur </a:t>
            </a:r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who helped institute a new constitution </a:t>
            </a:r>
          </a:p>
          <a:p>
            <a:pPr lvl="2" eaLnBrk="1" hangingPunct="1"/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Nicknamed the “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  <a:cs typeface="Times New Roman" pitchFamily="18" charset="0"/>
              </a:rPr>
              <a:t>McArthur Constitution</a:t>
            </a:r>
            <a:r>
              <a:rPr lang="en-US" altLang="en-US" sz="2400" dirty="0">
                <a:latin typeface="Goudy Old Style" pitchFamily="18" charset="0"/>
                <a:cs typeface="Times New Roman" pitchFamily="18" charset="0"/>
              </a:rPr>
              <a:t>” included an introduction of capitalist and free market ideas as well as for the first time in Japan’s history a guarantee of women's suffrage  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Japanese officials who had committed war atrocities were also put on trial like the Nazis</a:t>
            </a:r>
          </a:p>
          <a:p>
            <a:pPr lvl="1" eaLnBrk="1" hangingPunct="1"/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8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40272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9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USA-P-Mariana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Pacific Theater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413375" cy="4721225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Goudy Old Style" pitchFamily="18" charset="0"/>
              </a:rPr>
              <a:t>The Bataan Death March</a:t>
            </a:r>
            <a:r>
              <a:rPr lang="en-US" altLang="en-US" sz="2400" dirty="0">
                <a:latin typeface="Goudy Old Style" pitchFamily="18" charset="0"/>
              </a:rPr>
              <a:t>-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</a:rPr>
              <a:t>The forced march of American and Filipino prisoners of war by the Japanese during World War II. </a:t>
            </a:r>
          </a:p>
          <a:p>
            <a:pPr lvl="2"/>
            <a:r>
              <a:rPr lang="en-US" altLang="en-US" sz="2400" dirty="0">
                <a:latin typeface="Goudy Old Style" pitchFamily="18" charset="0"/>
              </a:rPr>
              <a:t>The 63-mile march where an estimated 60,000–80,000 prisoners from the southern end of the Bataan Peninsula in the Philippines on April 9, 1942.</a:t>
            </a:r>
          </a:p>
          <a:p>
            <a:pPr lvl="3"/>
            <a:r>
              <a:rPr lang="en-US" altLang="en-US" sz="2400" dirty="0">
                <a:solidFill>
                  <a:schemeClr val="tx1"/>
                </a:solidFill>
                <a:latin typeface="Goudy Old Style" pitchFamily="18" charset="0"/>
              </a:rPr>
              <a:t>Its estimated that somewhere between 5,000 to 18,000 Filipinos and 500 to 650 Americans died during the march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0781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0420" name="Picture 2" descr="http://www.forties.net/baatan_P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22775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u="sng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Doolittle’s Raid</a:t>
            </a:r>
            <a:r>
              <a:rPr lang="en-US" altLang="en-US" sz="3200" dirty="0">
                <a:latin typeface="Goudy Old Style" panose="02020502050305020303" pitchFamily="18" charset="0"/>
              </a:rPr>
              <a:t>-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American Lt. Col. Jimmy Doolittle led 16 bombers in an attack on Tokyo and other cities in April 1942</a:t>
            </a:r>
          </a:p>
          <a:p>
            <a:pPr lvl="1" eaLnBrk="1" hangingPunct="1"/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Attack did little damage to the city of Tokyo and was strategically pointless, but it boosted America’s morale by showing Japan we would fight back</a:t>
            </a:r>
          </a:p>
          <a:p>
            <a:pPr lvl="2" eaLnBrk="1" hangingPunct="1"/>
            <a:endParaRPr lang="en-US" altLang="en-US" sz="2400" dirty="0">
              <a:latin typeface="Goudy Old Style" panose="02020502050305020303" pitchFamily="18" charset="0"/>
            </a:endParaRPr>
          </a:p>
          <a:p>
            <a:endParaRPr lang="en-US" altLang="en-US" dirty="0"/>
          </a:p>
        </p:txBody>
      </p:sp>
      <p:pic>
        <p:nvPicPr>
          <p:cNvPr id="63492" name="Picture 6" descr="http://blogs-modelairplanenews.com/Media/BlogTopics/B-25_Doolittle_Rai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438400"/>
            <a:ext cx="3575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altLang="en-US" sz="4400" b="1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b="1" u="sng" dirty="0">
                <a:solidFill>
                  <a:srgbClr val="C00000"/>
                </a:solidFill>
                <a:latin typeface="Goudy Old Style" panose="02020502050305020303" pitchFamily="18" charset="0"/>
                <a:cs typeface="Times New Roman" pitchFamily="18" charset="0"/>
              </a:rPr>
              <a:t>The Battle of the Coral Sea</a:t>
            </a:r>
            <a:r>
              <a:rPr lang="en-US" altLang="en-US" sz="2300" b="1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300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This battle took place off the cost of Australia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Americans and Australians pilots stopped Japanese forces during a five-day battle</a:t>
            </a: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Completely aerial battle between planes launched from carriers </a:t>
            </a:r>
          </a:p>
          <a:p>
            <a:pPr lvl="1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Goudy Old Style" panose="02020502050305020303" pitchFamily="18" charset="0"/>
              </a:rPr>
              <a:t>First time in history a battle was fought without land or naval forces </a:t>
            </a: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No clear winner in the battle but the Allies were able to turn Japan back and block the invasion of Australia</a:t>
            </a:r>
            <a:endParaRPr lang="en-US" altLang="en-US" sz="2300" dirty="0">
              <a:latin typeface="Goudy Old Style" panose="02020502050305020303" pitchFamily="18" charset="0"/>
            </a:endParaRPr>
          </a:p>
        </p:txBody>
      </p:sp>
      <p:pic>
        <p:nvPicPr>
          <p:cNvPr id="5" name="Picture 11" descr="Battle_of_the_Coral_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355013"/>
            <a:ext cx="2541224" cy="232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099175" cy="47974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300" b="1" u="sng" dirty="0">
                <a:solidFill>
                  <a:schemeClr val="accent4">
                    <a:lumMod val="50000"/>
                  </a:schemeClr>
                </a:solidFill>
                <a:latin typeface="Goudy Old Style" pitchFamily="18" charset="0"/>
              </a:rPr>
              <a:t>Battle of Midway</a:t>
            </a:r>
            <a:r>
              <a:rPr lang="en-US" altLang="en-US" sz="2300" dirty="0">
                <a:latin typeface="Goudy Old Style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itchFamily="18" charset="0"/>
              </a:rPr>
              <a:t>Naval battle around </a:t>
            </a:r>
            <a:r>
              <a:rPr lang="en-US" altLang="en-US" sz="2300" b="1" dirty="0">
                <a:solidFill>
                  <a:srgbClr val="C00000"/>
                </a:solidFill>
                <a:latin typeface="Goudy Old Style" pitchFamily="18" charset="0"/>
              </a:rPr>
              <a:t>Midway Isl</a:t>
            </a:r>
            <a:r>
              <a:rPr lang="en-US" altLang="en-US" sz="2300" b="1" dirty="0">
                <a:solidFill>
                  <a:srgbClr val="FF0000"/>
                </a:solidFill>
                <a:latin typeface="Goudy Old Style" pitchFamily="18" charset="0"/>
              </a:rPr>
              <a:t>and</a:t>
            </a:r>
            <a:r>
              <a:rPr lang="en-US" altLang="en-US" sz="2300" b="1" dirty="0">
                <a:solidFill>
                  <a:schemeClr val="tx1"/>
                </a:solidFill>
                <a:latin typeface="Goudy Old Style" pitchFamily="18" charset="0"/>
              </a:rPr>
              <a:t> </a:t>
            </a:r>
            <a:r>
              <a:rPr lang="en-US" altLang="en-US" sz="2300" dirty="0">
                <a:solidFill>
                  <a:schemeClr val="tx1"/>
                </a:solidFill>
                <a:latin typeface="Goudy Old Style" pitchFamily="18" charset="0"/>
              </a:rPr>
              <a:t>located in the Central Pacific Ocean</a:t>
            </a:r>
          </a:p>
          <a:p>
            <a:pPr lvl="2" eaLnBrk="1" hangingPunct="1">
              <a:defRPr/>
            </a:pPr>
            <a:r>
              <a:rPr lang="en-US" altLang="en-US" sz="2300" dirty="0">
                <a:latin typeface="Goudy Old Style" pitchFamily="18" charset="0"/>
                <a:cs typeface="Times New Roman" pitchFamily="18" charset="0"/>
              </a:rPr>
              <a:t>Admiral Chester W. Nimitz was placed in charge</a:t>
            </a:r>
            <a:endParaRPr lang="en-US" altLang="en-US" sz="2300" dirty="0">
              <a:latin typeface="Goudy Old Style" pitchFamily="18" charset="0"/>
            </a:endParaRPr>
          </a:p>
          <a:p>
            <a:pPr lvl="1" eaLnBrk="1" hangingPunct="1"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itchFamily="18" charset="0"/>
              </a:rPr>
              <a:t>The U.S. destroyed four Japanese carriers and two hundred fifty airplanes</a:t>
            </a:r>
          </a:p>
          <a:p>
            <a:pPr lvl="1" eaLnBrk="1" hangingPunct="1">
              <a:defRPr/>
            </a:pPr>
            <a:endParaRPr lang="en-US" altLang="en-US" sz="2300" dirty="0">
              <a:solidFill>
                <a:schemeClr val="tx1"/>
              </a:solidFill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2300" dirty="0">
                <a:latin typeface="Goudy Old Style" pitchFamily="18" charset="0"/>
              </a:rPr>
              <a:t>This decisive win was the turning point in the war</a:t>
            </a:r>
          </a:p>
          <a:p>
            <a:pPr lvl="1" eaLnBrk="1" hangingPunct="1">
              <a:defRPr/>
            </a:pPr>
            <a:r>
              <a:rPr lang="en-US" altLang="en-US" sz="2300" dirty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We were finally able to break the  Japanese code and locate their fleet with our scout planes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438400"/>
            <a:ext cx="2352613" cy="305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2" descr="http://www.warchat.org/pictures/hiroshima_and_nagasaki_battle_in_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</TotalTime>
  <Words>1147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Chapter 17-Section 3-The War in the Pacific</vt:lpstr>
      <vt:lpstr>The Pacific Theater</vt:lpstr>
      <vt:lpstr>PowerPoint Presentation</vt:lpstr>
      <vt:lpstr>The Pacific Theater</vt:lpstr>
      <vt:lpstr>PowerPoint Presentation</vt:lpstr>
      <vt:lpstr>U.S. Needed a Victory</vt:lpstr>
      <vt:lpstr> U.S. Needed a Victory</vt:lpstr>
      <vt:lpstr>U.S. Needed a Victory</vt:lpstr>
      <vt:lpstr>PowerPoint Presentation</vt:lpstr>
      <vt:lpstr>U.S. On the Offensive </vt:lpstr>
      <vt:lpstr>PowerPoint Presentation</vt:lpstr>
      <vt:lpstr>PowerPoint Presentation</vt:lpstr>
      <vt:lpstr>U.S. On the Offensive </vt:lpstr>
      <vt:lpstr>U.S. On the Offensive </vt:lpstr>
      <vt:lpstr>U.S. On the Offensive </vt:lpstr>
      <vt:lpstr>The Manhattan Project</vt:lpstr>
      <vt:lpstr>The Manhattan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Rebuilding</vt:lpstr>
      <vt:lpstr>Rebuilding</vt:lpstr>
      <vt:lpstr>Nuremberg Trials </vt:lpstr>
      <vt:lpstr>Japans Future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3-The War in the Pacific</dc:title>
  <dc:creator>Windows User</dc:creator>
  <cp:lastModifiedBy>Windows User</cp:lastModifiedBy>
  <cp:revision>8</cp:revision>
  <dcterms:created xsi:type="dcterms:W3CDTF">2018-03-05T16:09:17Z</dcterms:created>
  <dcterms:modified xsi:type="dcterms:W3CDTF">2020-03-05T12:46:48Z</dcterms:modified>
</cp:coreProperties>
</file>