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A67F3E-723F-4A6D-97F5-0E5A120A516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80A60-CD9B-4B5A-8FF9-BFAAB1877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u="sng" dirty="0">
                <a:latin typeface="Goudy Old Style" panose="02020502050305020303" pitchFamily="18" charset="0"/>
                <a:cs typeface="Times New Roman" pitchFamily="18" charset="0"/>
              </a:rPr>
              <a:t>Chapter 17-Section 2-The War for Europe and North Africa</a:t>
            </a:r>
            <a:endParaRPr lang="en-US" dirty="0"/>
          </a:p>
        </p:txBody>
      </p:sp>
      <p:pic>
        <p:nvPicPr>
          <p:cNvPr id="4" name="Picture 4" descr="http://www.nationalarchives.gov.uk/cabinetpapers/images/cabinetpapers/he1c02-a-017960-main.jpg">
            <a:extLst>
              <a:ext uri="{FF2B5EF4-FFF2-40B4-BE49-F238E27FC236}">
                <a16:creationId xmlns:a16="http://schemas.microsoft.com/office/drawing/2014/main" id="{0A5B2C0E-A5F9-4CDD-9450-BA7DD0D3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772400" cy="335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37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7346" name="Picture 2" descr="http://www.mannythemovieguy.com/images/tuskegee-air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463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58" name="Picture 2" descr="http://www.lex18.com/images/news/tuskegee_air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40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en/thumb/a/aa/Tuskegee_airman_poster.jpg/200px-Tuskegee_airman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04800"/>
            <a:ext cx="4292753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6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0418" name="Picture 2" descr="http://www.amoeba.com/dynamic-images/blog/Eric_B/Native-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875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42" name="Picture 2" descr="http://www.angryasianman.com/images/angry/100thbatta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266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Liberation of Europe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946775" cy="48736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June 6</a:t>
            </a:r>
            <a:r>
              <a:rPr lang="en-US" altLang="en-US" sz="2400" baseline="30000" dirty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, 1944 the United States launches our key invasion of Europe officially known as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Operation Overlord </a:t>
            </a:r>
            <a:r>
              <a:rPr lang="en-US" altLang="en-US" sz="2400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itchFamily="18" charset="0"/>
              </a:rPr>
              <a:t>code named D-Day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3 million allied troops launch this offensive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There were a large amount of casualties and some major mistakes are made 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By the end of September 1944 France was liberated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In 1944 FDR is re-elected for 4</a:t>
            </a:r>
            <a:r>
              <a:rPr lang="en-US" altLang="en-US" sz="2400" baseline="30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 term</a:t>
            </a:r>
          </a:p>
          <a:p>
            <a:pPr lvl="2" eaLnBrk="1" hangingPunct="1"/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Truman becomes his Vice President 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09" y="3124200"/>
            <a:ext cx="2489200" cy="195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372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6084" name="Picture 5" descr="Eisenhower7112436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442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8011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008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991600" cy="6324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373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pic>
        <p:nvPicPr>
          <p:cNvPr id="47107" name="Picture 5" descr="139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66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Great Britain and the U.S. Join Forces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03848" cy="4873752"/>
          </a:xfrm>
        </p:spPr>
        <p:txBody>
          <a:bodyPr/>
          <a:lstStyle/>
          <a:p>
            <a:pPr marL="228600" indent="-228600"/>
            <a:r>
              <a:rPr lang="en-US" sz="2000" b="1" u="sng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War Plans</a:t>
            </a:r>
            <a:r>
              <a:rPr lang="en-US" sz="2000" b="1" dirty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Winston Churchill convinces FDR that in order to win the Allies must strike first against Hitler and worry about Japan later</a:t>
            </a:r>
          </a:p>
          <a:p>
            <a:pPr marL="228600" indent="-228600"/>
            <a:endParaRPr lang="en-US" sz="20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/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Battle of the Atlantic</a:t>
            </a:r>
            <a:r>
              <a:rPr lang="en-US" sz="2000" b="1" dirty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sz="2000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503238" lvl="1" indent="-22860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Hitler orders submarines to attacks British supply ships</a:t>
            </a:r>
          </a:p>
          <a:p>
            <a:pPr marL="777875" lvl="2">
              <a:buFontTx/>
              <a:buChar char="•"/>
            </a:pPr>
            <a:r>
              <a:rPr 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German submarines known as “</a:t>
            </a:r>
            <a:r>
              <a:rPr lang="en-US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wolf packs</a:t>
            </a:r>
            <a:r>
              <a:rPr 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” destroy hundreds of British ships in 1942</a:t>
            </a:r>
          </a:p>
          <a:p>
            <a:pPr marL="503238" lvl="1" indent="-22860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Allies organize convoys of cargo ships with naval escort: We send destroyers equipped with sonar and planes with radar</a:t>
            </a:r>
          </a:p>
          <a:p>
            <a:pPr marL="503238" lvl="1" indent="-22860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We also increase the rate of production for constructing of Liberty ships (cargo carriers) making the amount of ships launched far above the amount sunk </a:t>
            </a:r>
          </a:p>
          <a:p>
            <a:endParaRPr lang="en-US" sz="2200" dirty="0">
              <a:latin typeface="Goudy Old Style" panose="02020502050305020303" pitchFamily="18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207374" cy="129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908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8132" name="Picture 5" descr="Bea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66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9156" name="Picture 5" descr="d02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2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0180" name="Picture 5" descr="d02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2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pic>
        <p:nvPicPr>
          <p:cNvPr id="51203" name="Picture 5" descr="d025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18769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2228" name="Picture 5" descr="s189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75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pic>
        <p:nvPicPr>
          <p:cNvPr id="53251" name="Picture 5" descr="d-day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139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dirty="0"/>
            </a:br>
            <a:r>
              <a:rPr lang="en-US" altLang="en-US" sz="44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Battle of the Bulge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946775" cy="4797425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800" b="1" u="sng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Battle of the Bulge</a:t>
            </a:r>
            <a:r>
              <a:rPr lang="en-US" sz="28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marL="503238" lvl="1" indent="-228600"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In October 1944, Allies capture first German town, Aachen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In December 1944 German tank divisions drove sixty miles into the Allied lines but fail to break it</a:t>
            </a:r>
          </a:p>
          <a:p>
            <a:pPr marL="503238" lvl="1" indent="-228600"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This failure marks the end of the German offensive 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Nazi forces are push back toward Germany and suffer irreplaceable losses</a:t>
            </a:r>
          </a:p>
        </p:txBody>
      </p:sp>
      <p:pic>
        <p:nvPicPr>
          <p:cNvPr id="54276" name="Picture 7" descr="http://1.bp.blogspot.com/_NhXaHZBT-Vg/TIeYI9nwW-I/AAAAAAAAAsc/IBawJmUXDLw/s1600/Battle+of+the+Bul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58" y="2895600"/>
            <a:ext cx="2436692" cy="175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88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sz="4000" dirty="0"/>
            </a:br>
            <a:r>
              <a:rPr lang="en-US" altLang="en-US" sz="40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Liberation of Camps</a:t>
            </a:r>
            <a:endParaRPr lang="en-US" altLang="en-US" sz="4000" b="1" dirty="0">
              <a:solidFill>
                <a:schemeClr val="accent1"/>
              </a:solidFill>
              <a:latin typeface="Goudy Old Style" panose="02020502050305020303" pitchFamily="18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337175" cy="48736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  <a:cs typeface="Times New Roman" pitchFamily="18" charset="0"/>
              </a:rPr>
              <a:t>U.S. was pushing Germany inland to the west while Russia was pushing them towards the East</a:t>
            </a:r>
          </a:p>
          <a:p>
            <a:pPr marL="228600" indent="-228600"/>
            <a:endParaRPr lang="en-US" sz="3200" b="1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/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Liberation of the Death Camps</a:t>
            </a:r>
            <a:r>
              <a:rPr lang="en-US" sz="3200" b="1" dirty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marL="503238" lvl="1" indent="-228600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Allies in Germany, Soviets in Poland liberate concentration camps finding starving prisoners, corpses, evidence of killing</a:t>
            </a:r>
          </a:p>
        </p:txBody>
      </p:sp>
      <p:pic>
        <p:nvPicPr>
          <p:cNvPr id="55300" name="Picture 5" descr="http://ts4.mm.bing.net/images/thumbnail.aspx?q=421012640107&amp;id=f51c8f97981ceaaec18dd3a08a7e14b3&amp;url=http://www.briancuban.com/wp-content/uploads/2010/07/holocaust_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2514600"/>
            <a:ext cx="295656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3701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Liberation of the Camps</a:t>
            </a:r>
            <a:endParaRPr lang="en-US" altLang="en-US" sz="4000" b="1" dirty="0">
              <a:solidFill>
                <a:schemeClr val="accent1"/>
              </a:solidFill>
              <a:latin typeface="Goudy Old Style" panose="02020502050305020303" pitchFamily="18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175375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On April 29, 1945 Hitler married Eva Braun as the Soviets were marching into Berlin, Germany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23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Decided they were going to commit suicide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Killing themselves the next day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3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May 1945 marks </a:t>
            </a:r>
            <a:r>
              <a:rPr lang="en-US" altLang="en-US" sz="2300" b="1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itchFamily="18" charset="0"/>
              </a:rPr>
              <a:t>V-E Day</a:t>
            </a:r>
            <a:r>
              <a:rPr lang="en-US" altLang="en-US" sz="2300" b="1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(Victory in Europe Day)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23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Sadly, FDR never got to see the end of the war. 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On April 12, 1945 while in Warm Springs Georgia </a:t>
            </a:r>
            <a:r>
              <a:rPr lang="en-US" altLang="en-US" sz="2300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FDR died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following a stroke. 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Following his death </a:t>
            </a:r>
            <a:r>
              <a:rPr lang="en-US" altLang="en-US" sz="2300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itchFamily="18" charset="0"/>
              </a:rPr>
              <a:t>Harry S. Truman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is named the 33</a:t>
            </a:r>
            <a:r>
              <a:rPr lang="en-US" altLang="en-US" sz="2300" baseline="30000" dirty="0">
                <a:latin typeface="Goudy Old Style" panose="02020502050305020303" pitchFamily="18" charset="0"/>
                <a:cs typeface="Times New Roman" pitchFamily="18" charset="0"/>
              </a:rPr>
              <a:t>rd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 President of the United States </a:t>
            </a:r>
          </a:p>
        </p:txBody>
      </p:sp>
      <p:pic>
        <p:nvPicPr>
          <p:cNvPr id="44036" name="Picture 2" descr="http://ts3.mm.bing.net/images/thumbnail.aspx?q=393517927078&amp;id=5627ba9b7e79b3da4808b075a4b88d0a&amp;url=http://images2.wikia.nocookie.net/__cb20090722123430/familyguy/images/5/5c/Eva_Hi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26" y="2667000"/>
            <a:ext cx="2268488" cy="169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561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Eastern Front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6099175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>
                <a:latin typeface="Goudy Old Style" panose="02020502050305020303" pitchFamily="18" charset="0"/>
                <a:cs typeface="Times New Roman" pitchFamily="18" charset="0"/>
              </a:rPr>
              <a:t>Russia had been fighting against Germany since 1941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Hitler went after Russian Oil and Industry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Moscow and Leningrad were with in Hitler’s reach and the Russians were losing ground until the winter </a:t>
            </a:r>
          </a:p>
          <a:p>
            <a:pPr eaLnBrk="1" hangingPunct="1"/>
            <a:endParaRPr lang="en-US" altLang="en-US" sz="2000" b="1" u="sng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u="sng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The Battle of Stalingrad</a:t>
            </a:r>
            <a:r>
              <a:rPr lang="en-US" altLang="en-US" sz="2000" b="1" dirty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000" b="1" u="sng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After a brutal winter campaign and four weeks of fighting the Germans are forced to begin retreating </a:t>
            </a:r>
          </a:p>
          <a:p>
            <a:pPr lvl="3" eaLnBrk="1" hangingPunct="1"/>
            <a:r>
              <a:rPr lang="en-US" altLang="en-US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Roughly 230,000 Germans died during this conflict along with 1.1 million Soviet soldiers </a:t>
            </a:r>
          </a:p>
          <a:p>
            <a:pPr lvl="3" eaLnBrk="1" hangingPunct="1"/>
            <a:r>
              <a:rPr lang="en-US" altLang="en-US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The Russian defeat of the  Germans marked the turning point of the war as the Soviet Army begins pushing the Nazi’s back towards Germany </a:t>
            </a:r>
          </a:p>
          <a:p>
            <a:pPr eaLnBrk="1" hangingPunct="1">
              <a:buFont typeface="Arial" charset="0"/>
              <a:buNone/>
            </a:pPr>
            <a:endParaRPr lang="en-US" altLang="en-US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32772" name="Picture 5" descr="http://ts4.mm.bing.net/images/thumbnail.aspx?q=420006012871&amp;id=8c4e74314868ef641760b175088a23d6&amp;url=http://www.katardat.org/marxuniv/2002-SUWW2/Images/images-stalingrad/stalingrad-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667000"/>
            <a:ext cx="2134618" cy="2215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210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dirty="0"/>
            </a:br>
            <a:r>
              <a:rPr lang="en-US" altLang="en-US" sz="44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North African Front</a:t>
            </a:r>
            <a:endParaRPr lang="en-US" altLang="en-US" sz="4400" b="1" dirty="0">
              <a:solidFill>
                <a:schemeClr val="accent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02297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u="sng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itchFamily="18" charset="0"/>
              </a:rPr>
              <a:t>Operation Torch</a:t>
            </a:r>
            <a:r>
              <a:rPr lang="en-US" altLang="en-US" sz="2600" b="1" dirty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600" b="1" u="sng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6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In 1942 the Allies under the command of General Dwight D. Eisenhower commands the invasion of North Africa</a:t>
            </a:r>
          </a:p>
          <a:p>
            <a:pPr lvl="1" eaLnBrk="1" hangingPunct="1"/>
            <a:r>
              <a:rPr lang="en-US" sz="26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German </a:t>
            </a:r>
            <a:r>
              <a:rPr lang="en-US" sz="2600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Afrika</a:t>
            </a:r>
            <a:r>
              <a:rPr lang="en-US" sz="26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Korps</a:t>
            </a:r>
            <a:r>
              <a:rPr lang="en-US" sz="26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, led by respected General Erwin Rommel (he was known as the desert fox) engaged in heavy tank battles until their surrender in May 1943</a:t>
            </a:r>
          </a:p>
          <a:p>
            <a:pPr lvl="1" eaLnBrk="1" hangingPunct="1"/>
            <a:r>
              <a:rPr lang="en-US" altLang="en-US" sz="26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By the summer 1943 of the Allies were “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Masters of North African Shores</a:t>
            </a:r>
            <a:r>
              <a:rPr lang="en-US" altLang="en-US" sz="26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27" y="2514600"/>
            <a:ext cx="1941517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432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Italian Campaign</a:t>
            </a:r>
            <a:endParaRPr lang="en-US" sz="4000" b="1" dirty="0">
              <a:solidFill>
                <a:schemeClr val="accent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51448" cy="4797552"/>
          </a:xfrm>
        </p:spPr>
        <p:txBody>
          <a:bodyPr>
            <a:normAutofit/>
          </a:bodyPr>
          <a:lstStyle/>
          <a:p>
            <a:pPr marL="228600" indent="-228600">
              <a:buFontTx/>
              <a:buChar char="•"/>
            </a:pPr>
            <a:r>
              <a:rPr lang="en-US" sz="22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As they met in the city of </a:t>
            </a:r>
            <a:r>
              <a:rPr lang="en-US" altLang="en-US" sz="2200" dirty="0">
                <a:latin typeface="Goudy Old Style" panose="02020502050305020303" pitchFamily="18" charset="0"/>
                <a:cs typeface="Times New Roman" pitchFamily="18" charset="0"/>
              </a:rPr>
              <a:t>Casablanca FDR and Churchill</a:t>
            </a:r>
            <a:r>
              <a:rPr lang="en-US" sz="22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 decide that the only real solution in ending the war is to  accept unconditional surrender from the Axis powers</a:t>
            </a:r>
          </a:p>
          <a:p>
            <a:pPr marL="503238" lvl="1" indent="-228600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They are going to start by attacking Italy  </a:t>
            </a:r>
          </a:p>
          <a:p>
            <a:pPr marL="228600" indent="-228600">
              <a:buFontTx/>
              <a:buChar char="•"/>
            </a:pPr>
            <a:endParaRPr lang="en-US" sz="22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22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In the summer of 1943, the Allies capture the Italian capital of Sicily and force Mussolini to resign</a:t>
            </a:r>
          </a:p>
          <a:p>
            <a:pPr marL="228600" indent="-228600">
              <a:buFontTx/>
              <a:buChar char="•"/>
            </a:pPr>
            <a:endParaRPr lang="en-US" sz="22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22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1944-Allies win the battle of “</a:t>
            </a:r>
            <a:r>
              <a:rPr lang="en-US" sz="2200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Bloody Anzio</a:t>
            </a:r>
            <a:r>
              <a:rPr lang="en-US" sz="22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” loosing nearly 30,000 Allied men </a:t>
            </a:r>
          </a:p>
          <a:p>
            <a:pPr marL="503238" lvl="1" indent="-228600"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Although after this battle the Germans continue to put up a strong resistance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346578" cy="21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91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Heroes in Combat</a:t>
            </a:r>
            <a:endParaRPr lang="en-US" sz="4000" b="1" dirty="0">
              <a:solidFill>
                <a:schemeClr val="accent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3648" cy="5029200"/>
          </a:xfrm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z="1650" b="1" u="sng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African Americans</a:t>
            </a:r>
            <a:r>
              <a:rPr lang="en-US" sz="16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lvl="1" eaLnBrk="1" hangingPunct="1"/>
            <a:r>
              <a:rPr lang="en-US" alt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Tuskegee Airmen-A highly decorated unit of comprised completely of African-American airmen</a:t>
            </a:r>
          </a:p>
          <a:p>
            <a:pPr lvl="2" eaLnBrk="1" hangingPunct="1"/>
            <a:r>
              <a:rPr lang="en-US" altLang="en-US" sz="1650" dirty="0">
                <a:latin typeface="Goudy Old Style" panose="02020502050305020303" pitchFamily="18" charset="0"/>
                <a:cs typeface="Times New Roman" pitchFamily="18" charset="0"/>
              </a:rPr>
              <a:t>99</a:t>
            </a:r>
            <a:r>
              <a:rPr lang="en-US" altLang="en-US" sz="1650" baseline="30000" dirty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1650" dirty="0">
                <a:latin typeface="Goudy Old Style" panose="02020502050305020303" pitchFamily="18" charset="0"/>
                <a:cs typeface="Times New Roman" pitchFamily="18" charset="0"/>
              </a:rPr>
              <a:t> Pursuit Squadron did not lose a single bomber during the war</a:t>
            </a:r>
          </a:p>
          <a:p>
            <a:pPr lvl="1" eaLnBrk="1" hangingPunct="1"/>
            <a:r>
              <a:rPr lang="en-US" alt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92</a:t>
            </a:r>
            <a:r>
              <a:rPr lang="en-US" altLang="en-US" sz="1650" baseline="30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nd</a:t>
            </a:r>
            <a:r>
              <a:rPr lang="en-US" alt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 Infantry</a:t>
            </a:r>
          </a:p>
          <a:p>
            <a:pPr lvl="2" eaLnBrk="1" hangingPunct="1"/>
            <a:r>
              <a:rPr lang="en-US" altLang="en-US" sz="1650" dirty="0">
                <a:latin typeface="Goudy Old Style" panose="02020502050305020303" pitchFamily="18" charset="0"/>
                <a:cs typeface="Times New Roman" pitchFamily="18" charset="0"/>
              </a:rPr>
              <a:t>Nicknamed the Buffaloes they ended up receiving seven Legion of Merit awards , sixty-five Silver Stars and one hundred sixty-two Bronze Stars</a:t>
            </a:r>
          </a:p>
          <a:p>
            <a:pPr marL="228600" indent="-228600">
              <a:buFontTx/>
              <a:buChar char="•"/>
            </a:pPr>
            <a:endParaRPr lang="en-US" sz="165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1650" b="1" u="sng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Mexican-American</a:t>
            </a:r>
            <a:r>
              <a:rPr lang="en-US" sz="165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s</a:t>
            </a:r>
            <a:r>
              <a:rPr lang="en-US" sz="16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marL="503238" lvl="1" indent="-228600">
              <a:buFontTx/>
              <a:buChar char="•"/>
            </a:pPr>
            <a:r>
              <a:rPr 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During WWII seventeen Mexican-American soldiers received the Congressional Metals of Honor</a:t>
            </a:r>
          </a:p>
          <a:p>
            <a:pPr marL="503238" lvl="1" indent="-228600">
              <a:buFontTx/>
              <a:buChar char="•"/>
            </a:pPr>
            <a:r>
              <a:rPr 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141</a:t>
            </a:r>
            <a:r>
              <a:rPr lang="en-US" sz="1650" baseline="30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</a:t>
            </a:r>
            <a:r>
              <a:rPr 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Regiment, 36</a:t>
            </a:r>
            <a:r>
              <a:rPr lang="en-US" sz="1650" baseline="30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Division became one of the most decorated units to serve in WWII </a:t>
            </a:r>
          </a:p>
          <a:p>
            <a:pPr marL="503238" lvl="1" indent="-228600">
              <a:buFontTx/>
              <a:buChar char="•"/>
            </a:pPr>
            <a:endParaRPr lang="en-US" sz="1650" dirty="0">
              <a:solidFill>
                <a:schemeClr val="tx1"/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1650" b="1" u="sng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Japanese-Americans</a:t>
            </a:r>
            <a:r>
              <a:rPr lang="en-US" sz="16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marL="503238" lvl="1" indent="-228600">
              <a:buFontTx/>
              <a:buChar char="•"/>
            </a:pPr>
            <a:r>
              <a:rPr 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Due to their success the 100</a:t>
            </a:r>
            <a:r>
              <a:rPr lang="en-US" sz="1650" baseline="30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sz="165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Battalion comprised of Japanese-American soldiers became known as the “Purple heart Battalion” </a:t>
            </a:r>
          </a:p>
          <a:p>
            <a:pPr marL="777875" lvl="2">
              <a:buFontTx/>
              <a:buChar char="•"/>
            </a:pPr>
            <a:r>
              <a:rPr lang="en-US" sz="16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The 442</a:t>
            </a:r>
            <a:r>
              <a:rPr lang="en-US" sz="1650" baseline="300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nd</a:t>
            </a:r>
            <a:r>
              <a:rPr lang="en-US" sz="16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 Battalion also received a number of accolades as well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1"/>
                </a:solidFill>
                <a:latin typeface="Goudy Old Style" panose="02020502050305020303" pitchFamily="18" charset="0"/>
                <a:cs typeface="Times New Roman" pitchFamily="18" charset="0"/>
              </a:rPr>
              <a:t>Heroes in Combat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9" y="1524001"/>
            <a:ext cx="2590799" cy="2725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574274" cy="272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64783"/>
            <a:ext cx="2590799" cy="268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0158" y="44335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African-American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Tuskegee Airmen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5037" y="2819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Japanese-American </a:t>
            </a: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442</a:t>
            </a:r>
            <a:r>
              <a:rPr lang="en-US" sz="1600" b="1" baseline="30000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Division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8899" y="44335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Mexican-American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141</a:t>
            </a:r>
            <a:r>
              <a:rPr lang="en-US" sz="1600" b="1" baseline="30000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Regiment       36</a:t>
            </a:r>
            <a:r>
              <a:rPr lang="en-US" sz="1600" b="1" baseline="30000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Division </a:t>
            </a:r>
          </a:p>
        </p:txBody>
      </p:sp>
    </p:spTree>
    <p:extLst>
      <p:ext uri="{BB962C8B-B14F-4D97-AF65-F5344CB8AC3E}">
        <p14:creationId xmlns:p14="http://schemas.microsoft.com/office/powerpoint/2010/main" val="345876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upload.wikimedia.org/wikipedia/commons/3/34/Consolidated_Vultee_B-24_Liberator_US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20866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828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9394" name="Picture 2" descr="http://www.olive-drab.com/images/tuskegee_02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1690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</TotalTime>
  <Words>752</Words>
  <Application>Microsoft Office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Georgia</vt:lpstr>
      <vt:lpstr>Goudy Old Style</vt:lpstr>
      <vt:lpstr>Times New Roman</vt:lpstr>
      <vt:lpstr>Wingdings</vt:lpstr>
      <vt:lpstr>Wingdings 2</vt:lpstr>
      <vt:lpstr>Civic</vt:lpstr>
      <vt:lpstr>Chapter 17-Section 2-The War for Europe and North Africa</vt:lpstr>
      <vt:lpstr>Great Britain and the U.S. Join Forces</vt:lpstr>
      <vt:lpstr>Eastern Front</vt:lpstr>
      <vt:lpstr> North African Front</vt:lpstr>
      <vt:lpstr>Italian Campaign</vt:lpstr>
      <vt:lpstr>Heroes in Combat</vt:lpstr>
      <vt:lpstr>Heroes in Combat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Liberation of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Battle of the Bulge</vt:lpstr>
      <vt:lpstr> Liberation of Camps</vt:lpstr>
      <vt:lpstr>Liberation of the Camps</vt:lpstr>
    </vt:vector>
  </TitlesOfParts>
  <Company>Dearborn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17-Section 2-The War for Europe               and North Africa</dc:title>
  <dc:creator>Windows User</dc:creator>
  <cp:lastModifiedBy>Robert Murray</cp:lastModifiedBy>
  <cp:revision>3</cp:revision>
  <dcterms:created xsi:type="dcterms:W3CDTF">2018-03-01T17:49:22Z</dcterms:created>
  <dcterms:modified xsi:type="dcterms:W3CDTF">2020-03-02T06:11:08Z</dcterms:modified>
</cp:coreProperties>
</file>