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75" r:id="rId5"/>
    <p:sldId id="276" r:id="rId6"/>
    <p:sldId id="278" r:id="rId7"/>
    <p:sldId id="293" r:id="rId8"/>
    <p:sldId id="279" r:id="rId9"/>
    <p:sldId id="280" r:id="rId10"/>
    <p:sldId id="281" r:id="rId11"/>
    <p:sldId id="282" r:id="rId12"/>
    <p:sldId id="283" r:id="rId13"/>
    <p:sldId id="284" r:id="rId14"/>
    <p:sldId id="287" r:id="rId15"/>
    <p:sldId id="292" r:id="rId16"/>
    <p:sldId id="288" r:id="rId17"/>
    <p:sldId id="263" r:id="rId18"/>
    <p:sldId id="264" r:id="rId19"/>
    <p:sldId id="272" r:id="rId20"/>
    <p:sldId id="273" r:id="rId21"/>
    <p:sldId id="289" r:id="rId22"/>
    <p:sldId id="290" r:id="rId23"/>
    <p:sldId id="285" r:id="rId24"/>
    <p:sldId id="267" r:id="rId25"/>
    <p:sldId id="291" r:id="rId26"/>
    <p:sldId id="268" r:id="rId27"/>
    <p:sldId id="269" r:id="rId28"/>
    <p:sldId id="27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F174BB-76C2-48F3-BA0B-0D09F2FAE4CD}"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8B98-E10C-4172-ABE3-BC92A09487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F174BB-76C2-48F3-BA0B-0D09F2FAE4CD}"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8B98-E10C-4172-ABE3-BC92A09487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F174BB-76C2-48F3-BA0B-0D09F2FAE4CD}"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8B98-E10C-4172-ABE3-BC92A09487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F174BB-76C2-48F3-BA0B-0D09F2FAE4CD}"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8B98-E10C-4172-ABE3-BC92A09487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F174BB-76C2-48F3-BA0B-0D09F2FAE4CD}"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8B98-E10C-4172-ABE3-BC92A09487D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F174BB-76C2-48F3-BA0B-0D09F2FAE4CD}"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68B98-E10C-4172-ABE3-BC92A09487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F174BB-76C2-48F3-BA0B-0D09F2FAE4CD}" type="datetimeFigureOut">
              <a:rPr lang="en-US" smtClean="0"/>
              <a:t>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068B98-E10C-4172-ABE3-BC92A09487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F174BB-76C2-48F3-BA0B-0D09F2FAE4CD}" type="datetimeFigureOut">
              <a:rPr lang="en-US" smtClean="0"/>
              <a:t>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068B98-E10C-4172-ABE3-BC92A09487D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174BB-76C2-48F3-BA0B-0D09F2FAE4CD}" type="datetimeFigureOut">
              <a:rPr lang="en-US" smtClean="0"/>
              <a:t>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068B98-E10C-4172-ABE3-BC92A09487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F174BB-76C2-48F3-BA0B-0D09F2FAE4CD}"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68B98-E10C-4172-ABE3-BC92A09487D9}"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5F174BB-76C2-48F3-BA0B-0D09F2FAE4CD}" type="datetimeFigureOut">
              <a:rPr lang="en-US" smtClean="0"/>
              <a:t>2/25/2020</a:t>
            </a:fld>
            <a:endParaRPr lang="en-US"/>
          </a:p>
        </p:txBody>
      </p:sp>
      <p:sp>
        <p:nvSpPr>
          <p:cNvPr id="9" name="Slide Number Placeholder 8"/>
          <p:cNvSpPr>
            <a:spLocks noGrp="1"/>
          </p:cNvSpPr>
          <p:nvPr>
            <p:ph type="sldNum" sz="quarter" idx="11"/>
          </p:nvPr>
        </p:nvSpPr>
        <p:spPr/>
        <p:txBody>
          <a:bodyPr/>
          <a:lstStyle/>
          <a:p>
            <a:fld id="{D7068B98-E10C-4172-ABE3-BC92A09487D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7068B98-E10C-4172-ABE3-BC92A09487D9}"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5F174BB-76C2-48F3-BA0B-0D09F2FAE4CD}" type="datetimeFigureOut">
              <a:rPr lang="en-US" smtClean="0"/>
              <a:t>2/25/2020</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274638"/>
            <a:ext cx="8153400" cy="1325562"/>
          </a:xfrm>
        </p:spPr>
        <p:txBody>
          <a:bodyPr>
            <a:noAutofit/>
          </a:bodyPr>
          <a:lstStyle/>
          <a:p>
            <a:pPr algn="ctr" eaLnBrk="1" hangingPunct="1"/>
            <a:r>
              <a:rPr lang="en-US" altLang="en-US" sz="4400" b="1" u="sng" dirty="0">
                <a:solidFill>
                  <a:schemeClr val="accent6">
                    <a:lumMod val="50000"/>
                  </a:schemeClr>
                </a:solidFill>
                <a:latin typeface="Goudy Old Style" panose="02020502050305020303" pitchFamily="18" charset="0"/>
                <a:cs typeface="Times New Roman" pitchFamily="18" charset="0"/>
              </a:rPr>
              <a:t>Chapter 17-Section 1</a:t>
            </a:r>
            <a:br>
              <a:rPr lang="en-US" altLang="en-US" sz="4400" b="1" u="sng" dirty="0">
                <a:solidFill>
                  <a:schemeClr val="accent6">
                    <a:lumMod val="50000"/>
                  </a:schemeClr>
                </a:solidFill>
                <a:latin typeface="Goudy Old Style" panose="02020502050305020303" pitchFamily="18" charset="0"/>
                <a:cs typeface="Times New Roman" pitchFamily="18" charset="0"/>
              </a:rPr>
            </a:br>
            <a:r>
              <a:rPr lang="en-US" altLang="en-US" sz="4400" b="1" u="sng" dirty="0">
                <a:solidFill>
                  <a:schemeClr val="accent6">
                    <a:lumMod val="50000"/>
                  </a:schemeClr>
                </a:solidFill>
                <a:latin typeface="Goudy Old Style" panose="02020502050305020303" pitchFamily="18" charset="0"/>
                <a:cs typeface="Times New Roman" pitchFamily="18" charset="0"/>
              </a:rPr>
              <a:t>Mobilizing for Defense</a:t>
            </a:r>
          </a:p>
        </p:txBody>
      </p:sp>
      <p:pic>
        <p:nvPicPr>
          <p:cNvPr id="14339" name="Picture 4" descr="http://ny-image3.etsy.com/il_430xN.544112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828800"/>
            <a:ext cx="38862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419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xmlns="" id="{D160F768-6BE2-4C09-8314-AA2CCBDAF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8382000" cy="678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4722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4C406AA-5303-4A28-87FE-2F399C31A21A}"/>
              </a:ext>
            </a:extLst>
          </p:cNvPr>
          <p:cNvPicPr>
            <a:picLocks noChangeAspect="1"/>
          </p:cNvPicPr>
          <p:nvPr/>
        </p:nvPicPr>
        <p:blipFill rotWithShape="1">
          <a:blip r:embed="rId2"/>
          <a:srcRect r="3022"/>
          <a:stretch/>
        </p:blipFill>
        <p:spPr>
          <a:xfrm>
            <a:off x="90488" y="68263"/>
            <a:ext cx="8277225" cy="6721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9585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pic>
        <p:nvPicPr>
          <p:cNvPr id="3" name="Picture 2" descr="A person wearing a uniform posing for a photo&#10;&#10;Description automatically generated">
            <a:extLst>
              <a:ext uri="{FF2B5EF4-FFF2-40B4-BE49-F238E27FC236}">
                <a16:creationId xmlns:a16="http://schemas.microsoft.com/office/drawing/2014/main" xmlns="" id="{B4CCF64D-5FCE-46FD-8813-94DCE92E751E}"/>
              </a:ext>
            </a:extLst>
          </p:cNvPr>
          <p:cNvPicPr>
            <a:picLocks noChangeAspect="1"/>
          </p:cNvPicPr>
          <p:nvPr/>
        </p:nvPicPr>
        <p:blipFill rotWithShape="1">
          <a:blip r:embed="rId2">
            <a:extLst>
              <a:ext uri="{28A0092B-C50C-407E-A947-70E740481C1C}">
                <a14:useLocalDpi xmlns:a14="http://schemas.microsoft.com/office/drawing/2010/main" val="0"/>
              </a:ext>
            </a:extLst>
          </a:blip>
          <a:srcRect l="6515" r="11594" b="1"/>
          <a:stretch/>
        </p:blipFill>
        <p:spPr>
          <a:xfrm>
            <a:off x="90488" y="68263"/>
            <a:ext cx="8277225" cy="6721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9182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pic>
        <p:nvPicPr>
          <p:cNvPr id="5" name="Picture 4" descr="An old photo of a person&#10;&#10;Description automatically generated">
            <a:extLst>
              <a:ext uri="{FF2B5EF4-FFF2-40B4-BE49-F238E27FC236}">
                <a16:creationId xmlns:a16="http://schemas.microsoft.com/office/drawing/2014/main" xmlns="" id="{F62AA7F7-0EDF-4D7B-B14F-205AFD39037C}"/>
              </a:ext>
            </a:extLst>
          </p:cNvPr>
          <p:cNvPicPr>
            <a:picLocks noChangeAspect="1"/>
          </p:cNvPicPr>
          <p:nvPr/>
        </p:nvPicPr>
        <p:blipFill rotWithShape="1">
          <a:blip r:embed="rId2">
            <a:extLst>
              <a:ext uri="{28A0092B-C50C-407E-A947-70E740481C1C}">
                <a14:useLocalDpi xmlns:a14="http://schemas.microsoft.com/office/drawing/2010/main" val="0"/>
              </a:ext>
            </a:extLst>
          </a:blip>
          <a:srcRect l="1923" r="6950" b="1"/>
          <a:stretch/>
        </p:blipFill>
        <p:spPr>
          <a:xfrm>
            <a:off x="90488" y="68263"/>
            <a:ext cx="8277225" cy="6721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1158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0935E-9AF3-4199-BE3A-1D06AC2B208A}"/>
              </a:ext>
            </a:extLst>
          </p:cNvPr>
          <p:cNvSpPr>
            <a:spLocks noGrp="1"/>
          </p:cNvSpPr>
          <p:nvPr>
            <p:ph type="title"/>
          </p:nvPr>
        </p:nvSpPr>
        <p:spPr/>
        <p:txBody>
          <a:bodyPr/>
          <a:lstStyle/>
          <a:p>
            <a:r>
              <a:rPr lang="en-US" sz="4000" b="1" u="sng" dirty="0">
                <a:solidFill>
                  <a:schemeClr val="accent6">
                    <a:lumMod val="50000"/>
                  </a:schemeClr>
                </a:solidFill>
                <a:latin typeface="Goudy Old Style" panose="02020502050305020303" pitchFamily="18" charset="0"/>
              </a:rPr>
              <a:t>A Production Miracle</a:t>
            </a:r>
          </a:p>
        </p:txBody>
      </p:sp>
      <p:sp>
        <p:nvSpPr>
          <p:cNvPr id="3" name="Content Placeholder 2">
            <a:extLst>
              <a:ext uri="{FF2B5EF4-FFF2-40B4-BE49-F238E27FC236}">
                <a16:creationId xmlns:a16="http://schemas.microsoft.com/office/drawing/2014/main" xmlns="" id="{BCF29027-582D-43CB-9763-17942691BCDF}"/>
              </a:ext>
            </a:extLst>
          </p:cNvPr>
          <p:cNvSpPr>
            <a:spLocks noGrp="1"/>
          </p:cNvSpPr>
          <p:nvPr>
            <p:ph idx="1"/>
          </p:nvPr>
        </p:nvSpPr>
        <p:spPr>
          <a:xfrm>
            <a:off x="457200" y="1600200"/>
            <a:ext cx="7620000" cy="4983162"/>
          </a:xfrm>
        </p:spPr>
        <p:txBody>
          <a:bodyPr>
            <a:normAutofit lnSpcReduction="10000"/>
          </a:bodyPr>
          <a:lstStyle/>
          <a:p>
            <a:r>
              <a:rPr lang="en-US" dirty="0">
                <a:latin typeface="Goudy Old Style" panose="02020502050305020303" pitchFamily="18" charset="0"/>
              </a:rPr>
              <a:t>As the war raged on in Europe the United States rapidly restructured their industrial production to meet the need for war materials. </a:t>
            </a:r>
          </a:p>
          <a:p>
            <a:pPr lvl="1"/>
            <a:r>
              <a:rPr lang="en-US" dirty="0">
                <a:latin typeface="Goudy Old Style" panose="02020502050305020303" pitchFamily="18" charset="0"/>
              </a:rPr>
              <a:t>Manufacturing plants remodeled in order to produce military goods</a:t>
            </a:r>
          </a:p>
          <a:p>
            <a:pPr lvl="1"/>
            <a:r>
              <a:rPr lang="en-US" dirty="0">
                <a:latin typeface="Goudy Old Style" panose="02020502050305020303" pitchFamily="18" charset="0"/>
              </a:rPr>
              <a:t>Ex. The Ford Motor company plant in Willow Run stopped producing cars and began building bomber planes and Henry Kaiser created a model  for producing one naval ship every four days </a:t>
            </a:r>
          </a:p>
          <a:p>
            <a:pPr marL="114300" indent="0">
              <a:buNone/>
            </a:pPr>
            <a:endParaRPr lang="en-US" dirty="0">
              <a:latin typeface="Goudy Old Style" panose="02020502050305020303" pitchFamily="18" charset="0"/>
            </a:endParaRPr>
          </a:p>
          <a:p>
            <a:r>
              <a:rPr lang="en-US" dirty="0">
                <a:latin typeface="Goudy Old Style" panose="02020502050305020303" pitchFamily="18" charset="0"/>
              </a:rPr>
              <a:t>Of course, all that military hardware had a hefty price tag. The federal government spent about $350 billion during World War II or twice as much as it had spent in total for the entire history of the U.S. government up to that point. </a:t>
            </a:r>
          </a:p>
          <a:p>
            <a:pPr lvl="1"/>
            <a:r>
              <a:rPr lang="en-US" dirty="0">
                <a:latin typeface="Goudy Old Style" panose="02020502050305020303" pitchFamily="18" charset="0"/>
              </a:rPr>
              <a:t>About 40 percent of that came from taxes; the rest came through government borrowing, much of that through the sale of bonds.</a:t>
            </a:r>
          </a:p>
          <a:p>
            <a:endParaRPr lang="en-US" dirty="0"/>
          </a:p>
        </p:txBody>
      </p:sp>
    </p:spTree>
    <p:extLst>
      <p:ext uri="{BB962C8B-B14F-4D97-AF65-F5344CB8AC3E}">
        <p14:creationId xmlns:p14="http://schemas.microsoft.com/office/powerpoint/2010/main" val="1783285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pic>
        <p:nvPicPr>
          <p:cNvPr id="3" name="Picture 2" descr="A picture containing building, indoor, ceiling, table&#10;&#10;Description automatically generated">
            <a:extLst>
              <a:ext uri="{FF2B5EF4-FFF2-40B4-BE49-F238E27FC236}">
                <a16:creationId xmlns:a16="http://schemas.microsoft.com/office/drawing/2014/main" xmlns="" id="{C142FB27-59DF-44EF-9F4E-E541C9ACD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8" y="0"/>
            <a:ext cx="8277225"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29318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pic>
        <p:nvPicPr>
          <p:cNvPr id="2" name="Picture 4" descr="libshpmp">
            <a:extLst>
              <a:ext uri="{FF2B5EF4-FFF2-40B4-BE49-F238E27FC236}">
                <a16:creationId xmlns:a16="http://schemas.microsoft.com/office/drawing/2014/main" xmlns="" id="{A684407F-CFA4-4330-85CF-25D5EF7EF77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488" y="76200"/>
            <a:ext cx="8277225" cy="6629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136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8401510" cy="678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6833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z="4000" b="1" u="sng" dirty="0">
                <a:solidFill>
                  <a:schemeClr val="accent6">
                    <a:lumMod val="50000"/>
                  </a:schemeClr>
                </a:solidFill>
                <a:latin typeface="Goudy Old Style" panose="02020502050305020303" pitchFamily="18" charset="0"/>
                <a:cs typeface="Times New Roman" pitchFamily="18" charset="0"/>
              </a:rPr>
              <a:t>A Production Miracle</a:t>
            </a:r>
            <a:endParaRPr lang="en-US" altLang="en-US" sz="4000" b="1" dirty="0">
              <a:solidFill>
                <a:schemeClr val="accent6">
                  <a:lumMod val="50000"/>
                </a:schemeClr>
              </a:solidFill>
              <a:latin typeface="Goudy Old Style" panose="02020502050305020303" pitchFamily="18" charset="0"/>
            </a:endParaRPr>
          </a:p>
        </p:txBody>
      </p:sp>
      <p:sp>
        <p:nvSpPr>
          <p:cNvPr id="21507" name="Content Placeholder 2"/>
          <p:cNvSpPr>
            <a:spLocks noGrp="1"/>
          </p:cNvSpPr>
          <p:nvPr>
            <p:ph idx="1"/>
          </p:nvPr>
        </p:nvSpPr>
        <p:spPr>
          <a:xfrm>
            <a:off x="457200" y="1417638"/>
            <a:ext cx="4343400" cy="5135562"/>
          </a:xfrm>
        </p:spPr>
        <p:txBody>
          <a:bodyPr/>
          <a:lstStyle/>
          <a:p>
            <a:pPr eaLnBrk="1" hangingPunct="1"/>
            <a:r>
              <a:rPr lang="en-US" altLang="en-US" sz="2800" b="1" u="sng" dirty="0">
                <a:solidFill>
                  <a:schemeClr val="bg2">
                    <a:lumMod val="10000"/>
                  </a:schemeClr>
                </a:solidFill>
                <a:latin typeface="Goudy Old Style" panose="02020502050305020303" pitchFamily="18" charset="0"/>
                <a:cs typeface="Times New Roman" pitchFamily="18" charset="0"/>
              </a:rPr>
              <a:t>Labor’s Contribution</a:t>
            </a:r>
            <a:r>
              <a:rPr lang="en-US" altLang="en-US" sz="2800" b="1" dirty="0">
                <a:latin typeface="Goudy Old Style" panose="02020502050305020303" pitchFamily="18" charset="0"/>
                <a:cs typeface="Times New Roman" pitchFamily="18" charset="0"/>
              </a:rPr>
              <a:t>-</a:t>
            </a:r>
          </a:p>
          <a:p>
            <a:pPr lvl="1" eaLnBrk="1" hangingPunct="1"/>
            <a:r>
              <a:rPr lang="en-US" altLang="en-US" sz="2800" dirty="0">
                <a:latin typeface="Goudy Old Style" panose="02020502050305020303" pitchFamily="18" charset="0"/>
                <a:cs typeface="Times New Roman" pitchFamily="18" charset="0"/>
              </a:rPr>
              <a:t>Roughly eighteen million Americans worked in factories during WWII</a:t>
            </a:r>
            <a:endParaRPr lang="en-US" altLang="en-US" sz="1800" dirty="0">
              <a:latin typeface="Goudy Old Style" panose="02020502050305020303" pitchFamily="18" charset="0"/>
              <a:cs typeface="Times New Roman" pitchFamily="18" charset="0"/>
            </a:endParaRPr>
          </a:p>
          <a:p>
            <a:pPr lvl="1" eaLnBrk="1" hangingPunct="1"/>
            <a:r>
              <a:rPr lang="en-US" altLang="en-US" sz="2800" dirty="0">
                <a:latin typeface="Goudy Old Style" panose="02020502050305020303" pitchFamily="18" charset="0"/>
                <a:cs typeface="Times New Roman" pitchFamily="18" charset="0"/>
              </a:rPr>
              <a:t>The work force comprised of two million minority workers  and six million women</a:t>
            </a:r>
            <a:endParaRPr lang="en-US" altLang="en-US" sz="1800" dirty="0">
              <a:latin typeface="Goudy Old Style" panose="02020502050305020303" pitchFamily="18" charset="0"/>
              <a:cs typeface="Times New Roman" pitchFamily="18" charset="0"/>
            </a:endParaRPr>
          </a:p>
          <a:p>
            <a:pPr lvl="2" eaLnBrk="1" hangingPunct="1"/>
            <a:r>
              <a:rPr lang="en-US" altLang="en-US" sz="2400" dirty="0">
                <a:latin typeface="Goudy Old Style" panose="02020502050305020303" pitchFamily="18" charset="0"/>
                <a:cs typeface="Times New Roman" pitchFamily="18" charset="0"/>
              </a:rPr>
              <a:t>Out preformed everyone's expectations</a:t>
            </a:r>
            <a:endParaRPr lang="en-US" altLang="en-US" sz="1100" dirty="0">
              <a:latin typeface="Goudy Old Style" panose="02020502050305020303" pitchFamily="18" charset="0"/>
              <a:cs typeface="Times New Roman" pitchFamily="18" charset="0"/>
            </a:endParaRPr>
          </a:p>
          <a:p>
            <a:pPr eaLnBrk="1" hangingPunct="1">
              <a:buFont typeface="Arial" charset="0"/>
              <a:buNone/>
            </a:pPr>
            <a:endParaRPr lang="en-US" altLang="en-US" dirty="0"/>
          </a:p>
        </p:txBody>
      </p:sp>
      <p:pic>
        <p:nvPicPr>
          <p:cNvPr id="9220" name="Picture 5" descr="http://ts4.mm.bing.net/images/thumbnail.aspx?q=421432467863&amp;id=15815e288e3e65cbb42386065e3ccab1&amp;url=http://presidentialtimeline.org/html/images/objects/1636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05000"/>
            <a:ext cx="3024562"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9393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lstStyle/>
          <a:p>
            <a:r>
              <a:rPr lang="en-US" altLang="en-US" sz="4000" b="1" u="sng" dirty="0">
                <a:solidFill>
                  <a:schemeClr val="accent6">
                    <a:lumMod val="50000"/>
                  </a:schemeClr>
                </a:solidFill>
                <a:latin typeface="Goudy Old Style" panose="02020502050305020303" pitchFamily="18" charset="0"/>
                <a:cs typeface="Times New Roman" pitchFamily="18" charset="0"/>
              </a:rPr>
              <a:t>A Production Miracle</a:t>
            </a:r>
            <a:endParaRPr lang="en-US" sz="4000" b="1" dirty="0">
              <a:solidFill>
                <a:schemeClr val="accent6">
                  <a:lumMod val="50000"/>
                </a:schemeClr>
              </a:solidFill>
              <a:latin typeface="Goudy Old Style" panose="02020502050305020303" pitchFamily="18" charset="0"/>
            </a:endParaRPr>
          </a:p>
        </p:txBody>
      </p:sp>
      <p:sp>
        <p:nvSpPr>
          <p:cNvPr id="3" name="Content Placeholder 2"/>
          <p:cNvSpPr>
            <a:spLocks noGrp="1"/>
          </p:cNvSpPr>
          <p:nvPr>
            <p:ph idx="1"/>
          </p:nvPr>
        </p:nvSpPr>
        <p:spPr>
          <a:xfrm>
            <a:off x="304800" y="1295400"/>
            <a:ext cx="5638800" cy="5334000"/>
          </a:xfrm>
        </p:spPr>
        <p:txBody>
          <a:bodyPr>
            <a:normAutofit/>
          </a:bodyPr>
          <a:lstStyle/>
          <a:p>
            <a:r>
              <a:rPr lang="en-US" sz="2400" dirty="0">
                <a:latin typeface="Goudy Old Style" panose="02020502050305020303" pitchFamily="18" charset="0"/>
              </a:rPr>
              <a:t>The </a:t>
            </a:r>
            <a:r>
              <a:rPr lang="en-US" sz="2400" b="1" dirty="0">
                <a:solidFill>
                  <a:schemeClr val="bg2">
                    <a:lumMod val="10000"/>
                  </a:schemeClr>
                </a:solidFill>
                <a:latin typeface="Goudy Old Style" panose="02020502050305020303" pitchFamily="18" charset="0"/>
              </a:rPr>
              <a:t>Office of Scientific Research and Development</a:t>
            </a:r>
            <a:r>
              <a:rPr lang="en-US" sz="2400" dirty="0">
                <a:solidFill>
                  <a:schemeClr val="bg2">
                    <a:lumMod val="10000"/>
                  </a:schemeClr>
                </a:solidFill>
                <a:latin typeface="Goudy Old Style" panose="02020502050305020303" pitchFamily="18" charset="0"/>
              </a:rPr>
              <a:t> (</a:t>
            </a:r>
            <a:r>
              <a:rPr lang="en-US" sz="2400" b="1" dirty="0">
                <a:solidFill>
                  <a:schemeClr val="bg2">
                    <a:lumMod val="10000"/>
                  </a:schemeClr>
                </a:solidFill>
                <a:latin typeface="Goudy Old Style" panose="02020502050305020303" pitchFamily="18" charset="0"/>
              </a:rPr>
              <a:t>OSRD</a:t>
            </a:r>
            <a:r>
              <a:rPr lang="en-US" sz="2400" dirty="0">
                <a:solidFill>
                  <a:schemeClr val="bg2">
                    <a:lumMod val="10000"/>
                  </a:schemeClr>
                </a:solidFill>
                <a:latin typeface="Goudy Old Style" panose="02020502050305020303" pitchFamily="18" charset="0"/>
              </a:rPr>
              <a:t>)</a:t>
            </a:r>
            <a:r>
              <a:rPr lang="en-US" sz="2400" dirty="0">
                <a:latin typeface="Goudy Old Style" panose="02020502050305020303" pitchFamily="18" charset="0"/>
              </a:rPr>
              <a:t> was an agency of the United States federal government created to coordinate scientific research for military purposes during World War II. </a:t>
            </a:r>
          </a:p>
          <a:p>
            <a:pPr lvl="1"/>
            <a:r>
              <a:rPr lang="en-US" sz="2400" dirty="0">
                <a:latin typeface="Goudy Old Style" panose="02020502050305020303" pitchFamily="18" charset="0"/>
              </a:rPr>
              <a:t>It was created formally by Executive Order 8807 on June 28, 1941. It superseded the work of the National Defense Research Committee (NDRC), was given almost unlimited access to funding and resources, and was directed by </a:t>
            </a:r>
            <a:r>
              <a:rPr lang="en-US" sz="2400" dirty="0" err="1">
                <a:latin typeface="Goudy Old Style" panose="02020502050305020303" pitchFamily="18" charset="0"/>
              </a:rPr>
              <a:t>Vannevar</a:t>
            </a:r>
            <a:r>
              <a:rPr lang="en-US" sz="2400" dirty="0">
                <a:latin typeface="Goudy Old Style" panose="02020502050305020303" pitchFamily="18" charset="0"/>
              </a:rPr>
              <a:t> Bush, who reported only to President Roosevelt. </a:t>
            </a:r>
          </a:p>
          <a:p>
            <a:endParaRPr lang="en-US" dirty="0"/>
          </a:p>
        </p:txBody>
      </p:sp>
      <p:pic>
        <p:nvPicPr>
          <p:cNvPr id="5" name="Picture 4">
            <a:extLst>
              <a:ext uri="{FF2B5EF4-FFF2-40B4-BE49-F238E27FC236}">
                <a16:creationId xmlns:a16="http://schemas.microsoft.com/office/drawing/2014/main" xmlns="" id="{904C192C-45D6-4CEC-9B51-EFC0C40B0931}"/>
              </a:ext>
            </a:extLst>
          </p:cNvPr>
          <p:cNvPicPr>
            <a:picLocks noChangeAspect="1"/>
          </p:cNvPicPr>
          <p:nvPr/>
        </p:nvPicPr>
        <p:blipFill>
          <a:blip r:embed="rId2"/>
          <a:stretch>
            <a:fillRect/>
          </a:stretch>
        </p:blipFill>
        <p:spPr>
          <a:xfrm>
            <a:off x="6039615" y="2179638"/>
            <a:ext cx="2068065" cy="3186112"/>
          </a:xfrm>
          <a:prstGeom prst="rect">
            <a:avLst/>
          </a:prstGeom>
        </p:spPr>
      </p:pic>
    </p:spTree>
    <p:extLst>
      <p:ext uri="{BB962C8B-B14F-4D97-AF65-F5344CB8AC3E}">
        <p14:creationId xmlns:p14="http://schemas.microsoft.com/office/powerpoint/2010/main" val="50178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4000" b="1" u="sng" dirty="0">
                <a:solidFill>
                  <a:schemeClr val="accent6">
                    <a:lumMod val="50000"/>
                  </a:schemeClr>
                </a:solidFill>
                <a:latin typeface="Goudy Old Style" panose="02020502050305020303" pitchFamily="18" charset="0"/>
                <a:cs typeface="Times New Roman" pitchFamily="18" charset="0"/>
              </a:rPr>
              <a:t>Americans Join the War Effort</a:t>
            </a:r>
          </a:p>
        </p:txBody>
      </p:sp>
      <p:sp>
        <p:nvSpPr>
          <p:cNvPr id="4099" name="Content Placeholder 2"/>
          <p:cNvSpPr>
            <a:spLocks noGrp="1"/>
          </p:cNvSpPr>
          <p:nvPr>
            <p:ph idx="1"/>
          </p:nvPr>
        </p:nvSpPr>
        <p:spPr>
          <a:xfrm>
            <a:off x="301625" y="1295400"/>
            <a:ext cx="4727575" cy="5334000"/>
          </a:xfrm>
        </p:spPr>
        <p:txBody>
          <a:bodyPr>
            <a:normAutofit fontScale="92500"/>
          </a:bodyPr>
          <a:lstStyle/>
          <a:p>
            <a:pPr marL="274320" indent="-274320" eaLnBrk="1" fontAlgn="auto" hangingPunct="1">
              <a:spcAft>
                <a:spcPts val="0"/>
              </a:spcAft>
              <a:buFont typeface="Wingdings 2"/>
              <a:buChar char=""/>
              <a:defRPr/>
            </a:pPr>
            <a:r>
              <a:rPr lang="en-US" altLang="en-US" sz="3600" dirty="0">
                <a:latin typeface="Goudy Old Style" panose="02020502050305020303" pitchFamily="18" charset="0"/>
                <a:cs typeface="Times New Roman" pitchFamily="18" charset="0"/>
              </a:rPr>
              <a:t>Following Japan’s attack on </a:t>
            </a:r>
            <a:r>
              <a:rPr lang="en-US" altLang="en-US" sz="3600" dirty="0">
                <a:solidFill>
                  <a:srgbClr val="FF0000"/>
                </a:solidFill>
                <a:latin typeface="Goudy Old Style" panose="02020502050305020303" pitchFamily="18" charset="0"/>
                <a:cs typeface="Times New Roman" pitchFamily="18" charset="0"/>
              </a:rPr>
              <a:t>Pearl Harbor </a:t>
            </a:r>
            <a:r>
              <a:rPr lang="en-US" altLang="en-US" sz="3600" dirty="0">
                <a:latin typeface="Goudy Old Style" panose="02020502050305020303" pitchFamily="18" charset="0"/>
                <a:cs typeface="Times New Roman" pitchFamily="18" charset="0"/>
              </a:rPr>
              <a:t>Japan felt that the United States would shrink after the bombing and stay out of the fighting.</a:t>
            </a:r>
          </a:p>
          <a:p>
            <a:pPr marL="571500" lvl="1" indent="-274320">
              <a:buFont typeface="Wingdings 2"/>
              <a:buChar char=""/>
              <a:defRPr/>
            </a:pPr>
            <a:r>
              <a:rPr lang="en-US" altLang="en-US" sz="3400" dirty="0">
                <a:latin typeface="Goudy Old Style" panose="02020502050305020303" pitchFamily="18" charset="0"/>
                <a:cs typeface="Times New Roman" pitchFamily="18" charset="0"/>
              </a:rPr>
              <a:t>Instead the result was far different as Americans surged towards war.</a:t>
            </a:r>
          </a:p>
          <a:p>
            <a:pPr marL="274320" indent="-274320" eaLnBrk="1" fontAlgn="auto" hangingPunct="1">
              <a:spcAft>
                <a:spcPts val="0"/>
              </a:spcAft>
              <a:buFont typeface="Wingdings 2"/>
              <a:buChar char=""/>
              <a:defRPr/>
            </a:pPr>
            <a:endParaRPr lang="en-US" altLang="en-US" sz="3600" dirty="0">
              <a:latin typeface="Times New Roman" pitchFamily="18" charset="0"/>
              <a:cs typeface="Times New Roman" pitchFamily="18" charset="0"/>
            </a:endParaRPr>
          </a:p>
          <a:p>
            <a:pPr marL="274320" indent="-274320" eaLnBrk="1" fontAlgn="auto" hangingPunct="1">
              <a:spcAft>
                <a:spcPts val="0"/>
              </a:spcAft>
              <a:buFont typeface="Wingdings 2"/>
              <a:buChar char=""/>
              <a:defRPr/>
            </a:pPr>
            <a:endParaRPr lang="en-US" altLang="en-US" dirty="0"/>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00" y="2743200"/>
            <a:ext cx="3078267" cy="2080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2471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884238"/>
          </a:xfrm>
        </p:spPr>
        <p:txBody>
          <a:bodyPr/>
          <a:lstStyle/>
          <a:p>
            <a:r>
              <a:rPr lang="en-US" altLang="en-US" sz="4000" b="1" u="sng" dirty="0">
                <a:solidFill>
                  <a:schemeClr val="accent6">
                    <a:lumMod val="50000"/>
                  </a:schemeClr>
                </a:solidFill>
                <a:latin typeface="Goudy Old Style" panose="02020502050305020303" pitchFamily="18" charset="0"/>
                <a:cs typeface="Times New Roman" pitchFamily="18" charset="0"/>
              </a:rPr>
              <a:t>A Production Miracle</a:t>
            </a:r>
            <a:endParaRPr lang="en-US" sz="4000" dirty="0">
              <a:solidFill>
                <a:schemeClr val="accent6">
                  <a:lumMod val="50000"/>
                </a:schemeClr>
              </a:solidFill>
            </a:endParaRPr>
          </a:p>
        </p:txBody>
      </p:sp>
      <p:sp>
        <p:nvSpPr>
          <p:cNvPr id="3" name="Content Placeholder 2"/>
          <p:cNvSpPr>
            <a:spLocks noGrp="1"/>
          </p:cNvSpPr>
          <p:nvPr>
            <p:ph idx="1"/>
          </p:nvPr>
        </p:nvSpPr>
        <p:spPr>
          <a:xfrm>
            <a:off x="304800" y="1219200"/>
            <a:ext cx="5715000" cy="5410200"/>
          </a:xfrm>
        </p:spPr>
        <p:txBody>
          <a:bodyPr>
            <a:normAutofit lnSpcReduction="10000"/>
          </a:bodyPr>
          <a:lstStyle/>
          <a:p>
            <a:r>
              <a:rPr lang="en-US" dirty="0">
                <a:solidFill>
                  <a:schemeClr val="bg2">
                    <a:lumMod val="10000"/>
                  </a:schemeClr>
                </a:solidFill>
                <a:latin typeface="Goudy Old Style" panose="02020502050305020303" pitchFamily="18" charset="0"/>
              </a:rPr>
              <a:t>The Office of Scientific Research and Development’s </a:t>
            </a:r>
            <a:r>
              <a:rPr lang="en-US" dirty="0">
                <a:latin typeface="Goudy Old Style" panose="02020502050305020303" pitchFamily="18" charset="0"/>
              </a:rPr>
              <a:t>research included projects devoted to creating new and more accurate bombs, reliable detonators, work on the proximity fuse, guided missiles, radar and early-warning systems, lighter and more accurate hand weapons, more effective medical treatments like penicillin, more versatile vehicles, and, most secret of all which later became the Manhattan Project.</a:t>
            </a:r>
          </a:p>
          <a:p>
            <a:endParaRPr lang="en-US" dirty="0">
              <a:solidFill>
                <a:schemeClr val="accent6">
                  <a:lumMod val="50000"/>
                </a:schemeClr>
              </a:solidFill>
              <a:latin typeface="Goudy Old Style" panose="02020502050305020303" pitchFamily="18" charset="0"/>
            </a:endParaRPr>
          </a:p>
          <a:p>
            <a:r>
              <a:rPr lang="en-US" dirty="0">
                <a:solidFill>
                  <a:schemeClr val="accent6">
                    <a:lumMod val="50000"/>
                  </a:schemeClr>
                </a:solidFill>
                <a:latin typeface="Goudy Old Style" panose="02020502050305020303" pitchFamily="18" charset="0"/>
              </a:rPr>
              <a:t>The Manhattan Project</a:t>
            </a:r>
            <a:r>
              <a:rPr lang="en-US" dirty="0">
                <a:latin typeface="Goudy Old Style" panose="02020502050305020303" pitchFamily="18" charset="0"/>
              </a:rPr>
              <a:t> the code name for the American project set up in 1942 to develop an atom bomb. The project culminated in 1945 with the detonation of the first nuclear weapon, at White Sands in New Mexico. and developed the first atomic weapons. </a:t>
            </a:r>
          </a:p>
          <a:p>
            <a:endParaRPr lang="en-US" dirty="0"/>
          </a:p>
        </p:txBody>
      </p:sp>
      <p:pic>
        <p:nvPicPr>
          <p:cNvPr id="5" name="Picture 4" descr="A picture containing weapon, outdoor, bomb, smoke&#10;&#10;Description automatically generated">
            <a:extLst>
              <a:ext uri="{FF2B5EF4-FFF2-40B4-BE49-F238E27FC236}">
                <a16:creationId xmlns:a16="http://schemas.microsoft.com/office/drawing/2014/main" xmlns="" id="{0C2BA0ED-7C0E-4F9F-88F9-43D0B1C64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332369"/>
            <a:ext cx="2154458" cy="2576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923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2A9F303-741A-4596-BF2C-F3483905DBAC}"/>
              </a:ext>
            </a:extLst>
          </p:cNvPr>
          <p:cNvPicPr>
            <a:picLocks noChangeAspect="1"/>
          </p:cNvPicPr>
          <p:nvPr/>
        </p:nvPicPr>
        <p:blipFill>
          <a:blip r:embed="rId2"/>
          <a:stretch>
            <a:fillRect/>
          </a:stretch>
        </p:blipFill>
        <p:spPr>
          <a:xfrm>
            <a:off x="90488" y="0"/>
            <a:ext cx="8277225" cy="6781800"/>
          </a:xfrm>
          <a:prstGeom prst="rect">
            <a:avLst/>
          </a:prstGeom>
          <a:noFill/>
        </p:spPr>
      </p:pic>
    </p:spTree>
    <p:extLst>
      <p:ext uri="{BB962C8B-B14F-4D97-AF65-F5344CB8AC3E}">
        <p14:creationId xmlns:p14="http://schemas.microsoft.com/office/powerpoint/2010/main" val="2398027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128B16-A26F-4B22-A067-D14412CC365B}"/>
              </a:ext>
            </a:extLst>
          </p:cNvPr>
          <p:cNvSpPr>
            <a:spLocks noGrp="1"/>
          </p:cNvSpPr>
          <p:nvPr>
            <p:ph type="title"/>
          </p:nvPr>
        </p:nvSpPr>
        <p:spPr>
          <a:xfrm>
            <a:off x="152400" y="274638"/>
            <a:ext cx="8153400" cy="1143000"/>
          </a:xfrm>
        </p:spPr>
        <p:txBody>
          <a:bodyPr/>
          <a:lstStyle/>
          <a:p>
            <a:r>
              <a:rPr lang="en-US" sz="4000" b="1" u="sng" dirty="0">
                <a:solidFill>
                  <a:schemeClr val="accent6">
                    <a:lumMod val="50000"/>
                  </a:schemeClr>
                </a:solidFill>
                <a:latin typeface="Goudy Old Style" panose="02020502050305020303" pitchFamily="18" charset="0"/>
              </a:rPr>
              <a:t>The Federal Government Takes Control</a:t>
            </a:r>
          </a:p>
        </p:txBody>
      </p:sp>
      <p:sp>
        <p:nvSpPr>
          <p:cNvPr id="3" name="Content Placeholder 2">
            <a:extLst>
              <a:ext uri="{FF2B5EF4-FFF2-40B4-BE49-F238E27FC236}">
                <a16:creationId xmlns:a16="http://schemas.microsoft.com/office/drawing/2014/main" xmlns="" id="{862D150E-273B-46F5-A78A-8753B618AB46}"/>
              </a:ext>
            </a:extLst>
          </p:cNvPr>
          <p:cNvSpPr>
            <a:spLocks noGrp="1"/>
          </p:cNvSpPr>
          <p:nvPr>
            <p:ph idx="1"/>
          </p:nvPr>
        </p:nvSpPr>
        <p:spPr>
          <a:xfrm>
            <a:off x="152400" y="1295400"/>
            <a:ext cx="5943600" cy="5410200"/>
          </a:xfrm>
        </p:spPr>
        <p:txBody>
          <a:bodyPr/>
          <a:lstStyle/>
          <a:p>
            <a:r>
              <a:rPr lang="en-US" b="1" dirty="0">
                <a:solidFill>
                  <a:schemeClr val="bg2">
                    <a:lumMod val="10000"/>
                  </a:schemeClr>
                </a:solidFill>
                <a:latin typeface="Goudy Old Style" panose="02020502050305020303" pitchFamily="18" charset="0"/>
              </a:rPr>
              <a:t>Office of Price Administration </a:t>
            </a:r>
            <a:r>
              <a:rPr lang="en-US" dirty="0">
                <a:solidFill>
                  <a:schemeClr val="bg2">
                    <a:lumMod val="10000"/>
                  </a:schemeClr>
                </a:solidFill>
                <a:latin typeface="Goudy Old Style" panose="02020502050305020303" pitchFamily="18" charset="0"/>
              </a:rPr>
              <a:t>(OPA) </a:t>
            </a:r>
            <a:r>
              <a:rPr lang="en-US" dirty="0">
                <a:latin typeface="Goudy Old Style" panose="02020502050305020303" pitchFamily="18" charset="0"/>
              </a:rPr>
              <a:t>was the federal agency tasked with establishing price controls on nonagricultural commodities and rationing essential consumer goods during World War II (1939–1945).</a:t>
            </a:r>
          </a:p>
          <a:p>
            <a:endParaRPr lang="en-US" dirty="0">
              <a:latin typeface="Goudy Old Style" panose="02020502050305020303" pitchFamily="18" charset="0"/>
            </a:endParaRPr>
          </a:p>
          <a:p>
            <a:r>
              <a:rPr lang="en-US" dirty="0">
                <a:latin typeface="Goudy Old Style" panose="02020502050305020303" pitchFamily="18" charset="0"/>
              </a:rPr>
              <a:t>The OPA had the power to place ceilings on all prices except agricultural commodities, and to ration scarce supplies of other items, including tires, automobiles, shoes, nylon, sugar, gasoline, fuel oil, coffee, meats and processed foods. </a:t>
            </a:r>
          </a:p>
          <a:p>
            <a:endParaRPr lang="en-US" dirty="0">
              <a:latin typeface="Goudy Old Style" panose="02020502050305020303" pitchFamily="18" charset="0"/>
            </a:endParaRPr>
          </a:p>
          <a:p>
            <a:r>
              <a:rPr lang="en-US" dirty="0">
                <a:latin typeface="Goudy Old Style" panose="02020502050305020303" pitchFamily="18" charset="0"/>
              </a:rPr>
              <a:t>At the peak, almost 90% of retail food prices were frozen. It could also authorize subsidies for production of some of those commodities.</a:t>
            </a:r>
          </a:p>
        </p:txBody>
      </p:sp>
      <p:pic>
        <p:nvPicPr>
          <p:cNvPr id="5" name="Picture 4" descr="A picture containing text, book, sign&#10;&#10;Description automatically generated">
            <a:extLst>
              <a:ext uri="{FF2B5EF4-FFF2-40B4-BE49-F238E27FC236}">
                <a16:creationId xmlns:a16="http://schemas.microsoft.com/office/drawing/2014/main" xmlns="" id="{BA7DDF48-DE22-4E0F-98B1-A84BD3D22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5560" y="2484120"/>
            <a:ext cx="1881291" cy="2731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497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2ADB6C-3A91-4F51-A08B-3D877126B263}"/>
              </a:ext>
            </a:extLst>
          </p:cNvPr>
          <p:cNvSpPr>
            <a:spLocks noGrp="1"/>
          </p:cNvSpPr>
          <p:nvPr>
            <p:ph type="title"/>
          </p:nvPr>
        </p:nvSpPr>
        <p:spPr>
          <a:xfrm>
            <a:off x="152400" y="274638"/>
            <a:ext cx="8077200" cy="1143000"/>
          </a:xfrm>
        </p:spPr>
        <p:txBody>
          <a:bodyPr/>
          <a:lstStyle/>
          <a:p>
            <a:r>
              <a:rPr lang="en-US" sz="4000" b="1" u="sng" dirty="0">
                <a:solidFill>
                  <a:schemeClr val="accent6">
                    <a:lumMod val="50000"/>
                  </a:schemeClr>
                </a:solidFill>
                <a:latin typeface="Goudy Old Style" panose="02020502050305020303" pitchFamily="18" charset="0"/>
              </a:rPr>
              <a:t>The Federal Government Takes Control</a:t>
            </a:r>
            <a:endParaRPr lang="en-US" sz="4000" dirty="0"/>
          </a:p>
        </p:txBody>
      </p:sp>
      <p:sp>
        <p:nvSpPr>
          <p:cNvPr id="3" name="Content Placeholder 2">
            <a:extLst>
              <a:ext uri="{FF2B5EF4-FFF2-40B4-BE49-F238E27FC236}">
                <a16:creationId xmlns:a16="http://schemas.microsoft.com/office/drawing/2014/main" xmlns="" id="{90299625-3A17-42A5-99D3-B9E7FA424C54}"/>
              </a:ext>
            </a:extLst>
          </p:cNvPr>
          <p:cNvSpPr>
            <a:spLocks noGrp="1"/>
          </p:cNvSpPr>
          <p:nvPr>
            <p:ph idx="1"/>
          </p:nvPr>
        </p:nvSpPr>
        <p:spPr>
          <a:xfrm>
            <a:off x="457200" y="1295400"/>
            <a:ext cx="7467600" cy="5410200"/>
          </a:xfrm>
        </p:spPr>
        <p:txBody>
          <a:bodyPr>
            <a:normAutofit fontScale="92500" lnSpcReduction="10000"/>
          </a:bodyPr>
          <a:lstStyle/>
          <a:p>
            <a:r>
              <a:rPr lang="en-US" b="1" dirty="0">
                <a:solidFill>
                  <a:schemeClr val="bg2">
                    <a:lumMod val="10000"/>
                  </a:schemeClr>
                </a:solidFill>
                <a:latin typeface="Goudy Old Style" panose="02020502050305020303" pitchFamily="18" charset="0"/>
              </a:rPr>
              <a:t>The War Production Board (WPB) </a:t>
            </a:r>
            <a:r>
              <a:rPr lang="en-US" dirty="0">
                <a:latin typeface="Goudy Old Style" panose="02020502050305020303" pitchFamily="18" charset="0"/>
              </a:rPr>
              <a:t>was an agency of the United States government that supervised war production during World War II. </a:t>
            </a:r>
          </a:p>
          <a:p>
            <a:r>
              <a:rPr lang="en-US" dirty="0">
                <a:latin typeface="Goudy Old Style" panose="02020502050305020303" pitchFamily="18" charset="0"/>
              </a:rPr>
              <a:t>The WPB directed conversion of industries from peacetime work to war needs, allocated scarce materials, established priorities in the distribution of materials and services, and prohibited nonessential production. </a:t>
            </a:r>
          </a:p>
          <a:p>
            <a:pPr lvl="1"/>
            <a:r>
              <a:rPr lang="en-US" dirty="0">
                <a:latin typeface="Goudy Old Style" panose="02020502050305020303" pitchFamily="18" charset="0"/>
              </a:rPr>
              <a:t>It rationed such commodities as gasoline, heating oil, metals, rubber, paper</a:t>
            </a:r>
            <a:r>
              <a:rPr lang="en-US" baseline="30000" dirty="0">
                <a:latin typeface="Goudy Old Style" panose="02020502050305020303" pitchFamily="18" charset="0"/>
              </a:rPr>
              <a:t> </a:t>
            </a:r>
            <a:r>
              <a:rPr lang="en-US" dirty="0">
                <a:latin typeface="Goudy Old Style" panose="02020502050305020303" pitchFamily="18" charset="0"/>
              </a:rPr>
              <a:t>and plastics. It was dissolved shortly after the defeat of Japan in 1945 and was replaced by the Civilian Production Administration in late 1945. </a:t>
            </a:r>
          </a:p>
          <a:p>
            <a:pPr lvl="1"/>
            <a:endParaRPr lang="en-US" dirty="0">
              <a:latin typeface="Goudy Old Style" panose="02020502050305020303" pitchFamily="18" charset="0"/>
            </a:endParaRPr>
          </a:p>
          <a:p>
            <a:r>
              <a:rPr lang="en-US" dirty="0">
                <a:latin typeface="Goudy Old Style" panose="02020502050305020303" pitchFamily="18" charset="0"/>
              </a:rPr>
              <a:t>From 1942 to 1945, WPB supervised the production of $183 billion worth of weapons and supplies, about 40% of the world output of munitions. </a:t>
            </a:r>
          </a:p>
          <a:p>
            <a:pPr lvl="1"/>
            <a:r>
              <a:rPr lang="en-US" dirty="0">
                <a:latin typeface="Goudy Old Style" panose="02020502050305020303" pitchFamily="18" charset="0"/>
              </a:rPr>
              <a:t>Britain, the USSR and other allies produced an additional 30%, while the Axis produced only 30%. </a:t>
            </a:r>
          </a:p>
          <a:p>
            <a:pPr lvl="2"/>
            <a:r>
              <a:rPr lang="en-US" dirty="0">
                <a:latin typeface="Goudy Old Style" panose="02020502050305020303" pitchFamily="18" charset="0"/>
              </a:rPr>
              <a:t>One fourth of the US output was warplanes; one fourth was warships. </a:t>
            </a:r>
            <a:endParaRPr lang="en-US" dirty="0"/>
          </a:p>
        </p:txBody>
      </p:sp>
    </p:spTree>
    <p:extLst>
      <p:ext uri="{BB962C8B-B14F-4D97-AF65-F5344CB8AC3E}">
        <p14:creationId xmlns:p14="http://schemas.microsoft.com/office/powerpoint/2010/main" val="3399320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152400" y="274638"/>
            <a:ext cx="8153400" cy="1143000"/>
          </a:xfrm>
          <a:prstGeom prst="rect">
            <a:avLst/>
          </a:prstGeom>
        </p:spPr>
        <p:txBody>
          <a:bodyPr anchor="ctr">
            <a:normAutofit/>
          </a:bodyPr>
          <a:lstStyle/>
          <a:p>
            <a:pPr eaLnBrk="1" hangingPunct="1">
              <a:lnSpc>
                <a:spcPct val="90000"/>
              </a:lnSpc>
            </a:pPr>
            <a:r>
              <a:rPr lang="en-US" altLang="en-US" sz="4000" b="1" u="sng" dirty="0">
                <a:solidFill>
                  <a:schemeClr val="accent6">
                    <a:lumMod val="50000"/>
                  </a:schemeClr>
                </a:solidFill>
                <a:latin typeface="Goudy Old Style" panose="02020502050305020303" pitchFamily="18" charset="0"/>
              </a:rPr>
              <a:t>The Federal Government Takes Control</a:t>
            </a:r>
            <a:endParaRPr lang="en-US" altLang="en-US" sz="4000" b="1" dirty="0">
              <a:solidFill>
                <a:schemeClr val="accent6">
                  <a:lumMod val="50000"/>
                </a:schemeClr>
              </a:solidFill>
              <a:latin typeface="Goudy Old Style" panose="02020502050305020303" pitchFamily="18" charset="0"/>
            </a:endParaRPr>
          </a:p>
        </p:txBody>
      </p:sp>
      <p:sp>
        <p:nvSpPr>
          <p:cNvPr id="24579" name="Content Placeholder 2"/>
          <p:cNvSpPr>
            <a:spLocks noGrp="1"/>
          </p:cNvSpPr>
          <p:nvPr>
            <p:ph sz="half" idx="1"/>
          </p:nvPr>
        </p:nvSpPr>
        <p:spPr>
          <a:xfrm>
            <a:off x="304800" y="1905000"/>
            <a:ext cx="4572000" cy="4678362"/>
          </a:xfrm>
          <a:prstGeom prst="rect">
            <a:avLst/>
          </a:prstGeom>
        </p:spPr>
        <p:txBody>
          <a:bodyPr>
            <a:normAutofit/>
          </a:bodyPr>
          <a:lstStyle/>
          <a:p>
            <a:pPr eaLnBrk="1" hangingPunct="1">
              <a:lnSpc>
                <a:spcPct val="90000"/>
              </a:lnSpc>
            </a:pPr>
            <a:r>
              <a:rPr lang="en-US" altLang="en-US" sz="3200" b="1" u="sng" dirty="0">
                <a:solidFill>
                  <a:schemeClr val="bg2">
                    <a:lumMod val="10000"/>
                  </a:schemeClr>
                </a:solidFill>
                <a:latin typeface="Goudy Old Style" panose="02020502050305020303" pitchFamily="18" charset="0"/>
              </a:rPr>
              <a:t>Rationing</a:t>
            </a:r>
            <a:r>
              <a:rPr lang="en-US" altLang="en-US" sz="3200" dirty="0">
                <a:latin typeface="Goudy Old Style" panose="02020502050305020303" pitchFamily="18" charset="0"/>
              </a:rPr>
              <a:t>-The policy of giving up scarce resources, goods, or services for the good of others.</a:t>
            </a:r>
          </a:p>
          <a:p>
            <a:pPr lvl="1" eaLnBrk="1" hangingPunct="1">
              <a:lnSpc>
                <a:spcPct val="90000"/>
              </a:lnSpc>
            </a:pPr>
            <a:r>
              <a:rPr lang="en-US" altLang="en-US" sz="3200" dirty="0">
                <a:latin typeface="Goudy Old Style" panose="02020502050305020303" pitchFamily="18" charset="0"/>
              </a:rPr>
              <a:t>Most saw it as a necessary sacrifice for the good of the nation </a:t>
            </a:r>
          </a:p>
        </p:txBody>
      </p:sp>
      <p:pic>
        <p:nvPicPr>
          <p:cNvPr id="5" name="Picture 5" descr="http://ts1.explicit.bing.net/images/thumbnail.aspx?q=425909822992&amp;id=3305d4c5c8066bb714069087b4855847&amp;url=http://www.sos.state.or.us/archives/exhibits/ww2/images/services/ratblack.jpg">
            <a:extLst>
              <a:ext uri="{FF2B5EF4-FFF2-40B4-BE49-F238E27FC236}">
                <a16:creationId xmlns:a16="http://schemas.microsoft.com/office/drawing/2014/main" xmlns="" id="{CD0F204B-CC15-4EA6-8D61-6C024BD360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12969" y="1905000"/>
            <a:ext cx="2803601" cy="3672840"/>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8417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7A9ABD-2C0A-492C-BE7C-0E461D8B7AFB}"/>
              </a:ext>
            </a:extLst>
          </p:cNvPr>
          <p:cNvSpPr>
            <a:spLocks noGrp="1"/>
          </p:cNvSpPr>
          <p:nvPr>
            <p:ph type="title"/>
          </p:nvPr>
        </p:nvSpPr>
        <p:spPr/>
        <p:txBody>
          <a:bodyPr/>
          <a:lstStyle/>
          <a:p>
            <a:r>
              <a:rPr lang="en-US" altLang="en-US" sz="4800" b="1" u="sng" dirty="0">
                <a:solidFill>
                  <a:schemeClr val="accent6">
                    <a:lumMod val="50000"/>
                  </a:schemeClr>
                </a:solidFill>
                <a:latin typeface="Goudy Old Style" panose="02020502050305020303" pitchFamily="18" charset="0"/>
                <a:cs typeface="Times New Roman" pitchFamily="18" charset="0"/>
              </a:rPr>
              <a:t>Items Rationed During WWII</a:t>
            </a:r>
            <a:endParaRPr lang="en-US" dirty="0"/>
          </a:p>
        </p:txBody>
      </p:sp>
      <p:sp>
        <p:nvSpPr>
          <p:cNvPr id="3" name="Content Placeholder 2">
            <a:extLst>
              <a:ext uri="{FF2B5EF4-FFF2-40B4-BE49-F238E27FC236}">
                <a16:creationId xmlns:a16="http://schemas.microsoft.com/office/drawing/2014/main" xmlns="" id="{8548D6E5-2738-49A6-ABC0-C1C96ED8DEC0}"/>
              </a:ext>
            </a:extLst>
          </p:cNvPr>
          <p:cNvSpPr>
            <a:spLocks noGrp="1"/>
          </p:cNvSpPr>
          <p:nvPr>
            <p:ph idx="1"/>
          </p:nvPr>
        </p:nvSpPr>
        <p:spPr>
          <a:xfrm>
            <a:off x="457200" y="1417638"/>
            <a:ext cx="7620000" cy="4983162"/>
          </a:xfrm>
        </p:spPr>
        <p:txBody>
          <a:bodyPr/>
          <a:lstStyle/>
          <a:p>
            <a:pPr marL="274320" indent="-274320">
              <a:buFont typeface="Wingdings 2"/>
              <a:buChar char=""/>
              <a:defRPr/>
            </a:pPr>
            <a:r>
              <a:rPr lang="en-US" altLang="en-US" sz="2400" b="1" u="sng" dirty="0">
                <a:solidFill>
                  <a:schemeClr val="bg2">
                    <a:lumMod val="10000"/>
                  </a:schemeClr>
                </a:solidFill>
                <a:latin typeface="Goudy Old Style" panose="02020502050305020303" pitchFamily="18" charset="0"/>
                <a:cs typeface="Times New Roman" pitchFamily="18" charset="0"/>
              </a:rPr>
              <a:t>Rationed Items</a:t>
            </a:r>
          </a:p>
          <a:p>
            <a:pPr marL="548640" lvl="1" indent="-274320">
              <a:buFont typeface="Wingdings"/>
              <a:buChar char=""/>
              <a:defRPr/>
            </a:pPr>
            <a:r>
              <a:rPr lang="en-US" sz="2400" b="1" dirty="0">
                <a:latin typeface="Goudy Old Style" panose="02020502050305020303" pitchFamily="18" charset="0"/>
                <a:cs typeface="Times New Roman" pitchFamily="18" charset="0"/>
              </a:rPr>
              <a:t>Tires (</a:t>
            </a:r>
            <a:r>
              <a:rPr lang="en-US" sz="2400" dirty="0">
                <a:latin typeface="Goudy Old Style" panose="02020502050305020303" pitchFamily="18" charset="0"/>
              </a:rPr>
              <a:t>January 1942 to December 1945)</a:t>
            </a:r>
            <a:endParaRPr lang="en-US" sz="2400" b="1" dirty="0">
              <a:latin typeface="Goudy Old Style" panose="02020502050305020303" pitchFamily="18" charset="0"/>
              <a:cs typeface="Times New Roman" pitchFamily="18" charset="0"/>
            </a:endParaRPr>
          </a:p>
          <a:p>
            <a:pPr marL="548640" lvl="1" indent="-274320">
              <a:buFont typeface="Wingdings"/>
              <a:buChar char=""/>
              <a:defRPr/>
            </a:pPr>
            <a:r>
              <a:rPr lang="en-US" sz="2400" b="1" dirty="0">
                <a:latin typeface="Goudy Old Style" panose="02020502050305020303" pitchFamily="18" charset="0"/>
                <a:cs typeface="Times New Roman" pitchFamily="18" charset="0"/>
              </a:rPr>
              <a:t>Cars </a:t>
            </a:r>
            <a:r>
              <a:rPr lang="en-US" sz="2400" dirty="0">
                <a:latin typeface="Goudy Old Style" panose="02020502050305020303" pitchFamily="18" charset="0"/>
                <a:cs typeface="Times New Roman" pitchFamily="18" charset="0"/>
              </a:rPr>
              <a:t>(February 1942 to October 1945)</a:t>
            </a:r>
          </a:p>
          <a:p>
            <a:pPr marL="548640" lvl="1" indent="-274320">
              <a:buFont typeface="Wingdings"/>
              <a:buChar char=""/>
              <a:defRPr/>
            </a:pPr>
            <a:r>
              <a:rPr lang="en-US" sz="2400" b="1" dirty="0">
                <a:latin typeface="Goudy Old Style" panose="02020502050305020303" pitchFamily="18" charset="0"/>
                <a:cs typeface="Times New Roman" pitchFamily="18" charset="0"/>
              </a:rPr>
              <a:t>Bicycles </a:t>
            </a:r>
            <a:r>
              <a:rPr lang="en-US" sz="2400" dirty="0">
                <a:latin typeface="Goudy Old Style" panose="02020502050305020303" pitchFamily="18" charset="0"/>
                <a:cs typeface="Times New Roman" pitchFamily="18" charset="0"/>
              </a:rPr>
              <a:t>(July 1942 to September 1945)</a:t>
            </a:r>
          </a:p>
          <a:p>
            <a:pPr marL="548640" lvl="1" indent="-274320">
              <a:buFont typeface="Wingdings"/>
              <a:buChar char=""/>
              <a:defRPr/>
            </a:pPr>
            <a:r>
              <a:rPr lang="en-US" sz="2400" b="1" dirty="0">
                <a:latin typeface="Goudy Old Style" panose="02020502050305020303" pitchFamily="18" charset="0"/>
                <a:cs typeface="Times New Roman" pitchFamily="18" charset="0"/>
              </a:rPr>
              <a:t>Gasoline </a:t>
            </a:r>
            <a:r>
              <a:rPr lang="en-US" sz="2400" dirty="0">
                <a:latin typeface="Goudy Old Style" panose="02020502050305020303" pitchFamily="18" charset="0"/>
                <a:cs typeface="Times New Roman" pitchFamily="18" charset="0"/>
              </a:rPr>
              <a:t>(May 1942 to August 1945)</a:t>
            </a:r>
          </a:p>
          <a:p>
            <a:pPr marL="548640" lvl="1" indent="-274320">
              <a:buFont typeface="Wingdings"/>
              <a:buChar char=""/>
              <a:defRPr/>
            </a:pPr>
            <a:r>
              <a:rPr lang="en-US" sz="2400" b="1" dirty="0">
                <a:latin typeface="Goudy Old Style" panose="02020502050305020303" pitchFamily="18" charset="0"/>
                <a:cs typeface="Times New Roman" pitchFamily="18" charset="0"/>
              </a:rPr>
              <a:t>Stoves </a:t>
            </a:r>
            <a:r>
              <a:rPr lang="en-US" sz="2400" dirty="0">
                <a:latin typeface="Goudy Old Style" panose="02020502050305020303" pitchFamily="18" charset="0"/>
                <a:cs typeface="Times New Roman" pitchFamily="18" charset="0"/>
              </a:rPr>
              <a:t>(December 1942 to August 1945)</a:t>
            </a:r>
          </a:p>
          <a:p>
            <a:pPr marL="548640" lvl="1" indent="-274320">
              <a:buFont typeface="Wingdings"/>
              <a:buChar char=""/>
              <a:defRPr/>
            </a:pPr>
            <a:r>
              <a:rPr lang="en-US" sz="2400" b="1" dirty="0">
                <a:latin typeface="Goudy Old Style" panose="02020502050305020303" pitchFamily="18" charset="0"/>
                <a:cs typeface="Times New Roman" pitchFamily="18" charset="0"/>
              </a:rPr>
              <a:t>Sugar </a:t>
            </a:r>
            <a:r>
              <a:rPr lang="en-US" sz="2400" dirty="0">
                <a:latin typeface="Goudy Old Style" panose="02020502050305020303" pitchFamily="18" charset="0"/>
                <a:cs typeface="Times New Roman" pitchFamily="18" charset="0"/>
              </a:rPr>
              <a:t>(May 1942 to early 1947)</a:t>
            </a:r>
            <a:endParaRPr lang="en-US" sz="2400" b="1" dirty="0">
              <a:latin typeface="Goudy Old Style" panose="02020502050305020303" pitchFamily="18" charset="0"/>
              <a:cs typeface="Times New Roman" pitchFamily="18" charset="0"/>
            </a:endParaRPr>
          </a:p>
          <a:p>
            <a:pPr marL="548640" lvl="1" indent="-274320">
              <a:buFont typeface="Wingdings"/>
              <a:buChar char=""/>
              <a:defRPr/>
            </a:pPr>
            <a:r>
              <a:rPr lang="en-US" sz="2400" b="1" dirty="0">
                <a:latin typeface="Goudy Old Style" panose="02020502050305020303" pitchFamily="18" charset="0"/>
                <a:cs typeface="Times New Roman" pitchFamily="18" charset="0"/>
              </a:rPr>
              <a:t>Coffee </a:t>
            </a:r>
            <a:r>
              <a:rPr lang="en-US" sz="2400" dirty="0">
                <a:latin typeface="Goudy Old Style" panose="02020502050305020303" pitchFamily="18" charset="0"/>
                <a:cs typeface="Times New Roman" pitchFamily="18" charset="0"/>
              </a:rPr>
              <a:t>(November 1942 to July 1943)</a:t>
            </a:r>
            <a:endParaRPr lang="en-US" sz="2400" b="1" dirty="0">
              <a:latin typeface="Goudy Old Style" panose="02020502050305020303" pitchFamily="18" charset="0"/>
              <a:cs typeface="Times New Roman" pitchFamily="18" charset="0"/>
            </a:endParaRPr>
          </a:p>
          <a:p>
            <a:pPr marL="548640" lvl="1" indent="-274320">
              <a:buFont typeface="Wingdings"/>
              <a:buChar char=""/>
              <a:defRPr/>
            </a:pPr>
            <a:r>
              <a:rPr lang="en-US" sz="2400" b="1" dirty="0">
                <a:latin typeface="Goudy Old Style" panose="02020502050305020303" pitchFamily="18" charset="0"/>
                <a:cs typeface="Times New Roman" pitchFamily="18" charset="0"/>
              </a:rPr>
              <a:t>Processed Foods </a:t>
            </a:r>
            <a:r>
              <a:rPr lang="en-US" sz="2400" dirty="0">
                <a:latin typeface="Goudy Old Style" panose="02020502050305020303" pitchFamily="18" charset="0"/>
                <a:cs typeface="Times New Roman" pitchFamily="18" charset="0"/>
              </a:rPr>
              <a:t>(March 1943 to November 1945)</a:t>
            </a:r>
            <a:endParaRPr lang="en-US" sz="2400" b="1" dirty="0">
              <a:latin typeface="Goudy Old Style" panose="02020502050305020303" pitchFamily="18" charset="0"/>
              <a:cs typeface="Times New Roman" pitchFamily="18" charset="0"/>
            </a:endParaRPr>
          </a:p>
          <a:p>
            <a:pPr marL="548640" lvl="1" indent="-274320">
              <a:buFont typeface="Wingdings"/>
              <a:buChar char=""/>
              <a:defRPr/>
            </a:pPr>
            <a:r>
              <a:rPr lang="en-US" sz="2400" b="1" dirty="0">
                <a:latin typeface="Goudy Old Style" panose="02020502050305020303" pitchFamily="18" charset="0"/>
                <a:cs typeface="Times New Roman" pitchFamily="18" charset="0"/>
              </a:rPr>
              <a:t>Canned fish and meat, cheese, canned milk, fats </a:t>
            </a:r>
            <a:r>
              <a:rPr lang="en-US" sz="2400" dirty="0">
                <a:latin typeface="Goudy Old Style" panose="02020502050305020303" pitchFamily="18" charset="0"/>
                <a:cs typeface="Times New Roman" pitchFamily="18" charset="0"/>
              </a:rPr>
              <a:t>(May 1942 to late 1947)</a:t>
            </a:r>
          </a:p>
          <a:p>
            <a:pPr marL="548640" lvl="1" indent="-274320">
              <a:buFont typeface="Wingdings"/>
              <a:buChar char=""/>
              <a:defRPr/>
            </a:pPr>
            <a:endParaRPr lang="en-US" b="1" dirty="0">
              <a:latin typeface="Goudy Old Style" panose="02020502050305020303" pitchFamily="18" charset="0"/>
              <a:cs typeface="Times New Roman" pitchFamily="18" charset="0"/>
            </a:endParaRPr>
          </a:p>
          <a:p>
            <a:pPr marL="114300" indent="0">
              <a:buNone/>
            </a:pPr>
            <a:endParaRPr lang="en-US" dirty="0"/>
          </a:p>
        </p:txBody>
      </p:sp>
    </p:spTree>
    <p:extLst>
      <p:ext uri="{BB962C8B-B14F-4D97-AF65-F5344CB8AC3E}">
        <p14:creationId xmlns:p14="http://schemas.microsoft.com/office/powerpoint/2010/main" val="1737095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altLang="en-US">
              <a:solidFill>
                <a:srgbClr val="7B9899"/>
              </a:solidFill>
            </a:endParaRPr>
          </a:p>
        </p:txBody>
      </p:sp>
      <p:sp>
        <p:nvSpPr>
          <p:cNvPr id="25603" name="Content Placeholder 2"/>
          <p:cNvSpPr>
            <a:spLocks noGrp="1"/>
          </p:cNvSpPr>
          <p:nvPr>
            <p:ph idx="1"/>
          </p:nvPr>
        </p:nvSpPr>
        <p:spPr/>
        <p:txBody>
          <a:bodyPr/>
          <a:lstStyle/>
          <a:p>
            <a:pPr eaLnBrk="1" hangingPunct="1"/>
            <a:endParaRPr lang="en-US" altLang="en-US"/>
          </a:p>
        </p:txBody>
      </p:sp>
      <p:pic>
        <p:nvPicPr>
          <p:cNvPr id="26628" name="Picture 4" descr="http://www.genealogytoday.com/guide/ration-books/batch2/h.guptill_4-1701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7204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Image result for wwii ration boo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4" y="0"/>
            <a:ext cx="845384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1109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Image result for wwii ration 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8371114" cy="678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0659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7620000" cy="944562"/>
          </a:xfrm>
        </p:spPr>
        <p:txBody>
          <a:bodyPr/>
          <a:lstStyle/>
          <a:p>
            <a:pPr eaLnBrk="1" hangingPunct="1"/>
            <a:r>
              <a:rPr lang="en-US" altLang="en-US" sz="4000" b="1" u="sng" dirty="0">
                <a:solidFill>
                  <a:schemeClr val="accent6">
                    <a:lumMod val="50000"/>
                  </a:schemeClr>
                </a:solidFill>
                <a:latin typeface="Goudy Old Style" panose="02020502050305020303" pitchFamily="18" charset="0"/>
                <a:cs typeface="Times New Roman" pitchFamily="18" charset="0"/>
              </a:rPr>
              <a:t>Americans Join the War Effort</a:t>
            </a:r>
            <a:endParaRPr lang="en-US" altLang="en-US" sz="4000" b="1" dirty="0">
              <a:solidFill>
                <a:schemeClr val="accent6">
                  <a:lumMod val="50000"/>
                </a:schemeClr>
              </a:solidFill>
              <a:latin typeface="Goudy Old Style" panose="02020502050305020303" pitchFamily="18" charset="0"/>
            </a:endParaRPr>
          </a:p>
        </p:txBody>
      </p:sp>
      <p:sp>
        <p:nvSpPr>
          <p:cNvPr id="16387" name="Content Placeholder 2"/>
          <p:cNvSpPr>
            <a:spLocks noGrp="1"/>
          </p:cNvSpPr>
          <p:nvPr>
            <p:ph idx="1"/>
          </p:nvPr>
        </p:nvSpPr>
        <p:spPr>
          <a:xfrm>
            <a:off x="301625" y="1219200"/>
            <a:ext cx="4956175" cy="5486399"/>
          </a:xfrm>
        </p:spPr>
        <p:txBody>
          <a:bodyPr>
            <a:normAutofit/>
          </a:bodyPr>
          <a:lstStyle/>
          <a:p>
            <a:pPr eaLnBrk="1" hangingPunct="1"/>
            <a:r>
              <a:rPr lang="en-US" altLang="en-US" sz="2600" b="1" u="sng" dirty="0">
                <a:solidFill>
                  <a:srgbClr val="002060"/>
                </a:solidFill>
                <a:latin typeface="Goudy Old Style" panose="02020502050305020303" pitchFamily="18" charset="0"/>
                <a:cs typeface="Times New Roman" pitchFamily="18" charset="0"/>
              </a:rPr>
              <a:t>Selective Service Act</a:t>
            </a:r>
            <a:r>
              <a:rPr lang="en-US" altLang="en-US" sz="2600" b="1" dirty="0">
                <a:latin typeface="Goudy Old Style" panose="02020502050305020303" pitchFamily="18" charset="0"/>
                <a:cs typeface="Times New Roman" pitchFamily="18" charset="0"/>
              </a:rPr>
              <a:t>-</a:t>
            </a:r>
            <a:r>
              <a:rPr lang="en-US" altLang="en-US" sz="2600" dirty="0">
                <a:latin typeface="Goudy Old Style" panose="02020502050305020303" pitchFamily="18" charset="0"/>
                <a:cs typeface="Times New Roman" pitchFamily="18" charset="0"/>
              </a:rPr>
              <a:t>Following the attack on Pearl Harbor five million men volunteer for the Selective Service System. However, in order to truly fight a two front war we would need an additional ten million soldiers.</a:t>
            </a:r>
          </a:p>
          <a:p>
            <a:pPr eaLnBrk="1" hangingPunct="1"/>
            <a:endParaRPr lang="en-US" altLang="en-US" sz="2600" dirty="0">
              <a:latin typeface="Goudy Old Style" panose="02020502050305020303" pitchFamily="18" charset="0"/>
              <a:cs typeface="Times New Roman" pitchFamily="18" charset="0"/>
            </a:endParaRPr>
          </a:p>
          <a:p>
            <a:pPr eaLnBrk="1" hangingPunct="1"/>
            <a:r>
              <a:rPr lang="en-US" altLang="en-US" sz="2600" dirty="0">
                <a:latin typeface="Goudy Old Style" panose="02020502050305020303" pitchFamily="18" charset="0"/>
                <a:cs typeface="Times New Roman" pitchFamily="18" charset="0"/>
              </a:rPr>
              <a:t>New recruits spent about eight weeks in basic training in an attempt to mold them into well disciplined GIs.</a:t>
            </a:r>
          </a:p>
        </p:txBody>
      </p:sp>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209800"/>
            <a:ext cx="2784406" cy="2546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955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800" b="1" u="sng" dirty="0">
                <a:solidFill>
                  <a:schemeClr val="accent6">
                    <a:lumMod val="50000"/>
                  </a:schemeClr>
                </a:solidFill>
                <a:latin typeface="Goudy Old Style" panose="02020502050305020303" pitchFamily="18" charset="0"/>
                <a:cs typeface="Times New Roman" pitchFamily="18" charset="0"/>
              </a:rPr>
              <a:t>Americans Join the War Effort</a:t>
            </a:r>
            <a:endParaRPr lang="en-US" dirty="0"/>
          </a:p>
        </p:txBody>
      </p:sp>
      <p:sp>
        <p:nvSpPr>
          <p:cNvPr id="3" name="Content Placeholder 2"/>
          <p:cNvSpPr>
            <a:spLocks noGrp="1"/>
          </p:cNvSpPr>
          <p:nvPr>
            <p:ph idx="1"/>
          </p:nvPr>
        </p:nvSpPr>
        <p:spPr>
          <a:xfrm>
            <a:off x="304800" y="1219200"/>
            <a:ext cx="5867400" cy="5486400"/>
          </a:xfrm>
        </p:spPr>
        <p:txBody>
          <a:bodyPr>
            <a:noAutofit/>
          </a:bodyPr>
          <a:lstStyle/>
          <a:p>
            <a:r>
              <a:rPr lang="en-US" sz="1800" dirty="0">
                <a:latin typeface="Goudy Old Style" panose="02020502050305020303" pitchFamily="18" charset="0"/>
              </a:rPr>
              <a:t>The  </a:t>
            </a:r>
            <a:r>
              <a:rPr lang="en-US" sz="1800" b="1" dirty="0">
                <a:solidFill>
                  <a:schemeClr val="bg2">
                    <a:lumMod val="10000"/>
                  </a:schemeClr>
                </a:solidFill>
                <a:latin typeface="Goudy Old Style" panose="02020502050305020303" pitchFamily="18" charset="0"/>
              </a:rPr>
              <a:t>Women’s Axillary Army Corps (WAAC)</a:t>
            </a:r>
            <a:r>
              <a:rPr lang="en-US" sz="1800" dirty="0">
                <a:solidFill>
                  <a:schemeClr val="bg2">
                    <a:lumMod val="10000"/>
                  </a:schemeClr>
                </a:solidFill>
                <a:latin typeface="Goudy Old Style" panose="02020502050305020303" pitchFamily="18" charset="0"/>
              </a:rPr>
              <a:t> </a:t>
            </a:r>
            <a:r>
              <a:rPr lang="en-US" sz="1800" dirty="0">
                <a:latin typeface="Goudy Old Style" panose="02020502050305020303" pitchFamily="18" charset="0"/>
              </a:rPr>
              <a:t>was the women’s branch of the U.S. Army created on May 14, 1942. WAAC was established "for the purpose of making available to the national defense the knowledge, skill, and special training of women of the nation."</a:t>
            </a:r>
          </a:p>
          <a:p>
            <a:endParaRPr lang="en-US" sz="1800" dirty="0">
              <a:latin typeface="Goudy Old Style" panose="02020502050305020303" pitchFamily="18" charset="0"/>
            </a:endParaRPr>
          </a:p>
          <a:p>
            <a:r>
              <a:rPr lang="en-US" sz="1800" dirty="0">
                <a:latin typeface="Goudy Old Style" panose="02020502050305020303" pitchFamily="18" charset="0"/>
              </a:rPr>
              <a:t>Nearly 150,000 American women served in the Women’s Army Corps during World War II. Many of these women served throughout the world with the Army Ground Forces, the Army Service Forces, and the Army Air Forces, in a variety of supporting, non-combat roles. The majority of WAACs served with the Army Service Forces.</a:t>
            </a:r>
          </a:p>
          <a:p>
            <a:endParaRPr lang="en-US" sz="1800" dirty="0">
              <a:latin typeface="Goudy Old Style" panose="02020502050305020303" pitchFamily="18" charset="0"/>
            </a:endParaRPr>
          </a:p>
          <a:p>
            <a:r>
              <a:rPr lang="en-US" sz="1800" dirty="0">
                <a:latin typeface="Goudy Old Style" panose="02020502050305020303" pitchFamily="18" charset="0"/>
              </a:rPr>
              <a:t>WAAC were originally trained in three major specialties: switchboard operators, mechanics, and bakers. Later WAC members served dozens of specialties like Postal Clerks, Nurses, Driver, Stenographer, and Clerk-Typist. WAC armorers maintained and repaired small arms and heavy weapons that they were not allowed to use. </a:t>
            </a:r>
          </a:p>
        </p:txBody>
      </p:sp>
      <p:pic>
        <p:nvPicPr>
          <p:cNvPr id="5" name="Picture 4" descr="A person with collar shirt&#10;&#10;Description automatically generated">
            <a:extLst>
              <a:ext uri="{FF2B5EF4-FFF2-40B4-BE49-F238E27FC236}">
                <a16:creationId xmlns:a16="http://schemas.microsoft.com/office/drawing/2014/main" xmlns="" id="{51CD9B5A-307E-44F7-98F8-8CDAD198B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2574131"/>
            <a:ext cx="1871662" cy="2852737"/>
          </a:xfrm>
          <a:prstGeom prst="rect">
            <a:avLst/>
          </a:prstGeom>
        </p:spPr>
      </p:pic>
    </p:spTree>
    <p:extLst>
      <p:ext uri="{BB962C8B-B14F-4D97-AF65-F5344CB8AC3E}">
        <p14:creationId xmlns:p14="http://schemas.microsoft.com/office/powerpoint/2010/main" val="3275233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53454A-93B0-4C15-8A87-A1F10B2A9879}"/>
              </a:ext>
            </a:extLst>
          </p:cNvPr>
          <p:cNvSpPr>
            <a:spLocks noGrp="1"/>
          </p:cNvSpPr>
          <p:nvPr>
            <p:ph type="title"/>
          </p:nvPr>
        </p:nvSpPr>
        <p:spPr/>
        <p:txBody>
          <a:bodyPr/>
          <a:lstStyle/>
          <a:p>
            <a:r>
              <a:rPr lang="en-US" altLang="en-US" sz="4400" b="1" u="sng" dirty="0">
                <a:solidFill>
                  <a:schemeClr val="accent6">
                    <a:lumMod val="50000"/>
                  </a:schemeClr>
                </a:solidFill>
                <a:latin typeface="Goudy Old Style" panose="02020502050305020303" pitchFamily="18" charset="0"/>
                <a:cs typeface="Times New Roman" pitchFamily="18" charset="0"/>
              </a:rPr>
              <a:t>Americans Join the War Effort</a:t>
            </a:r>
            <a:endParaRPr lang="en-US" dirty="0"/>
          </a:p>
        </p:txBody>
      </p:sp>
      <p:sp>
        <p:nvSpPr>
          <p:cNvPr id="3" name="Content Placeholder 2">
            <a:extLst>
              <a:ext uri="{FF2B5EF4-FFF2-40B4-BE49-F238E27FC236}">
                <a16:creationId xmlns:a16="http://schemas.microsoft.com/office/drawing/2014/main" xmlns="" id="{00030FED-998A-44D8-AA33-A8FBA61DD355}"/>
              </a:ext>
            </a:extLst>
          </p:cNvPr>
          <p:cNvSpPr>
            <a:spLocks noGrp="1"/>
          </p:cNvSpPr>
          <p:nvPr>
            <p:ph idx="1"/>
          </p:nvPr>
        </p:nvSpPr>
        <p:spPr>
          <a:xfrm>
            <a:off x="457200" y="1417638"/>
            <a:ext cx="4114800" cy="4983162"/>
          </a:xfrm>
        </p:spPr>
        <p:txBody>
          <a:bodyPr>
            <a:normAutofit/>
          </a:bodyPr>
          <a:lstStyle/>
          <a:p>
            <a:pPr marL="457200" indent="-457200"/>
            <a:r>
              <a:rPr lang="en-US" sz="3200" b="1" dirty="0">
                <a:latin typeface="Goudy Old Style" panose="02020502050305020303" pitchFamily="18" charset="0"/>
              </a:rPr>
              <a:t>Recruiting and Discrimination</a:t>
            </a:r>
          </a:p>
          <a:p>
            <a:pPr marL="754380" lvl="1" indent="-457200"/>
            <a:r>
              <a:rPr lang="en-US" sz="2400" dirty="0">
                <a:latin typeface="Goudy Old Style" panose="02020502050305020303" pitchFamily="18" charset="0"/>
              </a:rPr>
              <a:t>Many minority groups who had been denied basic citizenship rights questioned whether they should fight for democracy in other countries while they were being oppressed by their own.</a:t>
            </a:r>
          </a:p>
          <a:p>
            <a:pPr marL="228600">
              <a:buFontTx/>
              <a:buChar char="•"/>
            </a:pPr>
            <a:endParaRPr lang="en-US" sz="2400" dirty="0">
              <a:latin typeface="Arial" charset="0"/>
            </a:endParaRPr>
          </a:p>
          <a:p>
            <a:endParaRPr lang="en-US" dirty="0"/>
          </a:p>
        </p:txBody>
      </p:sp>
      <p:pic>
        <p:nvPicPr>
          <p:cNvPr id="5" name="Picture 4" descr="A group of people in uniform&#10;&#10;Description automatically generated">
            <a:extLst>
              <a:ext uri="{FF2B5EF4-FFF2-40B4-BE49-F238E27FC236}">
                <a16:creationId xmlns:a16="http://schemas.microsoft.com/office/drawing/2014/main" xmlns="" id="{59F040F2-F4B5-43A2-B5DE-F81ABBAA27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1981200"/>
            <a:ext cx="2620538" cy="3652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52848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40CEE7-EE1F-4787-9E39-1F43A583D8F1}"/>
              </a:ext>
            </a:extLst>
          </p:cNvPr>
          <p:cNvSpPr>
            <a:spLocks noGrp="1"/>
          </p:cNvSpPr>
          <p:nvPr>
            <p:ph type="title"/>
          </p:nvPr>
        </p:nvSpPr>
        <p:spPr/>
        <p:txBody>
          <a:bodyPr/>
          <a:lstStyle/>
          <a:p>
            <a:r>
              <a:rPr lang="en-US" altLang="en-US" sz="4800" b="1" u="sng" dirty="0">
                <a:solidFill>
                  <a:schemeClr val="accent6">
                    <a:lumMod val="50000"/>
                  </a:schemeClr>
                </a:solidFill>
                <a:latin typeface="Goudy Old Style" panose="02020502050305020303" pitchFamily="18" charset="0"/>
                <a:cs typeface="Times New Roman" pitchFamily="18" charset="0"/>
              </a:rPr>
              <a:t>Americans Join the War Effort</a:t>
            </a:r>
            <a:endParaRPr lang="en-US" dirty="0"/>
          </a:p>
        </p:txBody>
      </p:sp>
      <p:sp>
        <p:nvSpPr>
          <p:cNvPr id="3" name="Content Placeholder 2">
            <a:extLst>
              <a:ext uri="{FF2B5EF4-FFF2-40B4-BE49-F238E27FC236}">
                <a16:creationId xmlns:a16="http://schemas.microsoft.com/office/drawing/2014/main" xmlns="" id="{9BFD7922-B87A-42CB-90D4-BDBCE20497E3}"/>
              </a:ext>
            </a:extLst>
          </p:cNvPr>
          <p:cNvSpPr>
            <a:spLocks noGrp="1"/>
          </p:cNvSpPr>
          <p:nvPr>
            <p:ph idx="1"/>
          </p:nvPr>
        </p:nvSpPr>
        <p:spPr>
          <a:xfrm>
            <a:off x="152400" y="1295400"/>
            <a:ext cx="5257800" cy="5410200"/>
          </a:xfrm>
        </p:spPr>
        <p:txBody>
          <a:bodyPr>
            <a:noAutofit/>
          </a:bodyPr>
          <a:lstStyle/>
          <a:p>
            <a:pPr marL="114300" indent="0">
              <a:buNone/>
            </a:pPr>
            <a:r>
              <a:rPr lang="en-US" sz="1800" b="1" u="sng" dirty="0">
                <a:latin typeface="Goudy Old Style" panose="02020502050305020303" pitchFamily="18" charset="0"/>
              </a:rPr>
              <a:t>Dramatic Contributions</a:t>
            </a:r>
            <a:r>
              <a:rPr lang="en-US" sz="1800" b="1" dirty="0">
                <a:latin typeface="Goudy Old Style" panose="02020502050305020303" pitchFamily="18" charset="0"/>
              </a:rPr>
              <a:t>-</a:t>
            </a:r>
          </a:p>
          <a:p>
            <a:r>
              <a:rPr lang="en-US" sz="1800" b="1" dirty="0">
                <a:solidFill>
                  <a:schemeClr val="bg2">
                    <a:lumMod val="10000"/>
                  </a:schemeClr>
                </a:solidFill>
                <a:latin typeface="Goudy Old Style" panose="02020502050305020303" pitchFamily="18" charset="0"/>
              </a:rPr>
              <a:t>African-Americans</a:t>
            </a:r>
            <a:r>
              <a:rPr lang="en-US" sz="1800" b="1" dirty="0">
                <a:latin typeface="Goudy Old Style" panose="02020502050305020303" pitchFamily="18" charset="0"/>
              </a:rPr>
              <a:t>—</a:t>
            </a:r>
            <a:r>
              <a:rPr lang="en-US" sz="1800" dirty="0">
                <a:latin typeface="Goudy Old Style" panose="02020502050305020303" pitchFamily="18" charset="0"/>
              </a:rPr>
              <a:t>Over one million African-Americans served in WWII. One of the most famous groups of African American soldiers was the Tuskegee Airmen. They were the first group of African American pilots in the U.S. military. </a:t>
            </a:r>
            <a:endParaRPr lang="en-US" sz="1800" b="1" dirty="0">
              <a:latin typeface="Goudy Old Style" panose="02020502050305020303" pitchFamily="18" charset="0"/>
            </a:endParaRPr>
          </a:p>
          <a:p>
            <a:endParaRPr lang="en-US" sz="1800" b="1" dirty="0">
              <a:latin typeface="Goudy Old Style" panose="02020502050305020303" pitchFamily="18" charset="0"/>
            </a:endParaRPr>
          </a:p>
          <a:p>
            <a:r>
              <a:rPr lang="en-US" sz="1800" b="1" dirty="0">
                <a:solidFill>
                  <a:schemeClr val="accent6">
                    <a:lumMod val="50000"/>
                  </a:schemeClr>
                </a:solidFill>
                <a:latin typeface="Goudy Old Style" panose="02020502050305020303" pitchFamily="18" charset="0"/>
              </a:rPr>
              <a:t>Latino-Americans</a:t>
            </a:r>
            <a:r>
              <a:rPr lang="en-US" sz="1800" b="1" dirty="0">
                <a:latin typeface="Goudy Old Style" panose="02020502050305020303" pitchFamily="18" charset="0"/>
              </a:rPr>
              <a:t>-</a:t>
            </a:r>
            <a:r>
              <a:rPr lang="en-US" sz="1800" dirty="0">
                <a:latin typeface="Goudy Old Style" panose="02020502050305020303" pitchFamily="18" charset="0"/>
              </a:rPr>
              <a:t>They fought in every major American battle in the war. Roughly, 500,000 Mexican-Americans served plus over 65,000 Puerto Ricans and smaller numbers of others. </a:t>
            </a:r>
          </a:p>
          <a:p>
            <a:pPr lvl="1"/>
            <a:r>
              <a:rPr lang="en-US" sz="1200" dirty="0">
                <a:latin typeface="Goudy Old Style" panose="02020502050305020303" pitchFamily="18" charset="0"/>
              </a:rPr>
              <a:t>Hispanic-Americans constituted 3.1% to 3.2% of the total who served. </a:t>
            </a:r>
          </a:p>
          <a:p>
            <a:endParaRPr lang="en-US" sz="1800" dirty="0">
              <a:latin typeface="Goudy Old Style" panose="02020502050305020303" pitchFamily="18" charset="0"/>
            </a:endParaRPr>
          </a:p>
          <a:p>
            <a:r>
              <a:rPr lang="en-US" sz="1800" b="1" dirty="0">
                <a:solidFill>
                  <a:schemeClr val="bg2">
                    <a:lumMod val="10000"/>
                  </a:schemeClr>
                </a:solidFill>
                <a:latin typeface="Goudy Old Style" panose="02020502050305020303" pitchFamily="18" charset="0"/>
              </a:rPr>
              <a:t>Jewish-Americans</a:t>
            </a:r>
            <a:r>
              <a:rPr lang="en-US" sz="1800" b="1" dirty="0">
                <a:latin typeface="Goudy Old Style" panose="02020502050305020303" pitchFamily="18" charset="0"/>
              </a:rPr>
              <a:t>-</a:t>
            </a:r>
            <a:r>
              <a:rPr lang="en-US" sz="1800" dirty="0">
                <a:latin typeface="Goudy Old Style" panose="02020502050305020303" pitchFamily="18" charset="0"/>
              </a:rPr>
              <a:t>Approximately, 550,000 Jewish-Americans served in the armed forces during World War II, account for 3.5% of the roughly 16 million American soldiers in total, the highest number of Jewish soldiers of any participating country.</a:t>
            </a:r>
          </a:p>
          <a:p>
            <a:endParaRPr lang="en-US" sz="1400" b="1" dirty="0">
              <a:latin typeface="Goudy Old Style" panose="02020502050305020303" pitchFamily="18" charset="0"/>
            </a:endParaRPr>
          </a:p>
        </p:txBody>
      </p:sp>
      <p:pic>
        <p:nvPicPr>
          <p:cNvPr id="1028"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86000"/>
            <a:ext cx="2414321" cy="3390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308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40CEE7-EE1F-4787-9E39-1F43A583D8F1}"/>
              </a:ext>
            </a:extLst>
          </p:cNvPr>
          <p:cNvSpPr>
            <a:spLocks noGrp="1"/>
          </p:cNvSpPr>
          <p:nvPr>
            <p:ph type="title"/>
          </p:nvPr>
        </p:nvSpPr>
        <p:spPr/>
        <p:txBody>
          <a:bodyPr/>
          <a:lstStyle/>
          <a:p>
            <a:r>
              <a:rPr lang="en-US" altLang="en-US" sz="4800" b="1" u="sng" dirty="0">
                <a:solidFill>
                  <a:schemeClr val="accent6">
                    <a:lumMod val="50000"/>
                  </a:schemeClr>
                </a:solidFill>
                <a:latin typeface="Goudy Old Style" panose="02020502050305020303" pitchFamily="18" charset="0"/>
                <a:cs typeface="Times New Roman" pitchFamily="18" charset="0"/>
              </a:rPr>
              <a:t>Americans Join the War Effort</a:t>
            </a:r>
            <a:endParaRPr lang="en-US" dirty="0"/>
          </a:p>
        </p:txBody>
      </p:sp>
      <p:sp>
        <p:nvSpPr>
          <p:cNvPr id="3" name="Content Placeholder 2">
            <a:extLst>
              <a:ext uri="{FF2B5EF4-FFF2-40B4-BE49-F238E27FC236}">
                <a16:creationId xmlns:a16="http://schemas.microsoft.com/office/drawing/2014/main" xmlns="" id="{9BFD7922-B87A-42CB-90D4-BDBCE20497E3}"/>
              </a:ext>
            </a:extLst>
          </p:cNvPr>
          <p:cNvSpPr>
            <a:spLocks noGrp="1"/>
          </p:cNvSpPr>
          <p:nvPr>
            <p:ph idx="1"/>
          </p:nvPr>
        </p:nvSpPr>
        <p:spPr>
          <a:xfrm>
            <a:off x="152400" y="1295400"/>
            <a:ext cx="5105400" cy="5410200"/>
          </a:xfrm>
        </p:spPr>
        <p:txBody>
          <a:bodyPr>
            <a:noAutofit/>
          </a:bodyPr>
          <a:lstStyle/>
          <a:p>
            <a:pPr marL="114300" indent="0">
              <a:buNone/>
            </a:pPr>
            <a:r>
              <a:rPr lang="en-US" sz="1800" b="1" u="sng" dirty="0">
                <a:latin typeface="Goudy Old Style" panose="02020502050305020303" pitchFamily="18" charset="0"/>
              </a:rPr>
              <a:t>Dramatic Contributions</a:t>
            </a:r>
            <a:r>
              <a:rPr lang="en-US" sz="1800" b="1" dirty="0">
                <a:latin typeface="Goudy Old Style" panose="02020502050305020303" pitchFamily="18" charset="0"/>
              </a:rPr>
              <a:t>-</a:t>
            </a:r>
          </a:p>
          <a:p>
            <a:endParaRPr lang="en-US" sz="1800" b="1" dirty="0">
              <a:latin typeface="Goudy Old Style" panose="02020502050305020303" pitchFamily="18" charset="0"/>
            </a:endParaRPr>
          </a:p>
          <a:p>
            <a:r>
              <a:rPr lang="en-US" sz="1800" b="1" dirty="0">
                <a:solidFill>
                  <a:schemeClr val="accent6">
                    <a:lumMod val="50000"/>
                  </a:schemeClr>
                </a:solidFill>
                <a:latin typeface="Goudy Old Style" panose="02020502050305020303" pitchFamily="18" charset="0"/>
              </a:rPr>
              <a:t>Polish-Americans</a:t>
            </a:r>
            <a:r>
              <a:rPr lang="en-US" sz="1800" b="1" dirty="0">
                <a:latin typeface="Goudy Old Style" panose="02020502050305020303" pitchFamily="18" charset="0"/>
              </a:rPr>
              <a:t>-</a:t>
            </a:r>
            <a:r>
              <a:rPr lang="en-US" sz="1800" dirty="0">
                <a:latin typeface="Goudy Old Style" panose="02020502050305020303" pitchFamily="18" charset="0"/>
              </a:rPr>
              <a:t>They composed 8% of the U.S. military during World War II, with over 1,000,000 joining the U.S. armed forces</a:t>
            </a:r>
          </a:p>
          <a:p>
            <a:endParaRPr lang="en-US" sz="1800" b="1" dirty="0">
              <a:latin typeface="Goudy Old Style" panose="02020502050305020303" pitchFamily="18" charset="0"/>
            </a:endParaRPr>
          </a:p>
          <a:p>
            <a:r>
              <a:rPr lang="en-US" sz="1800" b="1" dirty="0">
                <a:solidFill>
                  <a:schemeClr val="bg2">
                    <a:lumMod val="10000"/>
                  </a:schemeClr>
                </a:solidFill>
                <a:latin typeface="Goudy Old Style" panose="02020502050305020303" pitchFamily="18" charset="0"/>
              </a:rPr>
              <a:t>Italian-Americans</a:t>
            </a:r>
            <a:r>
              <a:rPr lang="en-US" sz="1800" b="1" dirty="0">
                <a:latin typeface="Goudy Old Style" panose="02020502050305020303" pitchFamily="18" charset="0"/>
              </a:rPr>
              <a:t>-</a:t>
            </a:r>
            <a:r>
              <a:rPr lang="en-US" sz="1800" dirty="0">
                <a:latin typeface="Goudy Old Style" panose="02020502050305020303" pitchFamily="18" charset="0"/>
              </a:rPr>
              <a:t>Over 1.5 million Italian-American soldiers served in World War II, accounting for 10% of the armed forces, of whom 14 won Medals of Honor.</a:t>
            </a:r>
          </a:p>
          <a:p>
            <a:endParaRPr lang="en-US" sz="1800" dirty="0">
              <a:latin typeface="Goudy Old Style" panose="02020502050305020303" pitchFamily="18" charset="0"/>
            </a:endParaRPr>
          </a:p>
          <a:p>
            <a:r>
              <a:rPr lang="en-US" sz="1800" b="1" dirty="0">
                <a:solidFill>
                  <a:schemeClr val="accent6">
                    <a:lumMod val="50000"/>
                  </a:schemeClr>
                </a:solidFill>
                <a:latin typeface="Goudy Old Style" panose="02020502050305020303" pitchFamily="18" charset="0"/>
              </a:rPr>
              <a:t>Arab-Americans</a:t>
            </a:r>
            <a:r>
              <a:rPr lang="en-US" sz="1800" b="1" dirty="0">
                <a:latin typeface="Goudy Old Style" panose="02020502050305020303" pitchFamily="18" charset="0"/>
              </a:rPr>
              <a:t>-</a:t>
            </a:r>
            <a:r>
              <a:rPr lang="en-US" sz="1800" dirty="0">
                <a:latin typeface="Goudy Old Style" panose="02020502050305020303" pitchFamily="18" charset="0"/>
              </a:rPr>
              <a:t>Over 30,000 Arab-Americans are estimated to have served during the war, accounting for 0.2% of soldiers. Most were of Lebanese descent.</a:t>
            </a:r>
          </a:p>
          <a:p>
            <a:endParaRPr lang="en-US" sz="1800" b="1" dirty="0">
              <a:latin typeface="Goudy Old Style" panose="02020502050305020303" pitchFamily="18" charset="0"/>
            </a:endParaRPr>
          </a:p>
          <a:p>
            <a:r>
              <a:rPr lang="en-US" sz="1800" b="1" dirty="0">
                <a:solidFill>
                  <a:schemeClr val="bg2">
                    <a:lumMod val="10000"/>
                  </a:schemeClr>
                </a:solidFill>
                <a:latin typeface="Goudy Old Style" panose="02020502050305020303" pitchFamily="18" charset="0"/>
              </a:rPr>
              <a:t>Armenian-Americans</a:t>
            </a:r>
            <a:r>
              <a:rPr lang="en-US" sz="1800" b="1" dirty="0">
                <a:latin typeface="Goudy Old Style" panose="02020502050305020303" pitchFamily="18" charset="0"/>
              </a:rPr>
              <a:t>-</a:t>
            </a:r>
            <a:r>
              <a:rPr lang="en-US" sz="1800" dirty="0">
                <a:latin typeface="Goudy Old Style" panose="02020502050305020303" pitchFamily="18" charset="0"/>
              </a:rPr>
              <a:t>During World War II, about 18,500 Armenians served</a:t>
            </a:r>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600" y="2362200"/>
            <a:ext cx="2585899" cy="32496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338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pic>
        <p:nvPicPr>
          <p:cNvPr id="3" name="Picture 2" descr="A group of people in uniform&#10;&#10;Description automatically generated">
            <a:extLst>
              <a:ext uri="{FF2B5EF4-FFF2-40B4-BE49-F238E27FC236}">
                <a16:creationId xmlns:a16="http://schemas.microsoft.com/office/drawing/2014/main" xmlns="" id="{19210FF3-9B95-42AC-987A-F0B504AE08C9}"/>
              </a:ext>
            </a:extLst>
          </p:cNvPr>
          <p:cNvPicPr>
            <a:picLocks noChangeAspect="1"/>
          </p:cNvPicPr>
          <p:nvPr/>
        </p:nvPicPr>
        <p:blipFill rotWithShape="1">
          <a:blip r:embed="rId2">
            <a:extLst>
              <a:ext uri="{28A0092B-C50C-407E-A947-70E740481C1C}">
                <a14:useLocalDpi xmlns:a14="http://schemas.microsoft.com/office/drawing/2010/main" val="0"/>
              </a:ext>
            </a:extLst>
          </a:blip>
          <a:srcRect l="19599" r="11131" b="-1"/>
          <a:stretch/>
        </p:blipFill>
        <p:spPr>
          <a:xfrm>
            <a:off x="90488" y="68263"/>
            <a:ext cx="8277225" cy="6721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5197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F6989E8-F571-46DF-8971-AF0546098ECA}"/>
              </a:ext>
            </a:extLst>
          </p:cNvPr>
          <p:cNvPicPr>
            <a:picLocks noChangeAspect="1"/>
          </p:cNvPicPr>
          <p:nvPr/>
        </p:nvPicPr>
        <p:blipFill>
          <a:blip r:embed="rId2"/>
          <a:stretch>
            <a:fillRect/>
          </a:stretch>
        </p:blipFill>
        <p:spPr>
          <a:xfrm>
            <a:off x="92808" y="68263"/>
            <a:ext cx="8272584" cy="6721475"/>
          </a:xfrm>
          <a:prstGeom prst="rect">
            <a:avLst/>
          </a:prstGeom>
          <a:noFill/>
        </p:spPr>
      </p:pic>
    </p:spTree>
    <p:extLst>
      <p:ext uri="{BB962C8B-B14F-4D97-AF65-F5344CB8AC3E}">
        <p14:creationId xmlns:p14="http://schemas.microsoft.com/office/powerpoint/2010/main" val="17870431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1307</Words>
  <Application>Microsoft Office PowerPoint</Application>
  <PresentationFormat>On-screen Show (4:3)</PresentationFormat>
  <Paragraphs>82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Adjacency</vt:lpstr>
      <vt:lpstr>Chapter 17-Section 1 Mobilizing for Defense</vt:lpstr>
      <vt:lpstr>Americans Join the War Effort</vt:lpstr>
      <vt:lpstr>Americans Join the War Effort</vt:lpstr>
      <vt:lpstr>Americans Join the War Effort</vt:lpstr>
      <vt:lpstr>Americans Join the War Effort</vt:lpstr>
      <vt:lpstr>Americans Join the War Effort</vt:lpstr>
      <vt:lpstr>Americans Join the War Effort</vt:lpstr>
      <vt:lpstr>PowerPoint Presentation</vt:lpstr>
      <vt:lpstr>PowerPoint Presentation</vt:lpstr>
      <vt:lpstr>PowerPoint Presentation</vt:lpstr>
      <vt:lpstr>PowerPoint Presentation</vt:lpstr>
      <vt:lpstr>PowerPoint Presentation</vt:lpstr>
      <vt:lpstr>PowerPoint Presentation</vt:lpstr>
      <vt:lpstr>A Production Miracle</vt:lpstr>
      <vt:lpstr>PowerPoint Presentation</vt:lpstr>
      <vt:lpstr>PowerPoint Presentation</vt:lpstr>
      <vt:lpstr>PowerPoint Presentation</vt:lpstr>
      <vt:lpstr>A Production Miracle</vt:lpstr>
      <vt:lpstr>A Production Miracle</vt:lpstr>
      <vt:lpstr>A Production Miracle</vt:lpstr>
      <vt:lpstr>PowerPoint Presentation</vt:lpstr>
      <vt:lpstr>The Federal Government Takes Control</vt:lpstr>
      <vt:lpstr>The Federal Government Takes Control</vt:lpstr>
      <vt:lpstr>The Federal Government Takes Control</vt:lpstr>
      <vt:lpstr>Items Rationed During WWII</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17-Section 1 Mobilizing for Defense</dc:title>
  <dc:creator>Robert Murray</dc:creator>
  <cp:lastModifiedBy>Windows User</cp:lastModifiedBy>
  <cp:revision>5</cp:revision>
  <dcterms:created xsi:type="dcterms:W3CDTF">2020-02-25T06:59:59Z</dcterms:created>
  <dcterms:modified xsi:type="dcterms:W3CDTF">2020-02-25T13:00:51Z</dcterms:modified>
</cp:coreProperties>
</file>