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2A6C16-16E9-434B-9831-9B1003470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CDFBC3-1B58-4BA3-A955-A924F11D9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EEC3C9D-78A5-497F-9101-F7ADE54DD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82662-BB9C-49D0-9C5E-47F6D2873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8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D12B486-9AF9-4C33-A937-654904BA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96EE1D3-2D61-40B8-A16F-007F39E8D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A15E5FE0-B57C-420C-A23C-7E6D38D05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892FD-693D-4773-B9F0-B12DB4B40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4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A65B4B7-A8BD-4014-8432-3BE5AB65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1ECBD38-3667-45E6-87F3-3581E4341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E979250-CA98-4E51-B44A-937C1317C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762CD-96D7-469B-A0BD-535A1B196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0C46BD2-29FF-452D-83A2-8E5CBECD6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898A0F-1858-4530-B654-6B0FFDA66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9AF9E95-D24C-46E8-AC0B-7149FA6E5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D30E8-2879-4A0E-95EE-535B84C7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10543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Section 4-America Moves </a:t>
            </a:r>
            <a:r>
              <a:rPr lang="en-US" b="1" dirty="0" smtClean="0">
                <a:latin typeface="Goudy Old Style" panose="02020502050305020303" pitchFamily="18" charset="0"/>
              </a:rPr>
              <a:t/>
            </a:r>
            <a:br>
              <a:rPr lang="en-US" b="1" dirty="0" smtClean="0">
                <a:latin typeface="Goudy Old Style" panose="02020502050305020303" pitchFamily="18" charset="0"/>
              </a:rPr>
            </a:br>
            <a:r>
              <a:rPr lang="en-US" b="1" u="sng" dirty="0" smtClean="0">
                <a:latin typeface="Goudy Old Style" panose="02020502050305020303" pitchFamily="18" charset="0"/>
              </a:rPr>
              <a:t>Towards </a:t>
            </a:r>
            <a:r>
              <a:rPr lang="en-US" b="1" u="sng" dirty="0">
                <a:latin typeface="Goudy Old Style" panose="02020502050305020303" pitchFamily="18" charset="0"/>
              </a:rPr>
              <a:t>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18147C-29CA-44D7-B08F-AC8971E8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4391377" cy="365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2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F42ED-BAE7-4D24-9615-81C29842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57400"/>
            <a:ext cx="3962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Similar to WWI, Hitler uses German U-boats to attack cargo ships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U-boats sank up to </a:t>
            </a:r>
            <a:r>
              <a:rPr lang="en-US" dirty="0" smtClean="0">
                <a:latin typeface="Goudy Old Style" panose="02020502050305020303" pitchFamily="18" charset="0"/>
              </a:rPr>
              <a:t>350,000 </a:t>
            </a:r>
            <a:r>
              <a:rPr lang="en-US" dirty="0">
                <a:latin typeface="Goudy Old Style" panose="02020502050305020303" pitchFamily="18" charset="0"/>
              </a:rPr>
              <a:t>tons of shipments a month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September 1941, Roosevelt orders all U.S. ships to attack U-boats, only in self-defense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="" xmlns:a16="http://schemas.microsoft.com/office/drawing/2014/main" id="{04BD16C0-4E5B-4605-A835-47601884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1645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German Wolf Packs	</a:t>
            </a:r>
          </a:p>
        </p:txBody>
      </p:sp>
      <p:pic>
        <p:nvPicPr>
          <p:cNvPr id="34820" name="Picture 3" descr="WWIIWolfpacks.jpg">
            <a:extLst>
              <a:ext uri="{FF2B5EF4-FFF2-40B4-BE49-F238E27FC236}">
                <a16:creationId xmlns="" xmlns:a16="http://schemas.microsoft.com/office/drawing/2014/main" id="{5272DFFC-3D97-4DEA-9BDB-D75D675F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09" y="2362200"/>
            <a:ext cx="3124200" cy="269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="" xmlns:a16="http://schemas.microsoft.com/office/drawing/2014/main" id="{EC602163-84E3-4E8E-B557-B5B9B934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0745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June 1941-Hitler breaks 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his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Non-Aggression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Pact</a:t>
            </a: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 with Soviet Union and 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invades Poland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Allied Powers were comprised of the United States, Great Britain and the Soviet Union </a:t>
            </a:r>
            <a:endParaRPr lang="en-US" altLang="en-US" sz="28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Even though we had philosophical differences 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with the U.S.S.R </a:t>
            </a:r>
            <a:r>
              <a:rPr lang="en-US" altLang="en-US" sz="26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our mutual hatred for Germany  supported 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notion of “</a:t>
            </a:r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enemy of my enemy is my friend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” </a:t>
            </a:r>
          </a:p>
          <a:p>
            <a:pPr lvl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After this the U.S. begins to lend/lease weapons to Soviet Union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  <p:sp>
        <p:nvSpPr>
          <p:cNvPr id="33794" name="Title 1">
            <a:extLst>
              <a:ext uri="{FF2B5EF4-FFF2-40B4-BE49-F238E27FC236}">
                <a16:creationId xmlns="" xmlns:a16="http://schemas.microsoft.com/office/drawing/2014/main" id="{C201BB4C-3867-4F2F-BC9E-E2AF34A9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9600"/>
            <a:ext cx="6965245" cy="8008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Supporting Stalin</a:t>
            </a:r>
          </a:p>
        </p:txBody>
      </p:sp>
      <p:pic>
        <p:nvPicPr>
          <p:cNvPr id="5" name="Picture 4" descr="http://hammock.dorchester.ros.schoolfusion.us/modules/groups/homepagefiles/profile/911433/33785/Image/a_stab_in_the_back.gif">
            <a:extLst>
              <a:ext uri="{FF2B5EF4-FFF2-40B4-BE49-F238E27FC236}">
                <a16:creationId xmlns="" xmlns:a16="http://schemas.microsoft.com/office/drawing/2014/main" id="{DEE52234-9D9B-4F02-93CC-B849E9DBC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531746" cy="287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0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>
            <a:extLst>
              <a:ext uri="{FF2B5EF4-FFF2-40B4-BE49-F238E27FC236}">
                <a16:creationId xmlns="" xmlns:a16="http://schemas.microsoft.com/office/drawing/2014/main" id="{7F4C7A17-0AD8-479F-8033-6FB432D7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54990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(U.S.) and Churchill (Britain) meet secretly for a joint declaration of war aims, known as </a:t>
            </a:r>
            <a:r>
              <a:rPr lang="en-US" altLang="en-US" sz="2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Atlantic Charter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Both countries pledged; collective security, disarmament, self-determination, economic cooperation and freedom of the seas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tells Churchill that he cannot declare war on Germany (Congress wouldn’t approve) but he would “wage war” and do “everything to force and incident”</a:t>
            </a:r>
          </a:p>
        </p:txBody>
      </p:sp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C5E4EFEC-A373-4792-AD1C-EA195EAC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77" y="67741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Atlantic Charter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5844" name="Picture 3" descr="AtlanticCharter.jpg">
            <a:extLst>
              <a:ext uri="{FF2B5EF4-FFF2-40B4-BE49-F238E27FC236}">
                <a16:creationId xmlns="" xmlns:a16="http://schemas.microsoft.com/office/drawing/2014/main" id="{8B3EA455-E6C7-451E-A3DB-E000D064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5" y="2806699"/>
            <a:ext cx="2819395" cy="219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39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4D174824-BC76-48A1-AC29-12EFF2C99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1109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Ambitions in the Pacific Ocean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81B5A227-079D-4981-A00A-824549E2F7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76800" cy="48107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Japanese started by invading China (Manchuria) and then started going after European colonies in Asia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Europeans were busy fighting Hitler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Only United States lay in the way of Japan’s ambitions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The U.S. protested Japanese invasions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U.S. cut off trade with Japan, including oil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If Japan couldn’t re-establish the flow of oil to its country, then they would lose the war without ever being defeated in battle</a:t>
            </a:r>
          </a:p>
        </p:txBody>
      </p:sp>
      <p:pic>
        <p:nvPicPr>
          <p:cNvPr id="10244" name="Picture 5" descr="C:\Documents and Settings\Teacher\Application Data\Microsoft\Media Catalog\427px-Hideki_Tojo_posing.jpg">
            <a:extLst>
              <a:ext uri="{FF2B5EF4-FFF2-40B4-BE49-F238E27FC236}">
                <a16:creationId xmlns="" xmlns:a16="http://schemas.microsoft.com/office/drawing/2014/main" id="{665946A3-5C77-4249-B8D1-34476B90574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133600"/>
            <a:ext cx="2523565" cy="35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="" xmlns:a16="http://schemas.microsoft.com/office/drawing/2014/main" id="{5365DEF2-B586-4DAE-9954-F5D90DD14E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210777" cy="43640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Hideki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promised the Japanese emperor that Japan would avoid war with United States if possible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However, on November 5, 1941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orders Japanese navy to prepare for an attack on the United States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The U.S. broke Japanese codes and began reading their messages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On December 6, 1941 the U.S. intercepts a message that reads  Japanese peace envoy to reject all American peace proposals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</a:rPr>
              <a:t>FDR comments that “This means war.”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F6BF3F2A-EEF3-4B40-81CD-4AB26784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65245" cy="858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 Attacks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166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658B6173-E068-4A51-ACF2-0E9871174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40067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Attack Pearl Harbor</a:t>
            </a:r>
          </a:p>
        </p:txBody>
      </p:sp>
      <p:pic>
        <p:nvPicPr>
          <p:cNvPr id="12292" name="Picture 5" descr="C:\Documents and Settings\Teacher\Application Data\Microsoft\Media Catalog\PearlHarborAttack.jpg">
            <a:extLst>
              <a:ext uri="{FF2B5EF4-FFF2-40B4-BE49-F238E27FC236}">
                <a16:creationId xmlns="" xmlns:a16="http://schemas.microsoft.com/office/drawing/2014/main" id="{E08C7C00-6CCB-4BE9-9C84-732BBC13437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66949"/>
            <a:ext cx="3401554" cy="272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Rectangle 4">
            <a:extLst>
              <a:ext uri="{FF2B5EF4-FFF2-40B4-BE49-F238E27FC236}">
                <a16:creationId xmlns="" xmlns:a16="http://schemas.microsoft.com/office/drawing/2014/main" id="{23214EEE-4455-4B13-A346-EAD82ABBFD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65320" y="1600200"/>
            <a:ext cx="391668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Pearl Harbor</a:t>
            </a:r>
            <a:r>
              <a:rPr lang="en-US" altLang="en-US" sz="2600" dirty="0">
                <a:latin typeface="Goudy Old Style" panose="02020502050305020303" pitchFamily="18" charset="0"/>
              </a:rPr>
              <a:t> was the largest U.S. naval base in the Pacific Ocean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Early on December 7</a:t>
            </a:r>
            <a:r>
              <a:rPr lang="en-US" altLang="en-US" sz="2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2600" dirty="0">
                <a:latin typeface="Goudy Old Style" panose="02020502050305020303" pitchFamily="18" charset="0"/>
              </a:rPr>
              <a:t>, 1941, over 180 Japanese planes attacked Pearl Harbor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Pearl Harbor caught completely by surprise; not ready for the attack</a:t>
            </a:r>
          </a:p>
        </p:txBody>
      </p:sp>
    </p:spTree>
    <p:extLst>
      <p:ext uri="{BB962C8B-B14F-4D97-AF65-F5344CB8AC3E}">
        <p14:creationId xmlns:p14="http://schemas.microsoft.com/office/powerpoint/2010/main" val="3429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D78F9284-A6E6-4B55-99BC-81CD74732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Damage at Pearl Harbor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BD9A0E51-82D4-4E09-90FF-1B58A3C5AA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5029200" cy="4830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In less than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two </a:t>
            </a:r>
            <a:r>
              <a:rPr lang="en-US" altLang="en-US" sz="2000" dirty="0">
                <a:latin typeface="Goudy Old Style" panose="02020502050305020303" pitchFamily="18" charset="0"/>
              </a:rPr>
              <a:t>hours Japanese </a:t>
            </a:r>
            <a:r>
              <a:rPr lang="en-US" altLang="en-US" sz="2000" dirty="0">
                <a:solidFill>
                  <a:srgbClr val="002060"/>
                </a:solidFill>
                <a:latin typeface="Goudy Old Style" panose="02020502050305020303" pitchFamily="18" charset="0"/>
              </a:rPr>
              <a:t>Kamikaze Pilots </a:t>
            </a:r>
            <a:r>
              <a:rPr lang="en-US" altLang="en-US" sz="2000" dirty="0">
                <a:latin typeface="Goudy Old Style" panose="02020502050305020303" pitchFamily="18" charset="0"/>
              </a:rPr>
              <a:t>had killed 2,403 Americans and wounded 1,178 more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21 ships had been sunk or damaged including 8 battleships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These were considered the most important ships in the fleet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300 aircraft severely damaged or destroyed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Luckily, at the time of the attack, three aircraft carriers were not in Pearl Harbor; these would be important as the war with the Japanese went on</a:t>
            </a:r>
          </a:p>
        </p:txBody>
      </p:sp>
      <p:pic>
        <p:nvPicPr>
          <p:cNvPr id="13316" name="Picture 5" descr="C:\Documents and Settings\Teacher\Application Data\Microsoft\Media Catalog\g32453.jpg">
            <a:extLst>
              <a:ext uri="{FF2B5EF4-FFF2-40B4-BE49-F238E27FC236}">
                <a16:creationId xmlns="" xmlns:a16="http://schemas.microsoft.com/office/drawing/2014/main" id="{E1378005-C4FC-491F-A7FE-3A92DC724C3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074665" cy="255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0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Content Placeholder 5" descr="g19930.jpg">
            <a:extLst>
              <a:ext uri="{FF2B5EF4-FFF2-40B4-BE49-F238E27FC236}">
                <a16:creationId xmlns="" xmlns:a16="http://schemas.microsoft.com/office/drawing/2014/main" id="{CCE2AB05-11A6-4F9B-BE46-4251CED73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b="114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0" name="Title 1">
            <a:extLst>
              <a:ext uri="{FF2B5EF4-FFF2-40B4-BE49-F238E27FC236}">
                <a16:creationId xmlns="" xmlns:a16="http://schemas.microsoft.com/office/drawing/2014/main" id="{04520F97-2CF0-4685-BF20-3A172362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3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3" descr="fa_487_pearlharbor42_970.jpg">
            <a:extLst>
              <a:ext uri="{FF2B5EF4-FFF2-40B4-BE49-F238E27FC236}">
                <a16:creationId xmlns="" xmlns:a16="http://schemas.microsoft.com/office/drawing/2014/main" id="{11A86ED2-E07F-4F79-8C28-C84BBF6C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269"/>
          <a:stretch>
            <a:fillRect/>
          </a:stretch>
        </p:blipFill>
        <p:spPr>
          <a:xfrm>
            <a:off x="0" y="30479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4" name="Title 1">
            <a:extLst>
              <a:ext uri="{FF2B5EF4-FFF2-40B4-BE49-F238E27FC236}">
                <a16:creationId xmlns="" xmlns:a16="http://schemas.microsoft.com/office/drawing/2014/main" id="{D2CC3FBA-0807-4BAF-BC09-6C0E94CA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 descr="pearl harbor 2.jpg">
            <a:extLst>
              <a:ext uri="{FF2B5EF4-FFF2-40B4-BE49-F238E27FC236}">
                <a16:creationId xmlns="" xmlns:a16="http://schemas.microsoft.com/office/drawing/2014/main" id="{315CB362-178C-451D-9387-20E335BA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1"/>
          <a:stretch>
            <a:fillRect/>
          </a:stretch>
        </p:blipFill>
        <p:spPr>
          <a:xfrm>
            <a:off x="0" y="0"/>
            <a:ext cx="9144000" cy="679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8" name="Title 1">
            <a:extLst>
              <a:ext uri="{FF2B5EF4-FFF2-40B4-BE49-F238E27FC236}">
                <a16:creationId xmlns="" xmlns:a16="http://schemas.microsoft.com/office/drawing/2014/main" id="{F57707D7-EBD8-4D7A-A692-30674D57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6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="" xmlns:a16="http://schemas.microsoft.com/office/drawing/2014/main" id="{B17D6C51-5A37-4309-B398-0EDC10ECD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United States Musters Its Forces</a:t>
            </a:r>
          </a:p>
        </p:txBody>
      </p:sp>
      <p:pic>
        <p:nvPicPr>
          <p:cNvPr id="5124" name="Picture 7" descr="fdr1">
            <a:extLst>
              <a:ext uri="{FF2B5EF4-FFF2-40B4-BE49-F238E27FC236}">
                <a16:creationId xmlns="" xmlns:a16="http://schemas.microsoft.com/office/drawing/2014/main" id="{504DCC4C-6413-406C-9A4F-A3DD22D7AD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826" y="2438400"/>
            <a:ext cx="3254329" cy="286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3" name="Rectangle 6">
            <a:extLst>
              <a:ext uri="{FF2B5EF4-FFF2-40B4-BE49-F238E27FC236}">
                <a16:creationId xmlns="" xmlns:a16="http://schemas.microsoft.com/office/drawing/2014/main" id="{DD1CD0C0-B9EF-438B-B98B-5FB7A91CCF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000500" cy="43478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President Roosevelt thought that the United States would eventually be involved in World War II, and so he took measures to prepare the United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His decisions were controversial, but they did prepare the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600" dirty="0">
                <a:latin typeface="Goudy Old Style" panose="02020502050305020303" pitchFamily="18" charset="0"/>
              </a:rPr>
              <a:t>for what was to come</a:t>
            </a:r>
          </a:p>
        </p:txBody>
      </p:sp>
    </p:spTree>
    <p:extLst>
      <p:ext uri="{BB962C8B-B14F-4D97-AF65-F5344CB8AC3E}">
        <p14:creationId xmlns:p14="http://schemas.microsoft.com/office/powerpoint/2010/main" val="3344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3" descr="pearl-harbor-newspaper.jpg">
            <a:extLst>
              <a:ext uri="{FF2B5EF4-FFF2-40B4-BE49-F238E27FC236}">
                <a16:creationId xmlns="" xmlns:a16="http://schemas.microsoft.com/office/drawing/2014/main" id="{45CD039C-16BD-40E0-A62A-6D7073032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b="9621"/>
          <a:stretch>
            <a:fillRect/>
          </a:stretch>
        </p:blipFill>
        <p:spPr>
          <a:xfrm>
            <a:off x="0" y="-1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A3876FFF-7152-4FA9-BBAA-5AEC6511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5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0" y="1219200"/>
            <a:ext cx="728662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3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7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6131DD85-B918-4925-8A7A-2F5AF65C6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6388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President Roosevelt wanted to avoid fighting this war on two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fronts he </a:t>
            </a:r>
            <a:r>
              <a:rPr lang="en-US" altLang="en-US" sz="1700" dirty="0">
                <a:latin typeface="Goudy Old Style" panose="02020502050305020303" pitchFamily="18" charset="0"/>
              </a:rPr>
              <a:t>saw Germany as the greater threat, but they had to shift their immediate attention to Japan following the attacks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on Pearl Harbor</a:t>
            </a:r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Roosevelt, in his speech to Congress, asked them to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grant a </a:t>
            </a:r>
            <a:r>
              <a:rPr lang="en-US" altLang="en-US" sz="17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Declaration of War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against </a:t>
            </a:r>
            <a:r>
              <a:rPr lang="en-US" altLang="en-US" sz="1700" dirty="0">
                <a:latin typeface="Goudy Old Style" panose="02020502050305020303" pitchFamily="18" charset="0"/>
              </a:rPr>
              <a:t>Japan </a:t>
            </a:r>
          </a:p>
          <a:p>
            <a:pPr lvl="1"/>
            <a:r>
              <a:rPr lang="en-US" altLang="en-US" sz="1700" dirty="0">
                <a:latin typeface="Goudy Old Style" panose="02020502050305020303" pitchFamily="18" charset="0"/>
              </a:rPr>
              <a:t>Congress quickly did so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Three days later, Germany and Italy declared war against the United States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Very few people now saw isolationism as the answer; felt that the United States needed to go all-out to defeat the Japanese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B3BE2714-C54D-4751-8010-17D9F06EE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77" y="692363"/>
            <a:ext cx="6965245" cy="88513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Reaction to Pearl Harbor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="" xmlns:a16="http://schemas.microsoft.com/office/drawing/2014/main" id="{19EF3E03-78DF-4971-96E2-A8EACAF3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950720" cy="290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36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="" xmlns:a16="http://schemas.microsoft.com/office/drawing/2014/main" id="{72E2286A-2A19-424F-9A34-AC9E210D3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4008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Early Steps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="" xmlns:a16="http://schemas.microsoft.com/office/drawing/2014/main" id="{C8DC0A55-F3E9-4B7C-BEC6-AFB878BCDC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648200" cy="46021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Cash-and-Carry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The U.S. would sell weapons to England and France, as long as they paid for them up front and transported them in their own ships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Peacetime Draft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Draft was used to enlarge the army, but these men could only serve in the western hemisphere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Third Term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Roosevelt was elected President for a third straight term in 1940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idea was to keep the same President through the crisis to stay consistent </a:t>
            </a:r>
          </a:p>
        </p:txBody>
      </p:sp>
      <p:pic>
        <p:nvPicPr>
          <p:cNvPr id="6148" name="Picture 7" descr="FDR">
            <a:extLst>
              <a:ext uri="{FF2B5EF4-FFF2-40B4-BE49-F238E27FC236}">
                <a16:creationId xmlns="" xmlns:a16="http://schemas.microsoft.com/office/drawing/2014/main" id="{D3754976-0D08-48AC-BE6E-DC4E3EEF94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184876"/>
            <a:ext cx="2865108" cy="323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09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="" xmlns:a16="http://schemas.microsoft.com/office/drawing/2014/main" id="{85E2DFB8-A626-40EB-BF3B-117874CDD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8842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Axis Powers</a:t>
            </a:r>
          </a:p>
        </p:txBody>
      </p:sp>
      <p:pic>
        <p:nvPicPr>
          <p:cNvPr id="7172" name="Picture 7" descr="MussoliniAndHitler">
            <a:extLst>
              <a:ext uri="{FF2B5EF4-FFF2-40B4-BE49-F238E27FC236}">
                <a16:creationId xmlns="" xmlns:a16="http://schemas.microsoft.com/office/drawing/2014/main" id="{0F00DD01-FEAB-4C56-AE4B-1F11CC3B88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463006"/>
            <a:ext cx="26384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1" name="Rectangle 6">
            <a:extLst>
              <a:ext uri="{FF2B5EF4-FFF2-40B4-BE49-F238E27FC236}">
                <a16:creationId xmlns="" xmlns:a16="http://schemas.microsoft.com/office/drawing/2014/main" id="{8B2DC7FC-548C-41E5-BE88-4DB603A00C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3657600" cy="44116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200" dirty="0">
                <a:latin typeface="Goudy Old Style" panose="02020502050305020303" pitchFamily="18" charset="0"/>
              </a:rPr>
              <a:t>Hitler, Mussolini, and Hideki </a:t>
            </a:r>
            <a:r>
              <a:rPr lang="en-US" altLang="en-US" sz="22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200" dirty="0">
                <a:latin typeface="Goudy Old Style" panose="02020502050305020303" pitchFamily="18" charset="0"/>
              </a:rPr>
              <a:t> formed a defensive alliance with each other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would be known as the </a:t>
            </a:r>
            <a:r>
              <a:rPr lang="en-US" alt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Axis Powers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was formed to discourage the United States from entering the war; if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200" dirty="0">
                <a:latin typeface="Goudy Old Style" panose="02020502050305020303" pitchFamily="18" charset="0"/>
              </a:rPr>
              <a:t>attacked any of them, the rest would come to help</a:t>
            </a:r>
          </a:p>
        </p:txBody>
      </p:sp>
    </p:spTree>
    <p:extLst>
      <p:ext uri="{BB962C8B-B14F-4D97-AF65-F5344CB8AC3E}">
        <p14:creationId xmlns:p14="http://schemas.microsoft.com/office/powerpoint/2010/main" val="27771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5C3E1429-8A62-4117-A0B8-0B2BD7D0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1940-Congress passes first peacetime military draft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Selective Training and </a:t>
            </a:r>
            <a:r>
              <a:rPr lang="en-US" alt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Service Act</a:t>
            </a:r>
            <a:r>
              <a:rPr lang="en-US" altLang="en-US" sz="3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Sixteen million U.S. men registered for the 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Over one million Americans were drafted within the first year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53E71F7C-403F-4DE2-B433-E42EF8AD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731837"/>
            <a:ext cx="6965245" cy="8770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Building U.S. Defenses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="" xmlns:a16="http://schemas.microsoft.com/office/drawing/2014/main" id="{C7AAC8F9-E50A-4A1E-99EC-B8E95DFD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65" y="2154938"/>
            <a:ext cx="2309997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63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raft-registration-certificate-front.jpg">
            <a:extLst>
              <a:ext uri="{FF2B5EF4-FFF2-40B4-BE49-F238E27FC236}">
                <a16:creationId xmlns="" xmlns:a16="http://schemas.microsoft.com/office/drawing/2014/main" id="{0FFB9583-9448-4559-9B71-46C16FD0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990600"/>
            <a:ext cx="7191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9289D2D1-9849-4D36-B1F9-EE1955D1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09600"/>
            <a:ext cx="75438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Great Arsenal of Democracy</a:t>
            </a:r>
          </a:p>
        </p:txBody>
      </p:sp>
      <p:pic>
        <p:nvPicPr>
          <p:cNvPr id="8196" name="Picture 5" descr="C:\Documents and Settings\Teacher\Application Data\Microsoft\Media Catalog\04620.jpg">
            <a:extLst>
              <a:ext uri="{FF2B5EF4-FFF2-40B4-BE49-F238E27FC236}">
                <a16:creationId xmlns="" xmlns:a16="http://schemas.microsoft.com/office/drawing/2014/main" id="{4CBA0FD8-BF1B-4902-B396-47981A30708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667000"/>
            <a:ext cx="2779325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D65D1C3F-B733-44F4-89BE-D54C5EC305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752600"/>
            <a:ext cx="49530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President Roosevelt thought that if the Great Britain fell to the Axis, the United States would not be safe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Decided to help Britain by becoming the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“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Great </a:t>
            </a:r>
            <a:r>
              <a:rPr lang="en-US" altLang="en-US" sz="2200" dirty="0">
                <a:solidFill>
                  <a:srgbClr val="002060"/>
                </a:solidFill>
                <a:latin typeface="Goudy Old Style" panose="02020502050305020303" pitchFamily="18" charset="0"/>
              </a:rPr>
              <a:t>arsenal of democracy</a:t>
            </a:r>
            <a:r>
              <a:rPr lang="en-US" altLang="en-US" sz="2200" dirty="0">
                <a:latin typeface="Goudy Old Style" panose="02020502050305020303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By 1940 Great Britain had ran out of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cash so in March of 1941</a:t>
            </a: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, Congress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passed </a:t>
            </a: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Lend-Lease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Act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Lend-lease </a:t>
            </a:r>
            <a:r>
              <a:rPr lang="en-US" alt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Agreement</a:t>
            </a:r>
            <a:r>
              <a:rPr lang="en-US" altLang="en-US" sz="2200" b="1" dirty="0">
                <a:latin typeface="Goudy Old Style" panose="02020502050305020303" pitchFamily="18" charset="0"/>
              </a:rPr>
              <a:t>-</a:t>
            </a:r>
            <a:r>
              <a:rPr lang="en-US" altLang="en-US" sz="2200" dirty="0">
                <a:latin typeface="Goudy Old Style" panose="02020502050305020303" pitchFamily="18" charset="0"/>
              </a:rPr>
              <a:t>The U.S. would lend war materiel to any country whose defense was important to protecting the U.S., Great Britain, Soviet Union and eventually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B80147-2CC4-456C-AD06-061DF027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39000" cy="51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042EC4-61D1-4A3C-AC58-0C7D48E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239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82</TotalTime>
  <Words>864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Section 4-America Moves  Towards War</vt:lpstr>
      <vt:lpstr>The United States Musters Its Forces</vt:lpstr>
      <vt:lpstr>Early Steps</vt:lpstr>
      <vt:lpstr>The Axis Powers</vt:lpstr>
      <vt:lpstr>Building U.S. Defenses</vt:lpstr>
      <vt:lpstr>PowerPoint Presentation</vt:lpstr>
      <vt:lpstr>The Great Arsenal of Democracy</vt:lpstr>
      <vt:lpstr>PowerPoint Presentation</vt:lpstr>
      <vt:lpstr>PowerPoint Presentation</vt:lpstr>
      <vt:lpstr>German Wolf Packs </vt:lpstr>
      <vt:lpstr>Supporting Stalin</vt:lpstr>
      <vt:lpstr>The Atlantic Charter </vt:lpstr>
      <vt:lpstr>Japanese Ambitions in the Pacific Ocean</vt:lpstr>
      <vt:lpstr>Japan Attacks the United States</vt:lpstr>
      <vt:lpstr>Japanese Attack Pearl Harbor</vt:lpstr>
      <vt:lpstr>The Damage at Pearl Harbor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to Pearl Harbor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4-America Moves  Towards War</dc:title>
  <dc:creator>Windows User</dc:creator>
  <cp:lastModifiedBy>Windows User</cp:lastModifiedBy>
  <cp:revision>3</cp:revision>
  <dcterms:created xsi:type="dcterms:W3CDTF">2018-02-08T14:45:59Z</dcterms:created>
  <dcterms:modified xsi:type="dcterms:W3CDTF">2019-02-11T13:48:47Z</dcterms:modified>
</cp:coreProperties>
</file>