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32615D3-9837-4144-ADA0-07CCE0F58ADF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47D21C-2DAD-46FF-B039-E9CFA32079F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615D3-9837-4144-ADA0-07CCE0F58ADF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D21C-2DAD-46FF-B039-E9CFA3207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615D3-9837-4144-ADA0-07CCE0F58ADF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947D21C-2DAD-46FF-B039-E9CFA3207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52A6C16-16E9-434B-9831-9B10034705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0CDFBC3-1B58-4BA3-A955-A924F11D96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BEEC3C9D-78A5-497F-9101-F7ADE54DD8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882662-BB9C-49D0-9C5E-47F6D28732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5485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D12B486-9AF9-4C33-A937-654904BADF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96EE1D3-2D61-40B8-A16F-007F39E8DA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A15E5FE0-B57C-420C-A23C-7E6D38D05E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F892FD-693D-4773-B9F0-B12DB4B404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6047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A65B4B7-A8BD-4014-8432-3BE5AB6552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1ECBD38-3667-45E6-87F3-3581E4341D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BE979250-CA98-4E51-B44A-937C1317C4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0762CD-96D7-469B-A0BD-535A1B196D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7965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0C46BD2-29FF-452D-83A2-8E5CBECD6C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D898A0F-1858-4530-B654-6B0FFDA666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39AF9E95-D24C-46E8-AC0B-7149FA6E5F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DD30E8-2879-4A0E-95EE-535B84C730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9370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615D3-9837-4144-ADA0-07CCE0F58ADF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D21C-2DAD-46FF-B039-E9CFA32079F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32615D3-9837-4144-ADA0-07CCE0F58ADF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947D21C-2DAD-46FF-B039-E9CFA32079F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615D3-9837-4144-ADA0-07CCE0F58ADF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D21C-2DAD-46FF-B039-E9CFA32079F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615D3-9837-4144-ADA0-07CCE0F58ADF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D21C-2DAD-46FF-B039-E9CFA32079F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615D3-9837-4144-ADA0-07CCE0F58ADF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D21C-2DAD-46FF-B039-E9CFA32079F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615D3-9837-4144-ADA0-07CCE0F58ADF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D21C-2DAD-46FF-B039-E9CFA3207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615D3-9837-4144-ADA0-07CCE0F58ADF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47D21C-2DAD-46FF-B039-E9CFA32079F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615D3-9837-4144-ADA0-07CCE0F58ADF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D21C-2DAD-46FF-B039-E9CFA32079F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32615D3-9837-4144-ADA0-07CCE0F58ADF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C947D21C-2DAD-46FF-B039-E9CFA32079F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55847"/>
            <a:ext cx="8763000" cy="105439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Goudy Old Style" panose="02020502050305020303" pitchFamily="18" charset="0"/>
              </a:rPr>
              <a:t>Section 4-America Moves </a:t>
            </a:r>
            <a:r>
              <a:rPr lang="en-US" b="1" dirty="0" smtClean="0">
                <a:latin typeface="Goudy Old Style" panose="02020502050305020303" pitchFamily="18" charset="0"/>
              </a:rPr>
              <a:t/>
            </a:r>
            <a:br>
              <a:rPr lang="en-US" b="1" dirty="0" smtClean="0">
                <a:latin typeface="Goudy Old Style" panose="02020502050305020303" pitchFamily="18" charset="0"/>
              </a:rPr>
            </a:br>
            <a:r>
              <a:rPr lang="en-US" b="1" u="sng" dirty="0" smtClean="0">
                <a:latin typeface="Goudy Old Style" panose="02020502050305020303" pitchFamily="18" charset="0"/>
              </a:rPr>
              <a:t>Towards </a:t>
            </a:r>
            <a:r>
              <a:rPr lang="en-US" b="1" u="sng" dirty="0">
                <a:latin typeface="Goudy Old Style" panose="02020502050305020303" pitchFamily="18" charset="0"/>
              </a:rPr>
              <a:t>War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18147C-29CA-44D7-B08F-AC8971E8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286000"/>
            <a:ext cx="4391377" cy="3659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0263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EF42ED-BAE7-4D24-9615-81C29842E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0" y="1752600"/>
            <a:ext cx="4495800" cy="48307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latin typeface="Goudy Old Style" panose="02020502050305020303" pitchFamily="18" charset="0"/>
              </a:rPr>
              <a:t>Similar to WWI, Hitler uses German U-boats to attack cargo ships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dirty="0">
              <a:latin typeface="Goudy Old Style" panose="02020502050305020303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latin typeface="Goudy Old Style" panose="02020502050305020303" pitchFamily="18" charset="0"/>
              </a:rPr>
              <a:t>U-boats sank up to </a:t>
            </a:r>
            <a:r>
              <a:rPr lang="en-US" sz="2400" dirty="0" smtClean="0">
                <a:latin typeface="Goudy Old Style" panose="02020502050305020303" pitchFamily="18" charset="0"/>
              </a:rPr>
              <a:t>350,000 </a:t>
            </a:r>
            <a:r>
              <a:rPr lang="en-US" sz="2400" dirty="0">
                <a:latin typeface="Goudy Old Style" panose="02020502050305020303" pitchFamily="18" charset="0"/>
              </a:rPr>
              <a:t>tons of shipments a month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dirty="0">
              <a:latin typeface="Goudy Old Style" panose="02020502050305020303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latin typeface="Goudy Old Style" panose="02020502050305020303" pitchFamily="18" charset="0"/>
              </a:rPr>
              <a:t>September 1941, Roosevelt orders all U.S. ships to attack U-boats, only in self-defense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34818" name="Title 1">
            <a:extLst>
              <a:ext uri="{FF2B5EF4-FFF2-40B4-BE49-F238E27FC236}">
                <a16:creationId xmlns:a16="http://schemas.microsoft.com/office/drawing/2014/main" xmlns="" id="{04BD16C0-4E5B-4605-A835-476018844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377" y="616453"/>
            <a:ext cx="6965245" cy="953267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German Wolf </a:t>
            </a:r>
            <a:r>
              <a:rPr lang="en-US" altLang="en-US" b="1" u="sng" dirty="0" smtClean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Packs</a:t>
            </a:r>
            <a:endParaRPr lang="en-US" altLang="en-US" b="1" u="sng" dirty="0">
              <a:latin typeface="Goudy Old Style" panose="02020502050305020303" pitchFamily="18" charset="0"/>
              <a:ea typeface="ＭＳ Ｐゴシック" panose="020B0600070205080204" pitchFamily="34" charset="-128"/>
            </a:endParaRPr>
          </a:p>
        </p:txBody>
      </p:sp>
      <p:pic>
        <p:nvPicPr>
          <p:cNvPr id="34820" name="Picture 3" descr="WWIIWolfpacks.jpg">
            <a:extLst>
              <a:ext uri="{FF2B5EF4-FFF2-40B4-BE49-F238E27FC236}">
                <a16:creationId xmlns:a16="http://schemas.microsoft.com/office/drawing/2014/main" xmlns="" id="{5272DFFC-3D97-4DEA-9BDB-D75D675F5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3124200" cy="2694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7527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xmlns="" id="{EC602163-84E3-4E8E-B557-B5B9B934E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5334000" cy="4807453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700" dirty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June 1941-Hitler breaks </a:t>
            </a:r>
            <a:r>
              <a:rPr lang="en-US" altLang="en-US" sz="2700" dirty="0" smtClean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his </a:t>
            </a:r>
            <a:r>
              <a:rPr lang="en-US" altLang="en-US" sz="2700" dirty="0" smtClean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rPr>
              <a:t>Non-Aggression </a:t>
            </a:r>
            <a:r>
              <a:rPr lang="en-US" altLang="en-US" sz="2700" dirty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rPr>
              <a:t>Pact </a:t>
            </a:r>
            <a:r>
              <a:rPr lang="en-US" altLang="en-US" sz="2700" dirty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with Soviet Union and </a:t>
            </a:r>
            <a:r>
              <a:rPr lang="en-US" altLang="en-US" sz="2700" dirty="0" smtClean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invades Poland </a:t>
            </a:r>
          </a:p>
          <a:p>
            <a:pPr eaLnBrk="1" hangingPunct="1">
              <a:lnSpc>
                <a:spcPct val="90000"/>
              </a:lnSpc>
            </a:pPr>
            <a:endParaRPr lang="en-US" altLang="en-US" sz="2700" dirty="0">
              <a:latin typeface="Goudy Old Style" panose="02020502050305020303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700" dirty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The </a:t>
            </a:r>
            <a:r>
              <a:rPr lang="en-US" altLang="en-US" sz="2700" dirty="0">
                <a:solidFill>
                  <a:srgbClr val="002060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rPr>
              <a:t>Allied Powers </a:t>
            </a:r>
            <a:r>
              <a:rPr lang="en-US" altLang="en-US" sz="2700" dirty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were comprised of the United States, Great Britain and the Soviet Union </a:t>
            </a:r>
            <a:endParaRPr lang="en-US" altLang="en-US" sz="2700" dirty="0" smtClean="0">
              <a:latin typeface="Goudy Old Style" panose="02020502050305020303" pitchFamily="18" charset="0"/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en-US" sz="2700" dirty="0" smtClean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Even though we had philosophical differences </a:t>
            </a:r>
            <a:r>
              <a:rPr lang="en-US" altLang="en-US" sz="2700" dirty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with the U.S.S.R </a:t>
            </a:r>
            <a:r>
              <a:rPr lang="en-US" altLang="en-US" sz="2700" dirty="0" smtClean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our mutual hatred for Germany  supported </a:t>
            </a:r>
            <a:r>
              <a:rPr lang="en-US" altLang="en-US" sz="2700" dirty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the notion of “</a:t>
            </a:r>
            <a:r>
              <a:rPr lang="en-US" altLang="en-US" sz="2700" dirty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rPr>
              <a:t>The enemy of my enemy is my friend</a:t>
            </a:r>
            <a:r>
              <a:rPr lang="en-US" altLang="en-US" sz="2700" dirty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” </a:t>
            </a:r>
          </a:p>
          <a:p>
            <a:pPr lvl="1">
              <a:lnSpc>
                <a:spcPct val="90000"/>
              </a:lnSpc>
            </a:pPr>
            <a:endParaRPr lang="en-US" altLang="en-US" sz="2700" dirty="0">
              <a:latin typeface="Goudy Old Style" panose="02020502050305020303" pitchFamily="18" charset="0"/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en-US" sz="2700" dirty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After this the U.S. begins to lend/lease weapons to Soviet Union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700" dirty="0">
              <a:ea typeface="ＭＳ Ｐゴシック" panose="020B0600070205080204" pitchFamily="34" charset="-128"/>
            </a:endParaRPr>
          </a:p>
        </p:txBody>
      </p:sp>
      <p:sp>
        <p:nvSpPr>
          <p:cNvPr id="33794" name="Title 1">
            <a:extLst>
              <a:ext uri="{FF2B5EF4-FFF2-40B4-BE49-F238E27FC236}">
                <a16:creationId xmlns:a16="http://schemas.microsoft.com/office/drawing/2014/main" xmlns="" id="{C201BB4C-3867-4F2F-BC9E-E2AF34A98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377" y="609600"/>
            <a:ext cx="6965245" cy="800867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Supporting Stalin</a:t>
            </a:r>
          </a:p>
        </p:txBody>
      </p:sp>
      <p:pic>
        <p:nvPicPr>
          <p:cNvPr id="5" name="Picture 4" descr="http://hammock.dorchester.ros.schoolfusion.us/modules/groups/homepagefiles/profile/911433/33785/Image/a_stab_in_the_back.gif">
            <a:extLst>
              <a:ext uri="{FF2B5EF4-FFF2-40B4-BE49-F238E27FC236}">
                <a16:creationId xmlns:a16="http://schemas.microsoft.com/office/drawing/2014/main" xmlns="" id="{DEE52234-9D9B-4F02-93CC-B849E9DBC34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90800"/>
            <a:ext cx="2531746" cy="2875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8808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xmlns="" id="{7F4C7A17-0AD8-479F-8033-6FB432D7B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52600"/>
            <a:ext cx="5791200" cy="48006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Roosevelt (U.S.) and Churchill (Britain) meet secretly for a joint declaration of war aims, known as </a:t>
            </a:r>
            <a:r>
              <a:rPr lang="en-US" altLang="en-US" sz="2400" dirty="0">
                <a:solidFill>
                  <a:srgbClr val="002060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rPr>
              <a:t>Atlantic Charter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>
              <a:latin typeface="Goudy Old Style" panose="02020502050305020303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Both countries pledged; collective security, disarmament, self-determination, economic cooperation and freedom of the seas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>
              <a:latin typeface="Goudy Old Style" panose="02020502050305020303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Roosevelt tells Churchill that he cannot declare war on Germany (Congress wouldn’t approve) but he would “wage war” and do “everything to force and incident”</a:t>
            </a:r>
          </a:p>
        </p:txBody>
      </p:sp>
      <p:sp>
        <p:nvSpPr>
          <p:cNvPr id="35842" name="Title 1">
            <a:extLst>
              <a:ext uri="{FF2B5EF4-FFF2-40B4-BE49-F238E27FC236}">
                <a16:creationId xmlns:a16="http://schemas.microsoft.com/office/drawing/2014/main" xmlns="" id="{C5E4EFEC-A373-4792-AD1C-EA195EAC3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177" y="677413"/>
            <a:ext cx="6965245" cy="953267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The Atlantic Charter</a:t>
            </a:r>
            <a:r>
              <a:rPr lang="en-US" altLang="en-US" dirty="0">
                <a:ea typeface="ＭＳ Ｐゴシック" panose="020B0600070205080204" pitchFamily="34" charset="-128"/>
              </a:rPr>
              <a:t>	</a:t>
            </a:r>
          </a:p>
        </p:txBody>
      </p:sp>
      <p:pic>
        <p:nvPicPr>
          <p:cNvPr id="35844" name="Picture 3" descr="AtlanticCharter.jpg">
            <a:extLst>
              <a:ext uri="{FF2B5EF4-FFF2-40B4-BE49-F238E27FC236}">
                <a16:creationId xmlns:a16="http://schemas.microsoft.com/office/drawing/2014/main" xmlns="" id="{8B3EA455-E6C7-451E-A3DB-E000D0646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645" y="3124200"/>
            <a:ext cx="2526150" cy="1969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6396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4D174824-BC76-48A1-AC29-12EFF2C99E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543800" cy="11096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</a:rPr>
              <a:t>Japanese Ambitions in the Pacific Ocean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81B5A227-079D-4981-A00A-824549E2F7F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4876800" cy="481075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latin typeface="Goudy Old Style" panose="02020502050305020303" pitchFamily="18" charset="0"/>
              </a:rPr>
              <a:t>Japanese started by invading China (Manchuria) and then started going after European colonies in Asia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>
                <a:latin typeface="Goudy Old Style" panose="02020502050305020303" pitchFamily="18" charset="0"/>
              </a:rPr>
              <a:t>Europeans were busy fighting Hitler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latin typeface="Goudy Old Style" panose="02020502050305020303" pitchFamily="18" charset="0"/>
              </a:rPr>
              <a:t>Only United States lay in the way of Japan’s ambitions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latin typeface="Goudy Old Style" panose="02020502050305020303" pitchFamily="18" charset="0"/>
              </a:rPr>
              <a:t>The U.S. protested Japanese invasions 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>
                <a:latin typeface="Goudy Old Style" panose="02020502050305020303" pitchFamily="18" charset="0"/>
              </a:rPr>
              <a:t>The U.S. cut off trade with Japan, including oil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latin typeface="Goudy Old Style" panose="02020502050305020303" pitchFamily="18" charset="0"/>
              </a:rPr>
              <a:t>If Japan couldn’t re-establish the flow of oil to its country, then they would lose the war without ever being defeated in battle</a:t>
            </a:r>
          </a:p>
        </p:txBody>
      </p:sp>
      <p:pic>
        <p:nvPicPr>
          <p:cNvPr id="10244" name="Picture 5" descr="C:\Documents and Settings\Teacher\Application Data\Microsoft\Media Catalog\427px-Hideki_Tojo_posing.jpg">
            <a:extLst>
              <a:ext uri="{FF2B5EF4-FFF2-40B4-BE49-F238E27FC236}">
                <a16:creationId xmlns:a16="http://schemas.microsoft.com/office/drawing/2014/main" xmlns="" id="{665946A3-5C77-4249-B8D1-34476B90574E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2133600"/>
            <a:ext cx="2523565" cy="3540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846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>
            <a:extLst>
              <a:ext uri="{FF2B5EF4-FFF2-40B4-BE49-F238E27FC236}">
                <a16:creationId xmlns:a16="http://schemas.microsoft.com/office/drawing/2014/main" xmlns="" id="{5365DEF2-B586-4DAE-9954-F5D90DD14E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752600"/>
            <a:ext cx="8610600" cy="4876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600" dirty="0">
                <a:latin typeface="Goudy Old Style" panose="02020502050305020303" pitchFamily="18" charset="0"/>
              </a:rPr>
              <a:t>Hideki </a:t>
            </a:r>
            <a:r>
              <a:rPr lang="en-US" altLang="en-US" sz="2600" dirty="0" err="1">
                <a:latin typeface="Goudy Old Style" panose="02020502050305020303" pitchFamily="18" charset="0"/>
              </a:rPr>
              <a:t>Tojo</a:t>
            </a:r>
            <a:r>
              <a:rPr lang="en-US" altLang="en-US" sz="2600" dirty="0">
                <a:latin typeface="Goudy Old Style" panose="02020502050305020303" pitchFamily="18" charset="0"/>
              </a:rPr>
              <a:t> promised the Japanese emperor that Japan would avoid war with United States if possible</a:t>
            </a:r>
          </a:p>
          <a:p>
            <a:pPr eaLnBrk="1" hangingPunct="1"/>
            <a:endParaRPr lang="en-US" altLang="en-US" sz="2600" dirty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2600" dirty="0">
                <a:latin typeface="Goudy Old Style" panose="02020502050305020303" pitchFamily="18" charset="0"/>
              </a:rPr>
              <a:t>However, on November 5, 1941 </a:t>
            </a:r>
            <a:r>
              <a:rPr lang="en-US" altLang="en-US" sz="2600" dirty="0" err="1">
                <a:latin typeface="Goudy Old Style" panose="02020502050305020303" pitchFamily="18" charset="0"/>
              </a:rPr>
              <a:t>Tojo</a:t>
            </a:r>
            <a:r>
              <a:rPr lang="en-US" altLang="en-US" sz="2600" dirty="0">
                <a:latin typeface="Goudy Old Style" panose="02020502050305020303" pitchFamily="18" charset="0"/>
              </a:rPr>
              <a:t> orders Japanese navy to prepare for an attack on the United States</a:t>
            </a:r>
          </a:p>
          <a:p>
            <a:pPr eaLnBrk="1" hangingPunct="1"/>
            <a:endParaRPr lang="en-US" altLang="en-US" sz="2600" dirty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2600" dirty="0">
                <a:latin typeface="Goudy Old Style" panose="02020502050305020303" pitchFamily="18" charset="0"/>
              </a:rPr>
              <a:t>The U.S. broke Japanese codes and began reading their messages</a:t>
            </a:r>
          </a:p>
          <a:p>
            <a:pPr eaLnBrk="1" hangingPunct="1"/>
            <a:endParaRPr lang="en-US" altLang="en-US" sz="2600" dirty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2600" dirty="0">
                <a:latin typeface="Goudy Old Style" panose="02020502050305020303" pitchFamily="18" charset="0"/>
              </a:rPr>
              <a:t>On December 6, 1941 the U.S. intercepts a message that reads  Japanese peace envoy to reject all American peace proposals</a:t>
            </a:r>
          </a:p>
          <a:p>
            <a:pPr lvl="1"/>
            <a:r>
              <a:rPr lang="en-US" altLang="en-US" sz="2400" dirty="0">
                <a:latin typeface="Goudy Old Style" panose="02020502050305020303" pitchFamily="18" charset="0"/>
              </a:rPr>
              <a:t>FDR comments that “This means war.”</a:t>
            </a: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F6BF3F2A-EEF3-4B40-81CD-4AB26784C6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6965245" cy="85881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</a:rPr>
              <a:t>Japan Attacks the United States</a:t>
            </a:r>
          </a:p>
        </p:txBody>
      </p:sp>
    </p:spTree>
    <p:extLst>
      <p:ext uri="{BB962C8B-B14F-4D97-AF65-F5344CB8AC3E}">
        <p14:creationId xmlns:p14="http://schemas.microsoft.com/office/powerpoint/2010/main" val="381668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xmlns="" id="{658B6173-E068-4A51-ACF2-0E98711741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540067"/>
            <a:ext cx="7543800" cy="808038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</a:rPr>
              <a:t>Japanese Attack Pearl Harbor</a:t>
            </a:r>
          </a:p>
        </p:txBody>
      </p:sp>
      <p:pic>
        <p:nvPicPr>
          <p:cNvPr id="12292" name="Picture 5" descr="C:\Documents and Settings\Teacher\Application Data\Microsoft\Media Catalog\PearlHarborAttack.jpg">
            <a:extLst>
              <a:ext uri="{FF2B5EF4-FFF2-40B4-BE49-F238E27FC236}">
                <a16:creationId xmlns:a16="http://schemas.microsoft.com/office/drawing/2014/main" xmlns="" id="{E08C7C00-6CCB-4BE9-9C84-732BBC134377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514600"/>
            <a:ext cx="3401554" cy="2720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291" name="Rectangle 4">
            <a:extLst>
              <a:ext uri="{FF2B5EF4-FFF2-40B4-BE49-F238E27FC236}">
                <a16:creationId xmlns:a16="http://schemas.microsoft.com/office/drawing/2014/main" xmlns="" id="{23214EEE-4455-4B13-A346-EAD82ABBFD2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828800"/>
            <a:ext cx="4800600" cy="4572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600" dirty="0">
                <a:solidFill>
                  <a:srgbClr val="FF0000"/>
                </a:solidFill>
                <a:latin typeface="Goudy Old Style" panose="02020502050305020303" pitchFamily="18" charset="0"/>
              </a:rPr>
              <a:t>Pearl Harbor</a:t>
            </a:r>
            <a:r>
              <a:rPr lang="en-US" altLang="en-US" sz="2600" dirty="0">
                <a:latin typeface="Goudy Old Style" panose="02020502050305020303" pitchFamily="18" charset="0"/>
              </a:rPr>
              <a:t> was the largest U.S. naval base in the Pacific Ocean</a:t>
            </a:r>
          </a:p>
          <a:p>
            <a:pPr eaLnBrk="1" hangingPunct="1"/>
            <a:endParaRPr lang="en-US" altLang="en-US" sz="2600" dirty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2600" dirty="0">
                <a:latin typeface="Goudy Old Style" panose="02020502050305020303" pitchFamily="18" charset="0"/>
              </a:rPr>
              <a:t>Early on December 7</a:t>
            </a:r>
            <a:r>
              <a:rPr lang="en-US" altLang="en-US" sz="2600" baseline="30000" dirty="0">
                <a:latin typeface="Goudy Old Style" panose="02020502050305020303" pitchFamily="18" charset="0"/>
              </a:rPr>
              <a:t>th</a:t>
            </a:r>
            <a:r>
              <a:rPr lang="en-US" altLang="en-US" sz="2600" dirty="0">
                <a:latin typeface="Goudy Old Style" panose="02020502050305020303" pitchFamily="18" charset="0"/>
              </a:rPr>
              <a:t>, 1941, over 180 Japanese planes attacked Pearl Harbor</a:t>
            </a:r>
          </a:p>
          <a:p>
            <a:pPr eaLnBrk="1" hangingPunct="1"/>
            <a:endParaRPr lang="en-US" altLang="en-US" sz="2600" dirty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2600" dirty="0">
                <a:latin typeface="Goudy Old Style" panose="02020502050305020303" pitchFamily="18" charset="0"/>
              </a:rPr>
              <a:t>Pearl Harbor caught completely by surprise; not ready for the attack</a:t>
            </a:r>
          </a:p>
        </p:txBody>
      </p:sp>
    </p:spTree>
    <p:extLst>
      <p:ext uri="{BB962C8B-B14F-4D97-AF65-F5344CB8AC3E}">
        <p14:creationId xmlns:p14="http://schemas.microsoft.com/office/powerpoint/2010/main" val="342938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D78F9284-A6E6-4B55-99BC-81CD74732B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609600"/>
            <a:ext cx="7543800" cy="808038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</a:rPr>
              <a:t>The Damage at Pearl Harbor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BD9A0E51-82D4-4E09-90FF-1B58A3C5AAA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828800"/>
            <a:ext cx="5638800" cy="483076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latin typeface="Goudy Old Style" panose="02020502050305020303" pitchFamily="18" charset="0"/>
              </a:rPr>
              <a:t>In less than </a:t>
            </a:r>
            <a:r>
              <a:rPr lang="en-US" altLang="en-US" sz="2000" dirty="0" smtClean="0">
                <a:latin typeface="Goudy Old Style" panose="02020502050305020303" pitchFamily="18" charset="0"/>
              </a:rPr>
              <a:t>two </a:t>
            </a:r>
            <a:r>
              <a:rPr lang="en-US" altLang="en-US" sz="2000" dirty="0">
                <a:latin typeface="Goudy Old Style" panose="02020502050305020303" pitchFamily="18" charset="0"/>
              </a:rPr>
              <a:t>hours Japanese </a:t>
            </a:r>
            <a:r>
              <a:rPr lang="en-US" altLang="en-US" sz="2000" dirty="0">
                <a:solidFill>
                  <a:srgbClr val="002060"/>
                </a:solidFill>
                <a:latin typeface="Goudy Old Style" panose="02020502050305020303" pitchFamily="18" charset="0"/>
              </a:rPr>
              <a:t>Kamikaze Pilots </a:t>
            </a:r>
            <a:r>
              <a:rPr lang="en-US" altLang="en-US" sz="2000" dirty="0">
                <a:latin typeface="Goudy Old Style" panose="02020502050305020303" pitchFamily="18" charset="0"/>
              </a:rPr>
              <a:t>had killed 2,403 Americans and wounded 1,178 more 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>
              <a:latin typeface="Goudy Old Style" panose="02020502050305020303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>
                <a:latin typeface="Goudy Old Style" panose="02020502050305020303" pitchFamily="18" charset="0"/>
              </a:rPr>
              <a:t>21 ships had been sunk or damaged including 8 battleships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>
                <a:latin typeface="Goudy Old Style" panose="02020502050305020303" pitchFamily="18" charset="0"/>
              </a:rPr>
              <a:t>These were considered the most important ships in the fleet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000" dirty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latin typeface="Goudy Old Style" panose="02020502050305020303" pitchFamily="18" charset="0"/>
              </a:rPr>
              <a:t>300 aircraft severely damaged or destroyed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latin typeface="Goudy Old Style" panose="02020502050305020303" pitchFamily="18" charset="0"/>
              </a:rPr>
              <a:t>Luckily, at the time of the attack, three aircraft carriers were not in Pearl Harbor; these would be important as the war with the Japanese went on</a:t>
            </a:r>
          </a:p>
        </p:txBody>
      </p:sp>
      <p:pic>
        <p:nvPicPr>
          <p:cNvPr id="13316" name="Picture 5" descr="C:\Documents and Settings\Teacher\Application Data\Microsoft\Media Catalog\g32453.jpg">
            <a:extLst>
              <a:ext uri="{FF2B5EF4-FFF2-40B4-BE49-F238E27FC236}">
                <a16:creationId xmlns:a16="http://schemas.microsoft.com/office/drawing/2014/main" xmlns="" id="{E1378005-C4FC-491F-A7FE-3A92DC724C3C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048000"/>
            <a:ext cx="2707914" cy="2250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3056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Content Placeholder 5" descr="g19930.jpg">
            <a:extLst>
              <a:ext uri="{FF2B5EF4-FFF2-40B4-BE49-F238E27FC236}">
                <a16:creationId xmlns:a16="http://schemas.microsoft.com/office/drawing/2014/main" xmlns="" id="{CCE2AB05-11A6-4F9B-BE46-4251CED738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1" b="1144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3010" name="Title 1">
            <a:extLst>
              <a:ext uri="{FF2B5EF4-FFF2-40B4-BE49-F238E27FC236}">
                <a16:creationId xmlns:a16="http://schemas.microsoft.com/office/drawing/2014/main" xmlns="" id="{04520F97-2CF0-4685-BF20-3A172362F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332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Content Placeholder 3" descr="fa_487_pearlharbor42_970.jpg">
            <a:extLst>
              <a:ext uri="{FF2B5EF4-FFF2-40B4-BE49-F238E27FC236}">
                <a16:creationId xmlns:a16="http://schemas.microsoft.com/office/drawing/2014/main" xmlns="" id="{11A86ED2-E07F-4F79-8C28-C84BBF6CF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9" b="8269"/>
          <a:stretch>
            <a:fillRect/>
          </a:stretch>
        </p:blipFill>
        <p:spPr>
          <a:xfrm>
            <a:off x="0" y="30479"/>
            <a:ext cx="9144000" cy="6793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4034" name="Title 1">
            <a:extLst>
              <a:ext uri="{FF2B5EF4-FFF2-40B4-BE49-F238E27FC236}">
                <a16:creationId xmlns:a16="http://schemas.microsoft.com/office/drawing/2014/main" xmlns="" id="{D2CC3FBA-0807-4BAF-BC09-6C0E94CA6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747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Content Placeholder 3" descr="pearl harbor 2.jpg">
            <a:extLst>
              <a:ext uri="{FF2B5EF4-FFF2-40B4-BE49-F238E27FC236}">
                <a16:creationId xmlns:a16="http://schemas.microsoft.com/office/drawing/2014/main" xmlns="" id="{315CB362-178C-451D-9387-20E335BAD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1"/>
          <a:stretch>
            <a:fillRect/>
          </a:stretch>
        </p:blipFill>
        <p:spPr>
          <a:xfrm>
            <a:off x="0" y="0"/>
            <a:ext cx="9144000" cy="6798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5058" name="Title 1">
            <a:extLst>
              <a:ext uri="{FF2B5EF4-FFF2-40B4-BE49-F238E27FC236}">
                <a16:creationId xmlns:a16="http://schemas.microsoft.com/office/drawing/2014/main" xmlns="" id="{F57707D7-EBD8-4D7A-A692-30674D57E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766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xmlns="" id="{B17D6C51-5A37-4309-B398-0EDC10ECDE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543800" cy="1295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</a:rPr>
              <a:t>The United States Musters Its Forces</a:t>
            </a:r>
          </a:p>
        </p:txBody>
      </p:sp>
      <p:pic>
        <p:nvPicPr>
          <p:cNvPr id="5124" name="Picture 7" descr="fdr1">
            <a:extLst>
              <a:ext uri="{FF2B5EF4-FFF2-40B4-BE49-F238E27FC236}">
                <a16:creationId xmlns:a16="http://schemas.microsoft.com/office/drawing/2014/main" xmlns="" id="{504DCC4C-6413-406C-9A4F-A3DD22D7AD0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9826" y="2438400"/>
            <a:ext cx="3254329" cy="2864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123" name="Rectangle 6">
            <a:extLst>
              <a:ext uri="{FF2B5EF4-FFF2-40B4-BE49-F238E27FC236}">
                <a16:creationId xmlns:a16="http://schemas.microsoft.com/office/drawing/2014/main" xmlns="" id="{DD1CD0C0-B9EF-438B-B98B-5FB7A91CCF5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676400"/>
            <a:ext cx="4000500" cy="4347844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>
                <a:latin typeface="Goudy Old Style" panose="02020502050305020303" pitchFamily="18" charset="0"/>
              </a:rPr>
              <a:t>President Roosevelt thought that the United States would eventually be involved in World War II, and so he took measures to prepare the United States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>
                <a:latin typeface="Goudy Old Style" panose="02020502050305020303" pitchFamily="18" charset="0"/>
              </a:rPr>
              <a:t>His decisions were controversial, but they did prepare the </a:t>
            </a:r>
            <a:r>
              <a:rPr lang="en-US" altLang="en-US" sz="2600" dirty="0" smtClean="0">
                <a:latin typeface="Goudy Old Style" panose="02020502050305020303" pitchFamily="18" charset="0"/>
              </a:rPr>
              <a:t>U.S. </a:t>
            </a:r>
            <a:r>
              <a:rPr lang="en-US" altLang="en-US" sz="2600" dirty="0">
                <a:latin typeface="Goudy Old Style" panose="02020502050305020303" pitchFamily="18" charset="0"/>
              </a:rPr>
              <a:t>for what was to come</a:t>
            </a:r>
          </a:p>
        </p:txBody>
      </p:sp>
    </p:spTree>
    <p:extLst>
      <p:ext uri="{BB962C8B-B14F-4D97-AF65-F5344CB8AC3E}">
        <p14:creationId xmlns:p14="http://schemas.microsoft.com/office/powerpoint/2010/main" val="334430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Content Placeholder 3" descr="pearl-harbor-newspaper.jpg">
            <a:extLst>
              <a:ext uri="{FF2B5EF4-FFF2-40B4-BE49-F238E27FC236}">
                <a16:creationId xmlns:a16="http://schemas.microsoft.com/office/drawing/2014/main" xmlns="" id="{45CD039C-16BD-40E0-A62A-6D70730322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1" b="9621"/>
          <a:stretch>
            <a:fillRect/>
          </a:stretch>
        </p:blipFill>
        <p:spPr>
          <a:xfrm>
            <a:off x="0" y="-1"/>
            <a:ext cx="9144000" cy="6793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7106" name="Title 1">
            <a:extLst>
              <a:ext uri="{FF2B5EF4-FFF2-40B4-BE49-F238E27FC236}">
                <a16:creationId xmlns:a16="http://schemas.microsoft.com/office/drawing/2014/main" xmlns="" id="{A3876FFF-7152-4FA9-BBAA-5AEC6511C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352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90" y="1219200"/>
            <a:ext cx="7286625" cy="4743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539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391400" cy="4743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4774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xmlns="" id="{6131DD85-B918-4925-8A7A-2F5AF65C6C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5638800" cy="4876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1700" dirty="0">
                <a:latin typeface="Goudy Old Style" panose="02020502050305020303" pitchFamily="18" charset="0"/>
              </a:rPr>
              <a:t>President Roosevelt wanted to avoid fighting this war on two </a:t>
            </a:r>
            <a:r>
              <a:rPr lang="en-US" altLang="en-US" sz="1700" dirty="0" smtClean="0">
                <a:latin typeface="Goudy Old Style" panose="02020502050305020303" pitchFamily="18" charset="0"/>
              </a:rPr>
              <a:t>fronts he </a:t>
            </a:r>
            <a:r>
              <a:rPr lang="en-US" altLang="en-US" sz="1700" dirty="0">
                <a:latin typeface="Goudy Old Style" panose="02020502050305020303" pitchFamily="18" charset="0"/>
              </a:rPr>
              <a:t>saw Germany as the greater threat, but they had to shift their immediate attention to Japan following the attacks </a:t>
            </a:r>
            <a:r>
              <a:rPr lang="en-US" altLang="en-US" sz="1700" dirty="0" smtClean="0">
                <a:latin typeface="Goudy Old Style" panose="02020502050305020303" pitchFamily="18" charset="0"/>
              </a:rPr>
              <a:t>on Pearl Harbor</a:t>
            </a:r>
            <a:endParaRPr lang="en-US" altLang="en-US" sz="1700" dirty="0">
              <a:latin typeface="Goudy Old Style" panose="02020502050305020303" pitchFamily="18" charset="0"/>
            </a:endParaRPr>
          </a:p>
          <a:p>
            <a:pPr eaLnBrk="1" hangingPunct="1"/>
            <a:endParaRPr lang="en-US" altLang="en-US" sz="1700" dirty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1700" dirty="0">
                <a:latin typeface="Goudy Old Style" panose="02020502050305020303" pitchFamily="18" charset="0"/>
              </a:rPr>
              <a:t>Roosevelt, in his speech to Congress, asked them to </a:t>
            </a:r>
            <a:r>
              <a:rPr lang="en-US" altLang="en-US" sz="1700" dirty="0" smtClean="0">
                <a:latin typeface="Goudy Old Style" panose="02020502050305020303" pitchFamily="18" charset="0"/>
              </a:rPr>
              <a:t>grant a </a:t>
            </a:r>
            <a:r>
              <a:rPr lang="en-US" altLang="en-US" sz="17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Declaration of War </a:t>
            </a:r>
            <a:r>
              <a:rPr lang="en-US" altLang="en-US" sz="1700" dirty="0" smtClean="0">
                <a:latin typeface="Goudy Old Style" panose="02020502050305020303" pitchFamily="18" charset="0"/>
              </a:rPr>
              <a:t>against </a:t>
            </a:r>
            <a:r>
              <a:rPr lang="en-US" altLang="en-US" sz="1700" dirty="0">
                <a:latin typeface="Goudy Old Style" panose="02020502050305020303" pitchFamily="18" charset="0"/>
              </a:rPr>
              <a:t>Japan </a:t>
            </a:r>
          </a:p>
          <a:p>
            <a:pPr lvl="1"/>
            <a:r>
              <a:rPr lang="en-US" altLang="en-US" sz="1700" dirty="0">
                <a:latin typeface="Goudy Old Style" panose="02020502050305020303" pitchFamily="18" charset="0"/>
              </a:rPr>
              <a:t>Congress quickly did so</a:t>
            </a:r>
          </a:p>
          <a:p>
            <a:pPr eaLnBrk="1" hangingPunct="1"/>
            <a:endParaRPr lang="en-US" altLang="en-US" sz="1700" dirty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1700" dirty="0">
                <a:latin typeface="Goudy Old Style" panose="02020502050305020303" pitchFamily="18" charset="0"/>
              </a:rPr>
              <a:t>Three days later, Germany and Italy declared war against the United States</a:t>
            </a:r>
          </a:p>
          <a:p>
            <a:pPr eaLnBrk="1" hangingPunct="1"/>
            <a:endParaRPr lang="en-US" altLang="en-US" sz="1700" dirty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1700" dirty="0">
                <a:latin typeface="Goudy Old Style" panose="02020502050305020303" pitchFamily="18" charset="0"/>
              </a:rPr>
              <a:t>Very few people now saw isolationism as the answer; felt that the United States needed to go all-out to defeat the Japanese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B3BE2714-C54D-4751-8010-17D9F06EEC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9377" y="692363"/>
            <a:ext cx="6965245" cy="885136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</a:rPr>
              <a:t>Reaction to Pearl Harbor</a:t>
            </a:r>
          </a:p>
        </p:txBody>
      </p:sp>
      <p:pic>
        <p:nvPicPr>
          <p:cNvPr id="8" name="Picture 2" descr="See the source image">
            <a:extLst>
              <a:ext uri="{FF2B5EF4-FFF2-40B4-BE49-F238E27FC236}">
                <a16:creationId xmlns:a16="http://schemas.microsoft.com/office/drawing/2014/main" xmlns="" id="{19EF3E03-78DF-4971-96E2-A8EACAF31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667000"/>
            <a:ext cx="1950720" cy="2908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9367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xmlns="" id="{72E2286A-2A19-424F-9A34-AC9E210D3F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0100" y="640080"/>
            <a:ext cx="7543800" cy="808038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</a:rPr>
              <a:t>Early Steps</a:t>
            </a:r>
          </a:p>
        </p:txBody>
      </p:sp>
      <p:sp>
        <p:nvSpPr>
          <p:cNvPr id="6147" name="Rectangle 5">
            <a:extLst>
              <a:ext uri="{FF2B5EF4-FFF2-40B4-BE49-F238E27FC236}">
                <a16:creationId xmlns:a16="http://schemas.microsoft.com/office/drawing/2014/main" xmlns="" id="{C8DC0A55-F3E9-4B7C-BEC6-AFB878BCDCB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752600"/>
            <a:ext cx="4648200" cy="4800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000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Cash-and-Carry</a:t>
            </a:r>
            <a:r>
              <a:rPr lang="en-US" altLang="en-US" sz="2000" b="1" dirty="0">
                <a:latin typeface="Goudy Old Style" panose="02020502050305020303" pitchFamily="18" charset="0"/>
              </a:rPr>
              <a:t>-</a:t>
            </a:r>
            <a:r>
              <a:rPr lang="en-US" altLang="en-US" sz="2000" dirty="0">
                <a:latin typeface="Goudy Old Style" panose="02020502050305020303" pitchFamily="18" charset="0"/>
              </a:rPr>
              <a:t>The U.S. would sell weapons to England and France, as long as they paid for them up front and transported them in their own ships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Peacetime </a:t>
            </a:r>
            <a:r>
              <a:rPr lang="en-US" altLang="en-US" sz="20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Draft</a:t>
            </a:r>
            <a:r>
              <a:rPr lang="en-US" altLang="en-US" sz="2000" b="1" dirty="0" smtClean="0">
                <a:latin typeface="Goudy Old Style" panose="02020502050305020303" pitchFamily="18" charset="0"/>
              </a:rPr>
              <a:t>-</a:t>
            </a:r>
            <a:r>
              <a:rPr lang="en-US" altLang="en-US" sz="2000" dirty="0" smtClean="0">
                <a:latin typeface="Goudy Old Style" panose="02020502050305020303" pitchFamily="18" charset="0"/>
              </a:rPr>
              <a:t>In 1940, a </a:t>
            </a:r>
            <a:r>
              <a:rPr lang="en-US" altLang="en-US" dirty="0">
                <a:latin typeface="Goudy Old Style" panose="02020502050305020303" pitchFamily="18" charset="0"/>
              </a:rPr>
              <a:t>d</a:t>
            </a:r>
            <a:r>
              <a:rPr lang="en-US" altLang="en-US" sz="2000" dirty="0" smtClean="0">
                <a:latin typeface="Goudy Old Style" panose="02020502050305020303" pitchFamily="18" charset="0"/>
              </a:rPr>
              <a:t>raft </a:t>
            </a:r>
            <a:r>
              <a:rPr lang="en-US" altLang="en-US" sz="2000" dirty="0">
                <a:latin typeface="Goudy Old Style" panose="02020502050305020303" pitchFamily="18" charset="0"/>
              </a:rPr>
              <a:t>was </a:t>
            </a:r>
            <a:r>
              <a:rPr lang="en-US" altLang="en-US" sz="2000" dirty="0" smtClean="0">
                <a:latin typeface="Goudy Old Style" panose="02020502050305020303" pitchFamily="18" charset="0"/>
              </a:rPr>
              <a:t>instituted </a:t>
            </a:r>
            <a:r>
              <a:rPr lang="en-US" altLang="en-US" sz="2000" dirty="0">
                <a:latin typeface="Goudy Old Style" panose="02020502050305020303" pitchFamily="18" charset="0"/>
              </a:rPr>
              <a:t>to </a:t>
            </a:r>
            <a:r>
              <a:rPr lang="en-US" altLang="en-US" sz="2000" dirty="0" smtClean="0">
                <a:latin typeface="Goudy Old Style" panose="02020502050305020303" pitchFamily="18" charset="0"/>
              </a:rPr>
              <a:t>help enlarge our army. </a:t>
            </a:r>
            <a:r>
              <a:rPr lang="en-US" altLang="en-US" dirty="0" smtClean="0">
                <a:latin typeface="Goudy Old Style" panose="02020502050305020303" pitchFamily="18" charset="0"/>
              </a:rPr>
              <a:t>The goal was to only have </a:t>
            </a:r>
            <a:r>
              <a:rPr lang="en-US" altLang="en-US" sz="2000" dirty="0" smtClean="0">
                <a:latin typeface="Goudy Old Style" panose="02020502050305020303" pitchFamily="18" charset="0"/>
              </a:rPr>
              <a:t>these </a:t>
            </a:r>
            <a:r>
              <a:rPr lang="en-US" altLang="en-US" sz="2000" dirty="0">
                <a:latin typeface="Goudy Old Style" panose="02020502050305020303" pitchFamily="18" charset="0"/>
              </a:rPr>
              <a:t>men could only serve in the western hemisphere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Third Term</a:t>
            </a:r>
            <a:r>
              <a:rPr lang="en-US" altLang="en-US" sz="2000" b="1" dirty="0">
                <a:latin typeface="Goudy Old Style" panose="02020502050305020303" pitchFamily="18" charset="0"/>
              </a:rPr>
              <a:t>-</a:t>
            </a:r>
            <a:r>
              <a:rPr lang="en-US" altLang="en-US" sz="2000" dirty="0">
                <a:latin typeface="Goudy Old Style" panose="02020502050305020303" pitchFamily="18" charset="0"/>
              </a:rPr>
              <a:t>Roosevelt was elected President for a third straight term in 1940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>
                <a:latin typeface="Goudy Old Style" panose="02020502050305020303" pitchFamily="18" charset="0"/>
              </a:rPr>
              <a:t>The idea was to keep the same President through the crisis to stay consistent </a:t>
            </a:r>
          </a:p>
        </p:txBody>
      </p:sp>
      <p:pic>
        <p:nvPicPr>
          <p:cNvPr id="6148" name="Picture 7" descr="FDR">
            <a:extLst>
              <a:ext uri="{FF2B5EF4-FFF2-40B4-BE49-F238E27FC236}">
                <a16:creationId xmlns:a16="http://schemas.microsoft.com/office/drawing/2014/main" xmlns="" id="{D3754976-0D08-48AC-BE6E-DC4E3EEF942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2184876"/>
            <a:ext cx="2865108" cy="3235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0095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xmlns="" id="{85E2DFB8-A626-40EB-BF3B-117874CDD2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543800" cy="884238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</a:rPr>
              <a:t>The Axis Powers</a:t>
            </a:r>
          </a:p>
        </p:txBody>
      </p:sp>
      <p:pic>
        <p:nvPicPr>
          <p:cNvPr id="7172" name="Picture 7" descr="MussoliniAndHitler">
            <a:extLst>
              <a:ext uri="{FF2B5EF4-FFF2-40B4-BE49-F238E27FC236}">
                <a16:creationId xmlns:a16="http://schemas.microsoft.com/office/drawing/2014/main" xmlns="" id="{0F00DD01-FEAB-4C56-AE4B-1F11CC3B880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87" y="2463006"/>
            <a:ext cx="2638425" cy="2924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171" name="Rectangle 6">
            <a:extLst>
              <a:ext uri="{FF2B5EF4-FFF2-40B4-BE49-F238E27FC236}">
                <a16:creationId xmlns:a16="http://schemas.microsoft.com/office/drawing/2014/main" xmlns="" id="{8B2DC7FC-548C-41E5-BE88-4DB603A00C0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19262"/>
            <a:ext cx="4191000" cy="483393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200" dirty="0">
                <a:latin typeface="Goudy Old Style" panose="02020502050305020303" pitchFamily="18" charset="0"/>
              </a:rPr>
              <a:t>Hitler, Mussolini, and Hideki </a:t>
            </a:r>
            <a:r>
              <a:rPr lang="en-US" altLang="en-US" sz="2200" dirty="0" err="1">
                <a:latin typeface="Goudy Old Style" panose="02020502050305020303" pitchFamily="18" charset="0"/>
              </a:rPr>
              <a:t>Tojo</a:t>
            </a:r>
            <a:r>
              <a:rPr lang="en-US" altLang="en-US" sz="2200" dirty="0">
                <a:latin typeface="Goudy Old Style" panose="02020502050305020303" pitchFamily="18" charset="0"/>
              </a:rPr>
              <a:t> formed a defensive alliance with each other</a:t>
            </a:r>
          </a:p>
          <a:p>
            <a:pPr eaLnBrk="1" hangingPunct="1"/>
            <a:endParaRPr lang="en-US" altLang="en-US" sz="2200" dirty="0" smtClean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2200" dirty="0" smtClean="0">
                <a:latin typeface="Goudy Old Style" panose="02020502050305020303" pitchFamily="18" charset="0"/>
              </a:rPr>
              <a:t>This </a:t>
            </a:r>
            <a:r>
              <a:rPr lang="en-US" altLang="en-US" sz="2200" dirty="0">
                <a:latin typeface="Goudy Old Style" panose="02020502050305020303" pitchFamily="18" charset="0"/>
              </a:rPr>
              <a:t>alliance would be known as the </a:t>
            </a:r>
            <a:r>
              <a:rPr lang="en-US" altLang="en-US" sz="2200" dirty="0">
                <a:solidFill>
                  <a:srgbClr val="FF0000"/>
                </a:solidFill>
                <a:latin typeface="Goudy Old Style" panose="02020502050305020303" pitchFamily="18" charset="0"/>
              </a:rPr>
              <a:t>Axis Powers</a:t>
            </a:r>
          </a:p>
          <a:p>
            <a:pPr eaLnBrk="1" hangingPunct="1"/>
            <a:endParaRPr lang="en-US" altLang="en-US" sz="2200" dirty="0" smtClean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2200" dirty="0" smtClean="0">
                <a:latin typeface="Goudy Old Style" panose="02020502050305020303" pitchFamily="18" charset="0"/>
              </a:rPr>
              <a:t>This </a:t>
            </a:r>
            <a:r>
              <a:rPr lang="en-US" altLang="en-US" sz="2200" dirty="0">
                <a:latin typeface="Goudy Old Style" panose="02020502050305020303" pitchFamily="18" charset="0"/>
              </a:rPr>
              <a:t>alliance was formed to discourage the United States from entering the war; if </a:t>
            </a:r>
            <a:r>
              <a:rPr lang="en-US" altLang="en-US" sz="2200" dirty="0" smtClean="0">
                <a:latin typeface="Goudy Old Style" panose="02020502050305020303" pitchFamily="18" charset="0"/>
              </a:rPr>
              <a:t>U.S. </a:t>
            </a:r>
            <a:r>
              <a:rPr lang="en-US" altLang="en-US" sz="2200" dirty="0">
                <a:latin typeface="Goudy Old Style" panose="02020502050305020303" pitchFamily="18" charset="0"/>
              </a:rPr>
              <a:t>attacked any of them, the rest would come to help</a:t>
            </a:r>
          </a:p>
        </p:txBody>
      </p:sp>
    </p:spTree>
    <p:extLst>
      <p:ext uri="{BB962C8B-B14F-4D97-AF65-F5344CB8AC3E}">
        <p14:creationId xmlns:p14="http://schemas.microsoft.com/office/powerpoint/2010/main" val="277714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xmlns="" id="{5C3E1429-8A62-4117-A0B8-0B2BD7D0B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52600"/>
            <a:ext cx="5334000" cy="480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000" b="1" dirty="0" smtClean="0">
                <a:solidFill>
                  <a:srgbClr val="002060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rPr>
              <a:t>Selective </a:t>
            </a:r>
            <a:r>
              <a:rPr lang="en-US" altLang="en-US" sz="3000" b="1" dirty="0">
                <a:solidFill>
                  <a:srgbClr val="002060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rPr>
              <a:t>Training and </a:t>
            </a:r>
            <a:r>
              <a:rPr lang="en-US" altLang="en-US" sz="3000" b="1" u="sng" dirty="0">
                <a:solidFill>
                  <a:srgbClr val="002060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rPr>
              <a:t>Service Act</a:t>
            </a:r>
            <a:r>
              <a:rPr lang="en-US" altLang="en-US" sz="3000" dirty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-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 smtClean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This act required each American male between the ages of twenty-one and thirty to register for selected service. </a:t>
            </a:r>
            <a:endParaRPr lang="en-US" altLang="en-US" sz="2600" dirty="0" smtClean="0">
              <a:latin typeface="Goudy Old Style" panose="02020502050305020303" pitchFamily="18" charset="0"/>
              <a:ea typeface="ＭＳ Ｐゴシック" panose="020B0600070205080204" pitchFamily="34" charset="-128"/>
            </a:endParaRPr>
          </a:p>
          <a:p>
            <a:pPr lvl="2">
              <a:lnSpc>
                <a:spcPct val="90000"/>
              </a:lnSpc>
            </a:pPr>
            <a:r>
              <a:rPr lang="en-US" altLang="en-US" sz="2400" dirty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S</a:t>
            </a:r>
            <a:r>
              <a:rPr lang="en-US" altLang="en-US" sz="2400" dirty="0" smtClean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ixteen </a:t>
            </a:r>
            <a:r>
              <a:rPr lang="en-US" altLang="en-US" sz="2400" dirty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million U.S. men registered for the draft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Over one million Americans were drafted within the first year </a:t>
            </a:r>
            <a:endParaRPr lang="en-US" altLang="en-US" sz="2600" dirty="0">
              <a:ea typeface="ＭＳ Ｐゴシック" panose="020B0600070205080204" pitchFamily="34" charset="-128"/>
            </a:endParaRPr>
          </a:p>
        </p:txBody>
      </p:sp>
      <p:sp>
        <p:nvSpPr>
          <p:cNvPr id="31746" name="Title 1">
            <a:extLst>
              <a:ext uri="{FF2B5EF4-FFF2-40B4-BE49-F238E27FC236}">
                <a16:creationId xmlns:a16="http://schemas.microsoft.com/office/drawing/2014/main" xmlns="" id="{53E71F7C-403F-4DE2-B433-E42EF8AD8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377" y="731837"/>
            <a:ext cx="6965245" cy="877067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Building U.S. Defenses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xmlns="" id="{C7AAC8F9-E50A-4A1E-99EC-B8E95DFDE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54938"/>
            <a:ext cx="2309997" cy="3486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0632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raft-registration-certificate-front.jpg">
            <a:extLst>
              <a:ext uri="{FF2B5EF4-FFF2-40B4-BE49-F238E27FC236}">
                <a16:creationId xmlns:a16="http://schemas.microsoft.com/office/drawing/2014/main" xmlns="" id="{0FFB9583-9448-4559-9B71-46C16FD0D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64" y="990600"/>
            <a:ext cx="719187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67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xmlns="" id="{9289D2D1-9849-4D36-B1F9-EE1955D136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0100" y="609600"/>
            <a:ext cx="7543800" cy="884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</a:rPr>
              <a:t>The Great Arsenal of Democracy</a:t>
            </a:r>
          </a:p>
        </p:txBody>
      </p:sp>
      <p:pic>
        <p:nvPicPr>
          <p:cNvPr id="8196" name="Picture 5" descr="C:\Documents and Settings\Teacher\Application Data\Microsoft\Media Catalog\04620.jpg">
            <a:extLst>
              <a:ext uri="{FF2B5EF4-FFF2-40B4-BE49-F238E27FC236}">
                <a16:creationId xmlns:a16="http://schemas.microsoft.com/office/drawing/2014/main" xmlns="" id="{4CBA0FD8-BF1B-4902-B396-47981A307089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895600"/>
            <a:ext cx="2779325" cy="2014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D65D1C3F-B733-44F4-89BE-D54C5EC305C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581400" y="1752600"/>
            <a:ext cx="5334000" cy="4724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300" dirty="0">
                <a:latin typeface="Goudy Old Style" panose="02020502050305020303" pitchFamily="18" charset="0"/>
              </a:rPr>
              <a:t>President Roosevelt thought that if the Great Britain fell to the Axis, the United States would not be safe</a:t>
            </a:r>
          </a:p>
          <a:p>
            <a:pPr eaLnBrk="1" hangingPunct="1">
              <a:lnSpc>
                <a:spcPct val="90000"/>
              </a:lnSpc>
            </a:pPr>
            <a:endParaRPr lang="en-US" altLang="en-US" sz="2300" dirty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300" dirty="0">
                <a:latin typeface="Goudy Old Style" panose="02020502050305020303" pitchFamily="18" charset="0"/>
              </a:rPr>
              <a:t>Decided to help Britain by becoming the </a:t>
            </a:r>
            <a:r>
              <a:rPr lang="en-US" altLang="en-US" sz="2300" dirty="0" smtClean="0">
                <a:latin typeface="Goudy Old Style" panose="02020502050305020303" pitchFamily="18" charset="0"/>
              </a:rPr>
              <a:t>“</a:t>
            </a:r>
            <a:r>
              <a:rPr lang="en-US" altLang="en-US" sz="23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Great </a:t>
            </a:r>
            <a:r>
              <a:rPr lang="en-US" altLang="en-US" sz="2300" dirty="0">
                <a:solidFill>
                  <a:srgbClr val="002060"/>
                </a:solidFill>
                <a:latin typeface="Goudy Old Style" panose="02020502050305020303" pitchFamily="18" charset="0"/>
              </a:rPr>
              <a:t>arsenal of democracy</a:t>
            </a:r>
            <a:r>
              <a:rPr lang="en-US" altLang="en-US" sz="2300" dirty="0">
                <a:latin typeface="Goudy Old Style" panose="02020502050305020303" pitchFamily="18" charset="0"/>
              </a:rPr>
              <a:t>”</a:t>
            </a:r>
          </a:p>
          <a:p>
            <a:pPr>
              <a:lnSpc>
                <a:spcPct val="90000"/>
              </a:lnSpc>
            </a:pPr>
            <a:endParaRPr lang="en-US" altLang="en-US" sz="2300" dirty="0" smtClean="0">
              <a:latin typeface="Goudy Old Style" panose="02020502050305020303" pitchFamily="18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300" dirty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By 1940 Great Britain had ran out of </a:t>
            </a:r>
            <a:r>
              <a:rPr lang="en-US" altLang="en-US" sz="2300" dirty="0" smtClean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cash so in March of 1941</a:t>
            </a:r>
            <a:r>
              <a:rPr lang="en-US" altLang="en-US" sz="2300" dirty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, Congress </a:t>
            </a:r>
            <a:r>
              <a:rPr lang="en-US" altLang="en-US" sz="2300" dirty="0" smtClean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passed </a:t>
            </a:r>
            <a:r>
              <a:rPr lang="en-US" altLang="en-US" sz="2300" dirty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the Lend-Lease </a:t>
            </a:r>
            <a:r>
              <a:rPr lang="en-US" altLang="en-US" sz="2300" dirty="0" smtClean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Act</a:t>
            </a:r>
            <a:endParaRPr lang="en-US" altLang="en-US" sz="2300" dirty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300" b="1" u="sng" dirty="0" smtClean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300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Lend-lease </a:t>
            </a:r>
            <a:r>
              <a:rPr lang="en-US" altLang="en-US" sz="2300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Agreement</a:t>
            </a:r>
            <a:r>
              <a:rPr lang="en-US" altLang="en-US" sz="2300" b="1" dirty="0">
                <a:latin typeface="Goudy Old Style" panose="02020502050305020303" pitchFamily="18" charset="0"/>
              </a:rPr>
              <a:t>-</a:t>
            </a:r>
            <a:r>
              <a:rPr lang="en-US" altLang="en-US" sz="2300" dirty="0">
                <a:latin typeface="Goudy Old Style" panose="02020502050305020303" pitchFamily="18" charset="0"/>
              </a:rPr>
              <a:t>The U.S. would lend war materiel to any country whose defense was important to protecting the U.S., Great Britain, Soviet Union and eventually </a:t>
            </a:r>
            <a:r>
              <a:rPr lang="en-US" altLang="en-US" sz="2300" dirty="0" smtClean="0">
                <a:latin typeface="Goudy Old Style" panose="02020502050305020303" pitchFamily="18" charset="0"/>
              </a:rPr>
              <a:t>China</a:t>
            </a:r>
          </a:p>
          <a:p>
            <a:pPr eaLnBrk="1" hangingPunct="1">
              <a:lnSpc>
                <a:spcPct val="90000"/>
              </a:lnSpc>
            </a:pPr>
            <a:endParaRPr lang="en-US" altLang="en-US" sz="2200" dirty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200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2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8B80147-2CC4-456C-AD06-061DF027A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14400"/>
            <a:ext cx="7239000" cy="510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5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A042EC4-61D1-4A3C-AC58-0C7D48EF3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90600"/>
            <a:ext cx="7239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5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364</TotalTime>
  <Words>887</Words>
  <Application>Microsoft Office PowerPoint</Application>
  <PresentationFormat>On-screen Show (4:3)</PresentationFormat>
  <Paragraphs>93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Grid</vt:lpstr>
      <vt:lpstr>Section 4-America Moves  Towards War</vt:lpstr>
      <vt:lpstr>The United States Musters Its Forces</vt:lpstr>
      <vt:lpstr>Early Steps</vt:lpstr>
      <vt:lpstr>The Axis Powers</vt:lpstr>
      <vt:lpstr>Building U.S. Defenses</vt:lpstr>
      <vt:lpstr>PowerPoint Presentation</vt:lpstr>
      <vt:lpstr>The Great Arsenal of Democracy</vt:lpstr>
      <vt:lpstr>PowerPoint Presentation</vt:lpstr>
      <vt:lpstr>PowerPoint Presentation</vt:lpstr>
      <vt:lpstr>German Wolf Packs</vt:lpstr>
      <vt:lpstr>Supporting Stalin</vt:lpstr>
      <vt:lpstr>The Atlantic Charter </vt:lpstr>
      <vt:lpstr>Japanese Ambitions in the Pacific Ocean</vt:lpstr>
      <vt:lpstr>Japan Attacks the United States</vt:lpstr>
      <vt:lpstr>Japanese Attack Pearl Harbor</vt:lpstr>
      <vt:lpstr>The Damage at Pearl Harbor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Reaction to Pearl Harbor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4-America Moves  Towards War</dc:title>
  <dc:creator>Windows User</dc:creator>
  <cp:lastModifiedBy>Windows User</cp:lastModifiedBy>
  <cp:revision>6</cp:revision>
  <dcterms:created xsi:type="dcterms:W3CDTF">2018-02-08T14:45:59Z</dcterms:created>
  <dcterms:modified xsi:type="dcterms:W3CDTF">2020-02-11T17:08:31Z</dcterms:modified>
</cp:coreProperties>
</file>