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80" r:id="rId2"/>
    <p:sldId id="281" r:id="rId3"/>
    <p:sldId id="296" r:id="rId4"/>
    <p:sldId id="292" r:id="rId5"/>
    <p:sldId id="282" r:id="rId6"/>
    <p:sldId id="283" r:id="rId7"/>
    <p:sldId id="284" r:id="rId8"/>
    <p:sldId id="285" r:id="rId9"/>
    <p:sldId id="286" r:id="rId10"/>
    <p:sldId id="289" r:id="rId11"/>
    <p:sldId id="294" r:id="rId12"/>
    <p:sldId id="288" r:id="rId13"/>
    <p:sldId id="261" r:id="rId14"/>
    <p:sldId id="293" r:id="rId15"/>
    <p:sldId id="257" r:id="rId16"/>
    <p:sldId id="258" r:id="rId17"/>
    <p:sldId id="260" r:id="rId18"/>
    <p:sldId id="259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90" r:id="rId34"/>
    <p:sldId id="291" r:id="rId35"/>
    <p:sldId id="278" r:id="rId36"/>
    <p:sldId id="295" r:id="rId37"/>
    <p:sldId id="27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4ECBB-04FD-4E50-8499-A9C3FB0F621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118AC-8BD0-43A0-B4D0-166F943B2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A9462-92FF-4018-801F-56A5FE2E99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7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EDD6-2048-4455-9ABA-0E2888D9BD59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7AA36F0-4988-48CC-ACEC-5B7648A2DD8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93CEDD6-2048-4455-9ABA-0E2888D9BD59}" type="datetimeFigureOut">
              <a:rPr lang="en-US" smtClean="0"/>
              <a:t>2/4/2020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latin typeface="Goudy Old Style" panose="02020502050305020303" pitchFamily="18" charset="0"/>
              </a:rPr>
              <a:t>Chapter 16-Section 3-The Holocaust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0490D1F4-F810-41EB-AE78-5967C7455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239000" cy="4859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79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Hitler’s “Final Solution”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096000" cy="5257800"/>
          </a:xfrm>
        </p:spPr>
        <p:txBody>
          <a:bodyPr>
            <a:normAutofit lnSpcReduction="10000"/>
          </a:bodyPr>
          <a:lstStyle/>
          <a:p>
            <a:r>
              <a:rPr lang="en-US" altLang="en-US" sz="2600" dirty="0">
                <a:latin typeface="Goudy Old Style" panose="02020502050305020303" pitchFamily="18" charset="0"/>
              </a:rPr>
              <a:t>Largest single massacre of Holocaust named after </a:t>
            </a:r>
            <a:r>
              <a:rPr lang="en-US" altLang="en-US" sz="2600" dirty="0" err="1">
                <a:latin typeface="Goudy Old Style" panose="02020502050305020303" pitchFamily="18" charset="0"/>
              </a:rPr>
              <a:t>Reinhard</a:t>
            </a:r>
            <a:r>
              <a:rPr lang="en-US" altLang="en-US" sz="2600" dirty="0">
                <a:latin typeface="Goudy Old Style" panose="02020502050305020303" pitchFamily="18" charset="0"/>
              </a:rPr>
              <a:t> </a:t>
            </a:r>
            <a:r>
              <a:rPr lang="en-US" altLang="en-US" sz="2600" dirty="0" err="1">
                <a:latin typeface="Goudy Old Style" panose="02020502050305020303" pitchFamily="18" charset="0"/>
              </a:rPr>
              <a:t>Heydrich</a:t>
            </a:r>
            <a:r>
              <a:rPr lang="en-US" altLang="en-US" sz="2600" dirty="0">
                <a:latin typeface="Goudy Old Style" panose="02020502050305020303" pitchFamily="18" charset="0"/>
              </a:rPr>
              <a:t> the main architect of the Holocaust  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It took place from March 1942 until November 1943 and was carried out at three camps, run by the SS</a:t>
            </a:r>
          </a:p>
          <a:p>
            <a:pPr lvl="2"/>
            <a:r>
              <a:rPr lang="en-US" altLang="en-US" sz="2600" dirty="0" err="1">
                <a:latin typeface="Goudy Old Style" panose="02020502050305020303" pitchFamily="18" charset="0"/>
              </a:rPr>
              <a:t>Belzec</a:t>
            </a:r>
            <a:r>
              <a:rPr lang="en-US" altLang="en-US" sz="2600" dirty="0">
                <a:latin typeface="Goudy Old Style" panose="02020502050305020303" pitchFamily="18" charset="0"/>
              </a:rPr>
              <a:t>, </a:t>
            </a:r>
            <a:r>
              <a:rPr lang="en-US" altLang="en-US" sz="2600" dirty="0" err="1">
                <a:latin typeface="Goudy Old Style" panose="02020502050305020303" pitchFamily="18" charset="0"/>
              </a:rPr>
              <a:t>Sobibor</a:t>
            </a:r>
            <a:r>
              <a:rPr lang="en-US" altLang="en-US" sz="2600" dirty="0">
                <a:latin typeface="Goudy Old Style" panose="02020502050305020303" pitchFamily="18" charset="0"/>
              </a:rPr>
              <a:t> and Treblinka</a:t>
            </a:r>
          </a:p>
          <a:p>
            <a:endParaRPr lang="en-US" altLang="en-US" sz="2600" dirty="0" smtClean="0">
              <a:latin typeface="Goudy Old Style" panose="02020502050305020303" pitchFamily="18" charset="0"/>
            </a:endParaRPr>
          </a:p>
          <a:p>
            <a:r>
              <a:rPr lang="en-US" altLang="en-US" sz="2600" dirty="0" smtClean="0">
                <a:latin typeface="Goudy Old Style" panose="02020502050305020303" pitchFamily="18" charset="0"/>
              </a:rPr>
              <a:t>The </a:t>
            </a:r>
            <a:r>
              <a:rPr lang="en-US" altLang="en-US" sz="2600" dirty="0">
                <a:latin typeface="Goudy Old Style" panose="02020502050305020303" pitchFamily="18" charset="0"/>
              </a:rPr>
              <a:t>goal was to quickly execute every Jew at these camps within two hours of their arrival 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Nearly 1,700,000 Jews were killed during Operation </a:t>
            </a:r>
            <a:r>
              <a:rPr lang="en-US" altLang="en-US" sz="2600" dirty="0" err="1">
                <a:latin typeface="Goudy Old Style" panose="02020502050305020303" pitchFamily="18" charset="0"/>
              </a:rPr>
              <a:t>Reinhard</a:t>
            </a:r>
            <a:r>
              <a:rPr lang="en-US" altLang="en-US" sz="2600" dirty="0">
                <a:latin typeface="Goudy Old Style" panose="02020502050305020303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2" descr="http://www.holocaustresearchproject.org/othercamps/images/2%20SS%20Officers%20Neuengamme%20Concentration%20Camp%201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0"/>
            <a:ext cx="1703737" cy="2338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95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32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51EB38F4-E0A6-49B2-97AE-53094D240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Hitler’s “Final Solution”</a:t>
            </a:r>
            <a:endParaRPr lang="en-US" altLang="en-US" sz="3600" b="1" u="sng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7C3029B9-5F05-4892-871B-97541ED09C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624512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Auschwitz</a:t>
            </a:r>
            <a:r>
              <a:rPr lang="en-US" altLang="en-US" sz="2800" b="1" dirty="0">
                <a:latin typeface="Goudy Old Style" panose="02020502050305020303" pitchFamily="18" charset="0"/>
              </a:rPr>
              <a:t>-Poland </a:t>
            </a:r>
          </a:p>
          <a:p>
            <a:r>
              <a:rPr lang="en-US" altLang="en-US" sz="2800" dirty="0">
                <a:latin typeface="Goudy Old Style" panose="02020502050305020303" pitchFamily="18" charset="0"/>
              </a:rPr>
              <a:t>Started operations in January 1940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Himmler chose Auschwitz as the place to pilot the Final Solution</a:t>
            </a:r>
          </a:p>
          <a:p>
            <a:r>
              <a:rPr lang="en-US" altLang="en-US" sz="2800" dirty="0">
                <a:latin typeface="Goudy Old Style" panose="02020502050305020303" pitchFamily="18" charset="0"/>
              </a:rPr>
              <a:t>Four gas chambers/crematories were in constant use by 1943 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The chambers used Zyklon B gas</a:t>
            </a:r>
          </a:p>
          <a:p>
            <a:r>
              <a:rPr lang="en-US" altLang="en-US" sz="2800" dirty="0">
                <a:latin typeface="Goudy Old Style" panose="02020502050305020303" pitchFamily="18" charset="0"/>
              </a:rPr>
              <a:t>The camp was under the command of Rudolph </a:t>
            </a:r>
            <a:r>
              <a:rPr lang="en-US" altLang="en-US" sz="2800" dirty="0" err="1">
                <a:latin typeface="Goudy Old Style" panose="02020502050305020303" pitchFamily="18" charset="0"/>
              </a:rPr>
              <a:t>Hoess</a:t>
            </a:r>
            <a:endParaRPr lang="en-US" altLang="en-US" sz="2800" dirty="0">
              <a:latin typeface="Goudy Old Style" panose="02020502050305020303" pitchFamily="18" charset="0"/>
            </a:endParaRPr>
          </a:p>
          <a:p>
            <a:r>
              <a:rPr lang="en-US" altLang="en-US" sz="2800" dirty="0">
                <a:latin typeface="Goudy Old Style" panose="02020502050305020303" pitchFamily="18" charset="0"/>
              </a:rPr>
              <a:t>At their peak operation they recorded 12,000 kills in one day</a:t>
            </a:r>
          </a:p>
          <a:p>
            <a:endParaRPr lang="en-US" altLang="en-US" dirty="0"/>
          </a:p>
        </p:txBody>
      </p:sp>
      <p:pic>
        <p:nvPicPr>
          <p:cNvPr id="5" name="Picture 4" descr="zyklon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679" y="2769394"/>
            <a:ext cx="2562225" cy="2105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4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="" xmlns:a16="http://schemas.microsoft.com/office/drawing/2014/main" id="{D6CEEEAA-E31B-44D3-8A24-3596C0968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9396" name="Rectangle 3">
            <a:extLst>
              <a:ext uri="{FF2B5EF4-FFF2-40B4-BE49-F238E27FC236}">
                <a16:creationId xmlns="" xmlns:a16="http://schemas.microsoft.com/office/drawing/2014/main" id="{D7C59B43-9A13-4F45-BCE9-82E2C64683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9394" name="Slide Number Placeholder 5">
            <a:extLst>
              <a:ext uri="{FF2B5EF4-FFF2-40B4-BE49-F238E27FC236}">
                <a16:creationId xmlns="" xmlns:a16="http://schemas.microsoft.com/office/drawing/2014/main" id="{1B146BBE-C5E2-4740-A554-7A23CC66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8B891B-8E1C-4440-A873-8BEE391C868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9397" name="Picture 5" descr="arbeitmachtfrei">
            <a:extLst>
              <a:ext uri="{FF2B5EF4-FFF2-40B4-BE49-F238E27FC236}">
                <a16:creationId xmlns="" xmlns:a16="http://schemas.microsoft.com/office/drawing/2014/main" id="{E4E3FC9C-4E3C-415D-B73B-8C8BAF88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0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risoners1">
            <a:extLst>
              <a:ext uri="{FF2B5EF4-FFF2-40B4-BE49-F238E27FC236}">
                <a16:creationId xmlns="" xmlns:a16="http://schemas.microsoft.com/office/drawing/2014/main" id="{5287BACB-A76F-41FA-930A-1FF22174B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199"/>
            <a:ext cx="8305800" cy="6781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89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>
            <a:extLst>
              <a:ext uri="{FF2B5EF4-FFF2-40B4-BE49-F238E27FC236}">
                <a16:creationId xmlns="" xmlns:a16="http://schemas.microsoft.com/office/drawing/2014/main" id="{67D97E7B-722C-433F-A29A-0AA68FB6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F9ECC0-2C8F-46EB-B6A8-7930A2B46E8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5" descr="Holocaust_tattoo">
            <a:extLst>
              <a:ext uri="{FF2B5EF4-FFF2-40B4-BE49-F238E27FC236}">
                <a16:creationId xmlns="" xmlns:a16="http://schemas.microsoft.com/office/drawing/2014/main" id="{6F76CF2D-9E73-4509-BCC5-568A1C6F0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5" y="37010"/>
            <a:ext cx="8357865" cy="6668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76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orieg4">
            <a:extLst>
              <a:ext uri="{FF2B5EF4-FFF2-40B4-BE49-F238E27FC236}">
                <a16:creationId xmlns="" xmlns:a16="http://schemas.microsoft.com/office/drawing/2014/main" id="{DB18EACC-C2CC-46BC-9D6E-76A4BEB7F67E}"/>
              </a:ext>
            </a:extLst>
          </p:cNvPr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4274" name="Slide Number Placeholder 5">
            <a:extLst>
              <a:ext uri="{FF2B5EF4-FFF2-40B4-BE49-F238E27FC236}">
                <a16:creationId xmlns="" xmlns:a16="http://schemas.microsoft.com/office/drawing/2014/main" id="{0E84B533-1FE1-4F2D-AD66-84FEA5BA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611722-BD67-42BE-ADB0-FB214D1406A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6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>
            <a:extLst>
              <a:ext uri="{FF2B5EF4-FFF2-40B4-BE49-F238E27FC236}">
                <a16:creationId xmlns="" xmlns:a16="http://schemas.microsoft.com/office/drawing/2014/main" id="{2A567BD6-F294-4BD2-A39C-7F067AE9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CCF4E0-C738-4A98-B0A9-9458F337A98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218" name="Picture 2" descr="clothing">
            <a:extLst>
              <a:ext uri="{FF2B5EF4-FFF2-40B4-BE49-F238E27FC236}">
                <a16:creationId xmlns="" xmlns:a16="http://schemas.microsoft.com/office/drawing/2014/main" id="{0DED9318-7975-45C7-AF3F-70C0EC87C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0"/>
            <a:ext cx="45513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grave">
            <a:extLst>
              <a:ext uri="{FF2B5EF4-FFF2-40B4-BE49-F238E27FC236}">
                <a16:creationId xmlns="" xmlns:a16="http://schemas.microsoft.com/office/drawing/2014/main" id="{0936D18C-8A2F-428C-BE68-471ABDD3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136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338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>
            <a:extLst>
              <a:ext uri="{FF2B5EF4-FFF2-40B4-BE49-F238E27FC236}">
                <a16:creationId xmlns="" xmlns:a16="http://schemas.microsoft.com/office/drawing/2014/main" id="{B149DA7B-395E-48AF-AFCF-06440670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4DCEC8-8A7C-4A4D-BEDD-F1EA5CA72B6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8197" name="Picture 5" descr="massgrave">
            <a:extLst>
              <a:ext uri="{FF2B5EF4-FFF2-40B4-BE49-F238E27FC236}">
                <a16:creationId xmlns="" xmlns:a16="http://schemas.microsoft.com/office/drawing/2014/main" id="{63F1CC9D-BC54-4104-A236-D0577A41D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732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>
            <a:extLst>
              <a:ext uri="{FF2B5EF4-FFF2-40B4-BE49-F238E27FC236}">
                <a16:creationId xmlns="" xmlns:a16="http://schemas.microsoft.com/office/drawing/2014/main" id="{51886931-12A8-4233-926F-3049F8DF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25E56A-0DEB-4E07-9009-78205975380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0419" name="Picture 3" descr="bir-entrance02">
            <a:extLst>
              <a:ext uri="{FF2B5EF4-FFF2-40B4-BE49-F238E27FC236}">
                <a16:creationId xmlns="" xmlns:a16="http://schemas.microsoft.com/office/drawing/2014/main" id="{946C0368-C08F-4AF4-85DC-E8E13532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307074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 descr="bir-tower-01">
            <a:extLst>
              <a:ext uri="{FF2B5EF4-FFF2-40B4-BE49-F238E27FC236}">
                <a16:creationId xmlns="" xmlns:a16="http://schemas.microsoft.com/office/drawing/2014/main" id="{4AEFA65E-8BD2-405F-9AA1-82BB1B10F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3886200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58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05E6E6-A7A5-49F0-8882-5AEFEB79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077200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The Persecution Begins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7C4834-F721-43D3-8B62-5065979A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4724400" cy="5486400"/>
          </a:xfrm>
        </p:spPr>
        <p:txBody>
          <a:bodyPr rtlCol="0">
            <a:normAutofit fontScale="92500"/>
          </a:bodyPr>
          <a:lstStyle/>
          <a:p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Holocaust</a:t>
            </a:r>
            <a:r>
              <a:rPr lang="en-US" sz="28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-A systematic extermination of nearly eleven million people across Europe in the late 1930’s and early 1940’s</a:t>
            </a:r>
          </a:p>
          <a:p>
            <a:pPr lvl="1"/>
            <a:r>
              <a:rPr lang="en-US" sz="28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It was driven by Anti-Semitism which mainly targeting Jew but they also gypsies, Freemasons, Jehovah’s Witnesses, Catholics, Slavs, homosexuals, those who were mentally ill, physically ill and those who were terminally ill</a:t>
            </a:r>
          </a:p>
          <a:p>
            <a:pPr marL="114300" indent="0">
              <a:buNone/>
            </a:pPr>
            <a:endParaRPr lang="en-US" sz="24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45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971800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6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="" xmlns:a16="http://schemas.microsoft.com/office/drawing/2014/main" id="{D58876A8-71F1-4BAF-A4E2-1CDFB484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1B7B8A-7C6C-4025-BBD5-5AA5453D025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1443" name="Picture 3" descr="bir-ramp03">
            <a:extLst>
              <a:ext uri="{FF2B5EF4-FFF2-40B4-BE49-F238E27FC236}">
                <a16:creationId xmlns="" xmlns:a16="http://schemas.microsoft.com/office/drawing/2014/main" id="{411C9D69-CCF0-46EA-96FA-56DC3F5E9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16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>
            <a:extLst>
              <a:ext uri="{FF2B5EF4-FFF2-40B4-BE49-F238E27FC236}">
                <a16:creationId xmlns="" xmlns:a16="http://schemas.microsoft.com/office/drawing/2014/main" id="{D794DDDE-5B79-4405-B056-A3385FD0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094C27-8F55-46C5-8259-26248816B28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3491" name="Picture 3" descr="bir-fence01">
            <a:extLst>
              <a:ext uri="{FF2B5EF4-FFF2-40B4-BE49-F238E27FC236}">
                <a16:creationId xmlns="" xmlns:a16="http://schemas.microsoft.com/office/drawing/2014/main" id="{D73B8BD0-A087-49A0-9CE8-425A07E2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10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>
            <a:extLst>
              <a:ext uri="{FF2B5EF4-FFF2-40B4-BE49-F238E27FC236}">
                <a16:creationId xmlns="" xmlns:a16="http://schemas.microsoft.com/office/drawing/2014/main" id="{62BAB93F-CA6E-49DE-A5AD-9C3BDFF6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2E8BE4-4802-4C98-9D0D-6D247F0CAD5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27" name="Picture 1027" descr="bir-womens-gate">
            <a:extLst>
              <a:ext uri="{FF2B5EF4-FFF2-40B4-BE49-F238E27FC236}">
                <a16:creationId xmlns="" xmlns:a16="http://schemas.microsoft.com/office/drawing/2014/main" id="{2286D8AC-AFA3-49B6-9B07-CEE64F487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7790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>
            <a:extLst>
              <a:ext uri="{FF2B5EF4-FFF2-40B4-BE49-F238E27FC236}">
                <a16:creationId xmlns="" xmlns:a16="http://schemas.microsoft.com/office/drawing/2014/main" id="{9DB51663-5B85-42FB-A7CD-F8B9246A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B0EC05-5F3B-429F-AC6C-0A183B005C6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5539" name="Picture 3" descr="BirkEntrance">
            <a:extLst>
              <a:ext uri="{FF2B5EF4-FFF2-40B4-BE49-F238E27FC236}">
                <a16:creationId xmlns="" xmlns:a16="http://schemas.microsoft.com/office/drawing/2014/main" id="{DA6DCA7C-A069-4A36-B129-C7FAA4D8E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34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>
            <a:extLst>
              <a:ext uri="{FF2B5EF4-FFF2-40B4-BE49-F238E27FC236}">
                <a16:creationId xmlns="" xmlns:a16="http://schemas.microsoft.com/office/drawing/2014/main" id="{2B16108D-1A68-4CFD-B846-1FA431D4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752A58-16C8-46E7-BD4D-230D954FFE3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6563" name="Picture 3" descr="bir-womens-barrack-01">
            <a:extLst>
              <a:ext uri="{FF2B5EF4-FFF2-40B4-BE49-F238E27FC236}">
                <a16:creationId xmlns="" xmlns:a16="http://schemas.microsoft.com/office/drawing/2014/main" id="{DCFC71DD-EBC2-4B86-83F9-328E17E44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1524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391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>
            <a:extLst>
              <a:ext uri="{FF2B5EF4-FFF2-40B4-BE49-F238E27FC236}">
                <a16:creationId xmlns="" xmlns:a16="http://schemas.microsoft.com/office/drawing/2014/main" id="{36C31288-D9D5-4CEA-BAE6-24068B04D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3D7C29-5E77-49C5-B231-1C49DD5D8A6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7587" name="Picture 3" descr="FenceLamp">
            <a:extLst>
              <a:ext uri="{FF2B5EF4-FFF2-40B4-BE49-F238E27FC236}">
                <a16:creationId xmlns="" xmlns:a16="http://schemas.microsoft.com/office/drawing/2014/main" id="{AD7A9E78-FDAB-44E8-9301-F1E50751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83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>
            <a:extLst>
              <a:ext uri="{FF2B5EF4-FFF2-40B4-BE49-F238E27FC236}">
                <a16:creationId xmlns="" xmlns:a16="http://schemas.microsoft.com/office/drawing/2014/main" id="{DE7B9353-A5E3-405F-BBBF-0F9EBC3D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7B86F5-0CA1-464F-A06C-0AC90381AA6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8611" name="Picture 2" descr="Halt">
            <a:extLst>
              <a:ext uri="{FF2B5EF4-FFF2-40B4-BE49-F238E27FC236}">
                <a16:creationId xmlns="" xmlns:a16="http://schemas.microsoft.com/office/drawing/2014/main" id="{6575FFFE-EC02-4340-850C-5291201C1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98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>
            <a:extLst>
              <a:ext uri="{FF2B5EF4-FFF2-40B4-BE49-F238E27FC236}">
                <a16:creationId xmlns="" xmlns:a16="http://schemas.microsoft.com/office/drawing/2014/main" id="{424C7B47-1897-4D46-9428-FA684EDDB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AC1DF5-B0BB-4052-BD0A-3D2C800B504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69635" name="Picture 1026" descr="bir-sauna-02">
            <a:extLst>
              <a:ext uri="{FF2B5EF4-FFF2-40B4-BE49-F238E27FC236}">
                <a16:creationId xmlns="" xmlns:a16="http://schemas.microsoft.com/office/drawing/2014/main" id="{941338C0-B090-414C-8E33-F6DFFE660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36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>
            <a:extLst>
              <a:ext uri="{FF2B5EF4-FFF2-40B4-BE49-F238E27FC236}">
                <a16:creationId xmlns="" xmlns:a16="http://schemas.microsoft.com/office/drawing/2014/main" id="{69956756-CD2B-4A58-9B3F-C531F6D7C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2437EF-A211-4A47-A2B3-C0D75653E84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70659" name="Picture 2" descr="mau-gas01">
            <a:extLst>
              <a:ext uri="{FF2B5EF4-FFF2-40B4-BE49-F238E27FC236}">
                <a16:creationId xmlns="" xmlns:a16="http://schemas.microsoft.com/office/drawing/2014/main" id="{120E2F40-DA8B-4FA6-966B-E15EFC28B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96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>
            <a:extLst>
              <a:ext uri="{FF2B5EF4-FFF2-40B4-BE49-F238E27FC236}">
                <a16:creationId xmlns="" xmlns:a16="http://schemas.microsoft.com/office/drawing/2014/main" id="{2AA87D7C-6DE9-405D-A791-4884913F7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E6CF4C-6226-481E-8CFE-1BDDA211BE7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58" name="Picture 2" descr="ShoeHeap">
            <a:extLst>
              <a:ext uri="{FF2B5EF4-FFF2-40B4-BE49-F238E27FC236}">
                <a16:creationId xmlns="" xmlns:a16="http://schemas.microsoft.com/office/drawing/2014/main" id="{AFFFE239-B7C0-498E-8FD8-C856E08FA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32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05E6E6-A7A5-49F0-8882-5AEFEB79A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077200" cy="914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The Persecution Begins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7C4834-F721-43D3-8B62-5065979A1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5334000" cy="5638800"/>
          </a:xfrm>
        </p:spPr>
        <p:txBody>
          <a:bodyPr rtlCol="0">
            <a:normAutofit/>
          </a:bodyPr>
          <a:lstStyle/>
          <a:p>
            <a:r>
              <a:rPr 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Holocaust</a:t>
            </a:r>
            <a:r>
              <a:rPr lang="en-US" sz="24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 introduced the use of death squads </a:t>
            </a:r>
            <a:r>
              <a:rPr 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known as the German </a:t>
            </a:r>
            <a:r>
              <a:rPr lang="en-US" sz="2400" i="1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SS</a:t>
            </a:r>
            <a:r>
              <a:rPr 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forced the relocation of Jewish prisoners into ghettos </a:t>
            </a:r>
          </a:p>
          <a:p>
            <a:r>
              <a:rPr lang="en-US" sz="24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Living conditions in the ghettos were terrible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Dead bodies were left out in the open </a:t>
            </a:r>
          </a:p>
          <a:p>
            <a:pPr lvl="1"/>
            <a:r>
              <a:rPr lang="en-US" sz="24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People were forced to live in crowed apartments and work long hours in factories</a:t>
            </a:r>
          </a:p>
          <a:p>
            <a:pPr lvl="2"/>
            <a:r>
              <a:rPr lang="en-US" sz="24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Placed like the Warsaw ghettos were meant to hold 5,000 people but held nearly 50,000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19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45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2415688" cy="2836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>
            <a:extLst>
              <a:ext uri="{FF2B5EF4-FFF2-40B4-BE49-F238E27FC236}">
                <a16:creationId xmlns="" xmlns:a16="http://schemas.microsoft.com/office/drawing/2014/main" id="{D1FE193A-4029-4759-B6CB-3C76FF1B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E27B43-C3DE-4F48-AAAD-FC3C0FD45E2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3" name="Picture 3" descr="historyplace-maut-lib6">
            <a:extLst>
              <a:ext uri="{FF2B5EF4-FFF2-40B4-BE49-F238E27FC236}">
                <a16:creationId xmlns="" xmlns:a16="http://schemas.microsoft.com/office/drawing/2014/main" id="{E12347A9-1648-4012-901E-AE5CB2D3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76200"/>
            <a:ext cx="8305801" cy="67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216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>
            <a:extLst>
              <a:ext uri="{FF2B5EF4-FFF2-40B4-BE49-F238E27FC236}">
                <a16:creationId xmlns="" xmlns:a16="http://schemas.microsoft.com/office/drawing/2014/main" id="{D459BEA9-483A-4E5C-A2B8-DE390E56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697CF-5155-4F8F-B2D2-7AE27FD7984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1507" name="Picture 3" descr="medexp01">
            <a:extLst>
              <a:ext uri="{FF2B5EF4-FFF2-40B4-BE49-F238E27FC236}">
                <a16:creationId xmlns="" xmlns:a16="http://schemas.microsoft.com/office/drawing/2014/main" id="{DB3EE4BD-B8D6-4599-BAD2-BE56F2C47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0" y="0"/>
            <a:ext cx="834499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710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>
            <a:extLst>
              <a:ext uri="{FF2B5EF4-FFF2-40B4-BE49-F238E27FC236}">
                <a16:creationId xmlns="" xmlns:a16="http://schemas.microsoft.com/office/drawing/2014/main" id="{01AB4224-F19B-4E69-A5C9-6FC71DD3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EF336B-E005-49FE-96C5-B3AF325A2B1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2531" name="Picture 3" descr="french">
            <a:extLst>
              <a:ext uri="{FF2B5EF4-FFF2-40B4-BE49-F238E27FC236}">
                <a16:creationId xmlns="" xmlns:a16="http://schemas.microsoft.com/office/drawing/2014/main" id="{19547D70-D500-4BEE-B91C-C46502B75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6"/>
          <a:stretch>
            <a:fillRect/>
          </a:stretch>
        </p:blipFill>
        <p:spPr bwMode="auto">
          <a:xfrm>
            <a:off x="76200" y="89231"/>
            <a:ext cx="4007381" cy="6653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30" name="Picture 2" descr="432">
            <a:extLst>
              <a:ext uri="{FF2B5EF4-FFF2-40B4-BE49-F238E27FC236}">
                <a16:creationId xmlns="" xmlns:a16="http://schemas.microsoft.com/office/drawing/2014/main" id="{AA8EDEF1-8CC3-4993-BE0D-7599FBD8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7459"/>
            <a:ext cx="4235012" cy="3348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27114FA-4B8B-4F17-9C6A-805D2322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505200"/>
            <a:ext cx="4235012" cy="3237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9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50" y="228600"/>
            <a:ext cx="7620000" cy="1143000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Concentration Camps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31134"/>
            <a:ext cx="5715000" cy="53982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u="sng" dirty="0" err="1">
                <a:solidFill>
                  <a:srgbClr val="FF0000"/>
                </a:solidFill>
                <a:latin typeface="Goudy Old Style" panose="02020502050305020303" pitchFamily="18" charset="0"/>
              </a:rPr>
              <a:t>Ravensbrück</a:t>
            </a:r>
            <a:r>
              <a:rPr lang="en-US" altLang="en-US" sz="3200" b="1" dirty="0">
                <a:latin typeface="Goudy Old Style" panose="02020502050305020303" pitchFamily="18" charset="0"/>
              </a:rPr>
              <a:t>-Northern Germany </a:t>
            </a:r>
          </a:p>
          <a:p>
            <a:r>
              <a:rPr lang="en-US" altLang="en-US" sz="3200" dirty="0">
                <a:latin typeface="Goudy Old Style" panose="02020502050305020303" pitchFamily="18" charset="0"/>
              </a:rPr>
              <a:t>A work camp which housed women only</a:t>
            </a:r>
          </a:p>
          <a:p>
            <a:r>
              <a:rPr lang="en-US" altLang="en-US" sz="3200" dirty="0">
                <a:latin typeface="Goudy Old Style" panose="02020502050305020303" pitchFamily="18" charset="0"/>
              </a:rPr>
              <a:t>It was actually ran by German women who were criminals</a:t>
            </a:r>
          </a:p>
          <a:p>
            <a:pPr lvl="1"/>
            <a:r>
              <a:rPr lang="en-US" altLang="en-US" sz="3200" dirty="0">
                <a:latin typeface="Goudy Old Style" panose="02020502050305020303" pitchFamily="18" charset="0"/>
              </a:rPr>
              <a:t>Roughly 80% were political prisoners </a:t>
            </a:r>
          </a:p>
          <a:p>
            <a:pPr lvl="1"/>
            <a:r>
              <a:rPr lang="en-US" altLang="en-US" sz="3200" dirty="0">
                <a:latin typeface="Goudy Old Style" panose="02020502050305020303" pitchFamily="18" charset="0"/>
              </a:rPr>
              <a:t>They sewed socks and worked with furs </a:t>
            </a:r>
          </a:p>
          <a:p>
            <a:r>
              <a:rPr lang="en-US" altLang="en-US" sz="3200" dirty="0">
                <a:latin typeface="Goudy Old Style" panose="02020502050305020303" pitchFamily="18" charset="0"/>
              </a:rPr>
              <a:t>Nearly 50,000 killed</a:t>
            </a:r>
          </a:p>
          <a:p>
            <a:r>
              <a:rPr lang="en-US" altLang="en-US" sz="3200" dirty="0">
                <a:latin typeface="Goudy Old Style" panose="02020502050305020303" pitchFamily="18" charset="0"/>
              </a:rPr>
              <a:t>14,000 were rescued by Swedish a diplomat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74135"/>
            <a:ext cx="24685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3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20000" cy="1143000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Concentration Camps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4864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4000" b="1" u="sng" dirty="0" err="1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</a:rPr>
              <a:t>Belzec</a:t>
            </a:r>
            <a:r>
              <a:rPr lang="en-US" altLang="en-US" sz="4000" b="1" dirty="0">
                <a:latin typeface="Goudy Old Style" panose="02020502050305020303" pitchFamily="18" charset="0"/>
              </a:rPr>
              <a:t>-Southeast Poland </a:t>
            </a:r>
            <a:r>
              <a:rPr lang="en-US" altLang="en-US" sz="4000" dirty="0">
                <a:latin typeface="Goudy Old Style" panose="02020502050305020303" pitchFamily="18" charset="0"/>
              </a:rPr>
              <a:t> </a:t>
            </a:r>
          </a:p>
          <a:p>
            <a:r>
              <a:rPr lang="en-US" altLang="en-US" sz="4000" dirty="0">
                <a:latin typeface="Goudy Old Style" panose="02020502050305020303" pitchFamily="18" charset="0"/>
              </a:rPr>
              <a:t>Opened in March of 1942</a:t>
            </a:r>
          </a:p>
          <a:p>
            <a:r>
              <a:rPr lang="en-US" altLang="en-US" sz="4000" dirty="0">
                <a:latin typeface="Goudy Old Style" panose="02020502050305020303" pitchFamily="18" charset="0"/>
              </a:rPr>
              <a:t>Jewish prisoners from the </a:t>
            </a:r>
            <a:r>
              <a:rPr lang="en-US" altLang="en-US" sz="4000" dirty="0" err="1">
                <a:latin typeface="Goudy Old Style" panose="02020502050305020303" pitchFamily="18" charset="0"/>
              </a:rPr>
              <a:t>Lubin</a:t>
            </a:r>
            <a:r>
              <a:rPr lang="en-US" altLang="en-US" sz="4000" dirty="0">
                <a:latin typeface="Goudy Old Style" panose="02020502050305020303" pitchFamily="18" charset="0"/>
              </a:rPr>
              <a:t> ghettos in Poland were sent here </a:t>
            </a:r>
          </a:p>
          <a:p>
            <a:r>
              <a:rPr lang="en-US" altLang="en-US" sz="4000" dirty="0">
                <a:latin typeface="Goudy Old Style" panose="02020502050305020303" pitchFamily="18" charset="0"/>
              </a:rPr>
              <a:t>It operated until December 1942 when the camp was dismantled and plowed over </a:t>
            </a:r>
          </a:p>
          <a:p>
            <a:endParaRPr lang="en-US" dirty="0"/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435762" cy="2524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5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9AED24-41A0-4239-B3B6-7DBD58E8A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6965245" cy="873106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</a:rPr>
              <a:t>Concentration Camps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EB8260-D08E-478A-8EB3-A424CFA00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219200"/>
            <a:ext cx="39624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b="1" u="sng" dirty="0" err="1">
                <a:solidFill>
                  <a:srgbClr val="002060"/>
                </a:solidFill>
                <a:latin typeface="Goudy Old Style" panose="02020502050305020303" pitchFamily="18" charset="0"/>
              </a:rPr>
              <a:t>Sobibor</a:t>
            </a:r>
            <a:r>
              <a:rPr lang="en-US" alt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-</a:t>
            </a:r>
            <a:r>
              <a:rPr lang="en-US" altLang="en-US" b="1" dirty="0">
                <a:latin typeface="Goudy Old Style" panose="02020502050305020303" pitchFamily="18" charset="0"/>
              </a:rPr>
              <a:t>Poland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Opened in May of 1942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The camp contained three gas chambers for mass executions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The largest attempted escape from a concentration camp happened here when three-hundred Jewish and Polish captives attempted to run to safety</a:t>
            </a:r>
          </a:p>
          <a:p>
            <a:pPr lvl="1"/>
            <a:r>
              <a:rPr lang="en-US" altLang="en-US" sz="2400" dirty="0">
                <a:latin typeface="Goudy Old Style" panose="02020502050305020303" pitchFamily="18" charset="0"/>
              </a:rPr>
              <a:t>However, only fifty prisoners survived the escape attempt</a:t>
            </a:r>
            <a:endParaRPr lang="en-US" sz="2400" dirty="0">
              <a:latin typeface="Goudy Old Style" panose="020205020503050203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215CEDC-ACB7-429F-98B5-F00B376C3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43400" y="1219200"/>
            <a:ext cx="382905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Treblinka</a:t>
            </a:r>
            <a:r>
              <a:rPr lang="en-US" altLang="en-US" b="1" dirty="0">
                <a:latin typeface="Goudy Old Style" panose="02020502050305020303" pitchFamily="18" charset="0"/>
              </a:rPr>
              <a:t>-Located east of Warsaw in Poland 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Jews from the Warsaw Ghettos were sent here 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The operated ten gas chambers where the bodies were buried in open pits after </a:t>
            </a:r>
          </a:p>
          <a:p>
            <a:r>
              <a:rPr lang="en-US" altLang="en-US" dirty="0">
                <a:latin typeface="Goudy Old Style" panose="02020502050305020303" pitchFamily="18" charset="0"/>
              </a:rPr>
              <a:t>It remained open until August of 1943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112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685800"/>
          </a:xfrm>
        </p:spPr>
        <p:txBody>
          <a:bodyPr/>
          <a:lstStyle/>
          <a:p>
            <a:pPr algn="ctr"/>
            <a:r>
              <a:rPr lang="en-US" sz="4000" b="1" u="sng" dirty="0" smtClean="0"/>
              <a:t>Death Totals</a:t>
            </a:r>
            <a:endParaRPr lang="en-US" sz="4000" b="1" u="sng" dirty="0"/>
          </a:p>
        </p:txBody>
      </p:sp>
      <p:pic>
        <p:nvPicPr>
          <p:cNvPr id="3" name="Picture 2" descr="st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83820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69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="" xmlns:a16="http://schemas.microsoft.com/office/drawing/2014/main" id="{58C6FA0B-DE36-44BB-8153-35D36139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76200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44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Moving away from Neutrality</a:t>
            </a:r>
            <a:r>
              <a:rPr lang="en-US" altLang="en-US" u="sng" dirty="0"/>
              <a:t/>
            </a:r>
            <a:br>
              <a:rPr lang="en-US" altLang="en-US" u="sng" dirty="0"/>
            </a:br>
            <a:endParaRPr lang="en-US" altLang="en-US" u="sng" dirty="0"/>
          </a:p>
        </p:txBody>
      </p:sp>
      <p:sp>
        <p:nvSpPr>
          <p:cNvPr id="78851" name="Content Placeholder 2">
            <a:extLst>
              <a:ext uri="{FF2B5EF4-FFF2-40B4-BE49-F238E27FC236}">
                <a16:creationId xmlns="" xmlns:a16="http://schemas.microsoft.com/office/drawing/2014/main" id="{0A4A6913-6C4C-47B9-9D3D-CE0F10AA6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5791200" cy="5638800"/>
          </a:xfrm>
        </p:spPr>
        <p:txBody>
          <a:bodyPr>
            <a:normAutofit/>
          </a:bodyPr>
          <a:lstStyle/>
          <a:p>
            <a:r>
              <a:rPr lang="en-US" altLang="en-US" b="1" u="sng" dirty="0">
                <a:solidFill>
                  <a:schemeClr val="accent1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Cash and Carry</a:t>
            </a:r>
            <a:r>
              <a:rPr lang="en-US" altLang="en-US" b="1" dirty="0"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endParaRPr lang="en-US" altLang="en-US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dirty="0">
                <a:latin typeface="Goudy Old Style" panose="02020502050305020303" pitchFamily="18" charset="0"/>
                <a:cs typeface="Times New Roman" panose="02020603050405020304" pitchFamily="18" charset="0"/>
              </a:rPr>
              <a:t>Warring nations could buy arms as long as they had money</a:t>
            </a:r>
          </a:p>
          <a:p>
            <a:r>
              <a:rPr lang="en-US" altLang="en-US" dirty="0">
                <a:latin typeface="Goudy Old Style" panose="02020502050305020303" pitchFamily="18" charset="0"/>
                <a:cs typeface="Times New Roman" panose="02020603050405020304" pitchFamily="18" charset="0"/>
              </a:rPr>
              <a:t>Some people said it was a good compromise in terms of directly staying out of the fight while others said going to eventually pull us into the war</a:t>
            </a:r>
          </a:p>
          <a:p>
            <a:r>
              <a:rPr lang="en-US" altLang="en-US" dirty="0">
                <a:latin typeface="Goudy Old Style" panose="02020502050305020303" pitchFamily="18" charset="0"/>
                <a:cs typeface="Times New Roman" panose="02020603050405020304" pitchFamily="18" charset="0"/>
              </a:rPr>
              <a:t>Britain was holding on by a thread so the U.S. provided them with ships for their naval bases</a:t>
            </a:r>
          </a:p>
          <a:p>
            <a:r>
              <a:rPr lang="en-US" dirty="0">
                <a:latin typeface="Goudy Old Style" panose="02020502050305020303" pitchFamily="18" charset="0"/>
              </a:rPr>
              <a:t>Jews also began fleeing  to the United States, Britain, France, and Palestine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But the numbers are limited</a:t>
            </a:r>
          </a:p>
          <a:p>
            <a:pPr lvl="1"/>
            <a:r>
              <a:rPr lang="en-US" dirty="0">
                <a:latin typeface="Goudy Old Style" panose="02020502050305020303" pitchFamily="18" charset="0"/>
              </a:rPr>
              <a:t>Specifically in Americans because many did not want refugees for fear of job competition and spies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098" name="Picture 2" descr="https://2.bp.blogspot.com/-4W2MmxhOGTo/VGRMEqdsoTI/AAAAAAAAJcI/8Tq0jnk0VVw/s1600/bhARw0U6f-UXaJk0xTNG0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67000"/>
            <a:ext cx="238749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The Persecution Begins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105400" cy="5257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After taking power Hitler begins blaming the </a:t>
            </a:r>
            <a:r>
              <a:rPr lang="en-US" sz="24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Jews for many of Germany’s failures</a:t>
            </a:r>
          </a:p>
          <a:p>
            <a:pPr>
              <a:defRPr/>
            </a:pPr>
            <a:endParaRPr lang="en-US" sz="24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In 1935, Germany began passing the Nuremberg Laws which Jews stripped of their citizenship, property, forced to wear the star of David on their clothing </a:t>
            </a:r>
          </a:p>
          <a:p>
            <a:endParaRPr lang="en-US" altLang="en-US" sz="2400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In 1938 Polish Jews were expelled and forced into detention centers</a:t>
            </a:r>
          </a:p>
          <a:p>
            <a:endParaRPr lang="en-US" dirty="0"/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289447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55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="" xmlns:a16="http://schemas.microsoft.com/office/drawing/2014/main" id="{C4042CDF-452F-4B1A-820C-B87A0138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B69E9B-5101-47DF-9C77-0D6FCF57AB0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4" name="Picture 2" descr="378">
            <a:extLst>
              <a:ext uri="{FF2B5EF4-FFF2-40B4-BE49-F238E27FC236}">
                <a16:creationId xmlns="" xmlns:a16="http://schemas.microsoft.com/office/drawing/2014/main" id="{6E5D6AE2-74EF-4D27-B7D6-160F84940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455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>
            <a:extLst>
              <a:ext uri="{FF2B5EF4-FFF2-40B4-BE49-F238E27FC236}">
                <a16:creationId xmlns="" xmlns:a16="http://schemas.microsoft.com/office/drawing/2014/main" id="{6C2741E6-CBFD-4B6A-B389-6036104A2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5A9433-75C1-43A2-99B4-C6C7F1C79FB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4099" name="Picture 3" descr="forcedfromhome">
            <a:extLst>
              <a:ext uri="{FF2B5EF4-FFF2-40B4-BE49-F238E27FC236}">
                <a16:creationId xmlns="" xmlns:a16="http://schemas.microsoft.com/office/drawing/2014/main" id="{41A87D51-EAF1-4AEA-BA79-286A7C7C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" y="-2177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782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A22E6AAD-0D01-4B33-9A5D-A5543F96FB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965245" cy="953267"/>
          </a:xfrm>
        </p:spPr>
        <p:txBody>
          <a:bodyPr/>
          <a:lstStyle/>
          <a:p>
            <a:r>
              <a:rPr 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The Persecution Begins</a:t>
            </a:r>
            <a:endParaRPr lang="en-US" alt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4CB44902-7571-425D-9464-A1901FFD1E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219200"/>
            <a:ext cx="6172200" cy="5486400"/>
          </a:xfrm>
        </p:spPr>
        <p:txBody>
          <a:bodyPr>
            <a:noAutofit/>
          </a:bodyPr>
          <a:lstStyle/>
          <a:p>
            <a:r>
              <a:rPr lang="en-US" altLang="en-US" sz="25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On the night of November 9</a:t>
            </a:r>
            <a:r>
              <a:rPr lang="en-US" altLang="en-US" sz="2500" baseline="300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5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 through the morning of November 10</a:t>
            </a:r>
            <a:r>
              <a:rPr lang="en-US" altLang="en-US" sz="2500" baseline="300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25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, 1938 an Anti-Jewish rampage took place in in Germany. </a:t>
            </a:r>
          </a:p>
          <a:p>
            <a:endParaRPr lang="en-US" altLang="en-US" sz="2500" dirty="0" smtClean="0"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r>
              <a:rPr lang="en-US" altLang="en-US" sz="2500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It </a:t>
            </a:r>
            <a:r>
              <a:rPr lang="en-US" altLang="en-US" sz="25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was referred to as </a:t>
            </a:r>
            <a:r>
              <a:rPr lang="en-US" altLang="en-US" sz="2500" b="1" i="1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Kristallnacht</a:t>
            </a:r>
            <a:r>
              <a:rPr lang="en-US" altLang="en-US" sz="25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 meaning “The Night of the Broken Glass”. </a:t>
            </a:r>
          </a:p>
          <a:p>
            <a:pPr lvl="1"/>
            <a:r>
              <a:rPr lang="en-US" altLang="en-US" sz="25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Buildings were burned, Jews were beaten</a:t>
            </a:r>
          </a:p>
          <a:p>
            <a:pPr lvl="1"/>
            <a:r>
              <a:rPr lang="en-US" altLang="en-US" sz="25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Roughly one hundred people were killed and nearly 30,000 people were arrested </a:t>
            </a:r>
          </a:p>
          <a:p>
            <a:pPr lvl="1"/>
            <a:r>
              <a:rPr lang="en-US" altLang="en-US" sz="25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The German government blamed Jewish citizens for the destruction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EB6CFC8-CEB4-49F5-A3CC-CD9297E42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511" y="2819400"/>
            <a:ext cx="2023287" cy="1397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21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="" xmlns:a16="http://schemas.microsoft.com/office/drawing/2014/main" id="{1B2ADE52-8269-46D1-AD6F-1F0E8783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Hitler’s “Final Solution”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="" xmlns:a16="http://schemas.microsoft.com/office/drawing/2014/main" id="{4CF16AE2-4565-49DA-9606-CA8898E31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73788"/>
            <a:ext cx="5029200" cy="500321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Final Solution</a:t>
            </a:r>
            <a:r>
              <a:rPr lang="en-US" altLang="en-US" sz="4000" dirty="0">
                <a:latin typeface="Goudy Old Style" panose="02020502050305020303" pitchFamily="18" charset="0"/>
                <a:cs typeface="Times New Roman" panose="02020603050405020304" pitchFamily="18" charset="0"/>
              </a:rPr>
              <a:t>- A policy of genocide that focused on quickly and systematically killing of an entire population of people </a:t>
            </a:r>
          </a:p>
          <a:p>
            <a:pPr eaLnBrk="1" hangingPunct="1"/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8CC3C6F-AE14-4A04-9D5C-3C8336F6C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743200"/>
            <a:ext cx="2818174" cy="1872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24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E43A13-3472-4542-BE23-C5343BF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6965245" cy="87706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altLang="en-US" sz="44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Hitler’s “Final Solution”</a:t>
            </a:r>
            <a:r>
              <a:rPr lang="en-US" u="sng" dirty="0">
                <a:latin typeface="Goudy Old Style" panose="02020502050305020303" pitchFamily="18" charset="0"/>
                <a:cs typeface="Times New Roman" pitchFamily="18" charset="0"/>
              </a:rPr>
              <a:t/>
            </a:r>
            <a:br>
              <a:rPr lang="en-US" u="sng" dirty="0">
                <a:latin typeface="Goudy Old Style" panose="02020502050305020303" pitchFamily="18" charset="0"/>
                <a:cs typeface="Times New Roman" pitchFamily="18" charset="0"/>
              </a:rPr>
            </a:br>
            <a:endParaRPr lang="en-US" u="sng" dirty="0">
              <a:latin typeface="Goudy Old Style" panose="02020502050305020303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1333D-769F-480F-B366-24B6F903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7620000" cy="5410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In 1942 with a massive amount of captives the Germans began using mass exterminations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Bullets had become too expensive and starvation was taking far too long so they needed a faster way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Nazis began using two types of 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  <a:cs typeface="Times New Roman" pitchFamily="18" charset="0"/>
              </a:rPr>
              <a:t>Concentration Camps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 to house their </a:t>
            </a: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prisoners referred to as labor 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and death camps </a:t>
            </a:r>
          </a:p>
          <a:p>
            <a:pPr lvl="1"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They began using gas chambers where they could execute between two thousand and twelve-thousand people a day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Nazi’s opened their first concentration camp </a:t>
            </a:r>
            <a:r>
              <a:rPr lang="en-US" dirty="0" err="1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Chlemo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 in 1941</a:t>
            </a:r>
          </a:p>
          <a:p>
            <a:pPr lvl="1">
              <a:defRPr/>
            </a:pP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There were twenty-three main camps 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Auschwitz being the </a:t>
            </a: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largest </a:t>
            </a:r>
            <a:r>
              <a:rPr lang="en-US" dirty="0" smtClean="0">
                <a:latin typeface="Goudy Old Style" panose="02020502050305020303" pitchFamily="18" charset="0"/>
                <a:cs typeface="Times New Roman" pitchFamily="18" charset="0"/>
              </a:rPr>
              <a:t>with </a:t>
            </a:r>
            <a:r>
              <a:rPr lang="en-US" dirty="0">
                <a:latin typeface="Goudy Old Style" panose="02020502050305020303" pitchFamily="18" charset="0"/>
                <a:cs typeface="Times New Roman" pitchFamily="18" charset="0"/>
              </a:rPr>
              <a:t>nearly nine hundred sub camps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Goudy Old Style" panose="02020502050305020303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145</TotalTime>
  <Words>777</Words>
  <Application>Microsoft Office PowerPoint</Application>
  <PresentationFormat>On-screen Show (4:3)</PresentationFormat>
  <Paragraphs>106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Adjacency</vt:lpstr>
      <vt:lpstr>Chapter 16-Section 3-The Holocaust</vt:lpstr>
      <vt:lpstr> The Persecution Begins </vt:lpstr>
      <vt:lpstr> The Persecution Begins </vt:lpstr>
      <vt:lpstr>The Persecution Begins</vt:lpstr>
      <vt:lpstr>PowerPoint Presentation</vt:lpstr>
      <vt:lpstr>PowerPoint Presentation</vt:lpstr>
      <vt:lpstr>The Persecution Begins</vt:lpstr>
      <vt:lpstr>Hitler’s “Final Solution”</vt:lpstr>
      <vt:lpstr> Hitler’s “Final Solution” </vt:lpstr>
      <vt:lpstr>Hitler’s “Final Solution”</vt:lpstr>
      <vt:lpstr>PowerPoint Presentation</vt:lpstr>
      <vt:lpstr>Hitler’s “Final Solution”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Concentration Camps </vt:lpstr>
      <vt:lpstr>Concentration Camps </vt:lpstr>
      <vt:lpstr>Concentration Camps </vt:lpstr>
      <vt:lpstr>Death Totals</vt:lpstr>
      <vt:lpstr> Moving away from Neutrality 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3-The Holocaust</dc:title>
  <dc:creator>Windows User</dc:creator>
  <cp:lastModifiedBy>Windows User</cp:lastModifiedBy>
  <cp:revision>6</cp:revision>
  <dcterms:created xsi:type="dcterms:W3CDTF">2018-02-05T14:56:51Z</dcterms:created>
  <dcterms:modified xsi:type="dcterms:W3CDTF">2020-02-04T14:29:05Z</dcterms:modified>
</cp:coreProperties>
</file>