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9" r:id="rId4"/>
    <p:sldId id="260" r:id="rId5"/>
    <p:sldId id="298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84" r:id="rId18"/>
    <p:sldId id="274" r:id="rId19"/>
    <p:sldId id="275" r:id="rId20"/>
    <p:sldId id="281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83" r:id="rId32"/>
    <p:sldId id="296" r:id="rId33"/>
    <p:sldId id="297" r:id="rId34"/>
    <p:sldId id="295" r:id="rId35"/>
    <p:sldId id="276" r:id="rId36"/>
    <p:sldId id="279" r:id="rId37"/>
    <p:sldId id="280" r:id="rId38"/>
    <p:sldId id="278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24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BAA8186-7239-4CCE-B0D4-A8E8591635B6}" type="datetimeFigureOut">
              <a:rPr lang="en-US"/>
              <a:pPr>
                <a:defRPr/>
              </a:pPr>
              <a:t>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5667EE8-75CD-4303-88BE-DC50A7523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50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DDF925-B3A6-4DBE-9528-A48FBDF3BD81}" type="slidenum">
              <a:rPr lang="en-US" smtClean="0"/>
              <a:pPr/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0703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F76CC-ED2D-4B3D-BA1E-8549C6C0CB5C}" type="datetimeFigureOut">
              <a:rPr lang="en-US"/>
              <a:pPr>
                <a:defRPr/>
              </a:pPr>
              <a:t>1/11/2019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A25DEECE-5A5A-49CF-AB13-0DD63E5BD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AC4AC-D4D5-4F98-A4E7-EE2324399B9C}" type="datetimeFigureOut">
              <a:rPr lang="en-US"/>
              <a:pPr>
                <a:defRPr/>
              </a:pPr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EFB6A-260F-4287-8C06-43C29E904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8FF38-E2F6-4951-BE7F-1B79E92797AD}" type="datetimeFigureOut">
              <a:rPr lang="en-US"/>
              <a:pPr>
                <a:defRPr/>
              </a:pPr>
              <a:t>1/11/2019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2E65C-9567-45E1-BA67-16C3EF339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C780A-628C-4A5B-9A84-6A2265215BA0}" type="datetimeFigureOut">
              <a:rPr lang="en-US"/>
              <a:pPr>
                <a:defRPr/>
              </a:pPr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A60A4-9D07-4F90-9843-DC84D299F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C5C93-1163-40BA-89C3-F7C136EEA935}" type="datetimeFigureOut">
              <a:rPr lang="en-US"/>
              <a:pPr>
                <a:defRPr/>
              </a:pPr>
              <a:t>1/11/2019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9697A-24C2-4C70-9CF7-E5B13DE4A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AEE49-4E4D-4C54-AADA-47B8E90F08E8}" type="datetimeFigureOut">
              <a:rPr lang="en-US"/>
              <a:pPr>
                <a:defRPr/>
              </a:pPr>
              <a:t>1/11/2019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BB6BF-59CF-46CD-867F-0851D562A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223DF-BD0E-40BE-BC63-287EE428116D}" type="datetimeFigureOut">
              <a:rPr lang="en-US"/>
              <a:pPr>
                <a:defRPr/>
              </a:pPr>
              <a:t>1/11/2019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5E79C-7BB5-40DF-86F9-05779CE45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D109A-A122-4148-8D33-E684329F48FC}" type="datetimeFigureOut">
              <a:rPr lang="en-US"/>
              <a:pPr>
                <a:defRPr/>
              </a:pPr>
              <a:t>1/11/2019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4EA81-4B4D-4ECF-A0F4-E581FA831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" name="Rounded Rectangle 2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74142-9C84-497B-97DB-FA7EEABD8BBD}" type="datetimeFigureOut">
              <a:rPr lang="en-US"/>
              <a:pPr>
                <a:defRPr/>
              </a:pPr>
              <a:t>1/11/2019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1E1FE-A8F8-40EB-B35D-BADDF480C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2E632-9FD3-4F9B-A756-7C9E7483A128}" type="datetimeFigureOut">
              <a:rPr lang="en-US"/>
              <a:pPr>
                <a:defRPr/>
              </a:pPr>
              <a:t>1/11/2019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1FFEB-9396-449E-BD47-9F5C7D39F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6CB6-75C0-409E-870B-6B9B16775FAC}" type="datetimeFigureOut">
              <a:rPr lang="en-US"/>
              <a:pPr>
                <a:defRPr/>
              </a:pPr>
              <a:t>1/11/2019</a:t>
            </a:fld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C04CB-FE11-42E1-B70D-861295102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4B0E87-2A76-4C7B-A261-A9D21C2AEBBD}" type="datetimeFigureOut">
              <a:rPr lang="en-US"/>
              <a:pPr>
                <a:defRPr/>
              </a:pPr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533393-DB45-4DB6-B58C-67C0F7A2E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9" r:id="rId2"/>
    <p:sldLayoutId id="2147483735" r:id="rId3"/>
    <p:sldLayoutId id="2147483730" r:id="rId4"/>
    <p:sldLayoutId id="2147483731" r:id="rId5"/>
    <p:sldLayoutId id="2147483732" r:id="rId6"/>
    <p:sldLayoutId id="2147483736" r:id="rId7"/>
    <p:sldLayoutId id="2147483737" r:id="rId8"/>
    <p:sldLayoutId id="2147483738" r:id="rId9"/>
    <p:sldLayoutId id="2147483733" r:id="rId10"/>
    <p:sldLayoutId id="21474837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png"/><Relationship Id="rId4" Type="http://schemas.openxmlformats.org/officeDocument/2006/relationships/oleObject" Target="../embeddings/Microsoft_Excel_97-2003_Worksheet1.xls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8" y="4648200"/>
            <a:ext cx="6553200" cy="457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mtClean="0">
                <a:latin typeface="Goudy Old Style" panose="02020502050305020303" pitchFamily="18" charset="0"/>
              </a:rPr>
              <a:t>Chapter </a:t>
            </a:r>
            <a:r>
              <a:rPr lang="en-US" smtClean="0">
                <a:latin typeface="Goudy Old Style" panose="02020502050305020303" pitchFamily="18" charset="0"/>
              </a:rPr>
              <a:t>18</a:t>
            </a:r>
            <a:endParaRPr lang="en-US" dirty="0">
              <a:latin typeface="Goudy Old Style" panose="020205020503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838" y="3227388"/>
            <a:ext cx="66294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The Federal Court System</a:t>
            </a:r>
            <a:endParaRPr lang="en-US" dirty="0">
              <a:latin typeface="Goudy Old Style" panose="020205020503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Type of Jurisdiction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5450" y="1719263"/>
            <a:ext cx="4038600" cy="4406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Original Jurisdiction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 court in which a case is heard first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2048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06900"/>
          </a:xfrm>
        </p:spPr>
        <p:txBody>
          <a:bodyPr/>
          <a:lstStyle/>
          <a:p>
            <a:pPr eaLnBrk="1" hangingPunct="1"/>
            <a:r>
              <a:rPr lang="en-US" b="1" smtClean="0"/>
              <a:t>Appellate Jurisdiction</a:t>
            </a:r>
          </a:p>
          <a:p>
            <a:pPr lvl="1" eaLnBrk="1" hangingPunct="1"/>
            <a:r>
              <a:rPr lang="en-US" smtClean="0"/>
              <a:t>A court that hears a case on appeal from a lower court</a:t>
            </a:r>
          </a:p>
          <a:p>
            <a:pPr lvl="1" eaLnBrk="1" hangingPunct="1"/>
            <a:r>
              <a:rPr lang="en-US" smtClean="0"/>
              <a:t>The appellate court may uphold or overrule, or in someway modify the decision appealed from the lower court</a:t>
            </a:r>
          </a:p>
          <a:p>
            <a:pPr eaLnBrk="1" hangingPunct="1"/>
            <a:endParaRPr lang="en-US" smtClean="0"/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228600" y="4572000"/>
            <a:ext cx="4648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u="sng"/>
              <a:t>Parties involved in cases</a:t>
            </a:r>
          </a:p>
          <a:p>
            <a:pPr algn="ctr"/>
            <a:endParaRPr lang="en-US"/>
          </a:p>
          <a:p>
            <a:r>
              <a:rPr lang="en-US" b="1"/>
              <a:t>Plaintiff:  the person who files the suit</a:t>
            </a:r>
          </a:p>
          <a:p>
            <a:endParaRPr lang="en-US" b="1"/>
          </a:p>
          <a:p>
            <a:r>
              <a:rPr lang="en-US" b="1"/>
              <a:t>Defendant:  the person against who made the complaint is made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Federal Judges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President of the United States names federal judges</a:t>
            </a:r>
          </a:p>
          <a:p>
            <a:pPr lvl="1" eaLnBrk="1" hangingPunct="1"/>
            <a:r>
              <a:rPr lang="en-US" smtClean="0"/>
              <a:t>The Senate, however, has to confirm the President’s nomination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Constitution </a:t>
            </a:r>
            <a:r>
              <a:rPr lang="en-US" b="1" u="sng" smtClean="0"/>
              <a:t>does not:</a:t>
            </a:r>
          </a:p>
          <a:p>
            <a:pPr lvl="1" eaLnBrk="1" hangingPunct="1"/>
            <a:r>
              <a:rPr lang="en-US" smtClean="0"/>
              <a:t>Set an age limit for judges</a:t>
            </a:r>
          </a:p>
          <a:p>
            <a:pPr lvl="1" eaLnBrk="1" hangingPunct="1"/>
            <a:r>
              <a:rPr lang="en-US" smtClean="0"/>
              <a:t>Set requirements for residence or citizenship</a:t>
            </a:r>
          </a:p>
          <a:p>
            <a:pPr lvl="1" eaLnBrk="1" hangingPunct="1"/>
            <a:r>
              <a:rPr lang="en-US" smtClean="0"/>
              <a:t>Require that a judge have a professional background in 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Terms and Pay of Federal Judges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Appointed for life</a:t>
            </a:r>
          </a:p>
          <a:p>
            <a:pPr lvl="1" eaLnBrk="1" hangingPunct="1"/>
            <a:r>
              <a:rPr lang="en-US" dirty="0" smtClean="0"/>
              <a:t>They serve until they resign, retire, or die in office</a:t>
            </a:r>
          </a:p>
          <a:p>
            <a:pPr lvl="1" eaLnBrk="1" hangingPunct="1"/>
            <a:r>
              <a:rPr lang="en-US" dirty="0" smtClean="0"/>
              <a:t>Federal judges may be removed, however, through the impeachment process</a:t>
            </a:r>
          </a:p>
          <a:p>
            <a:pPr lvl="2" eaLnBrk="1" hangingPunct="1"/>
            <a:r>
              <a:rPr lang="en-US" dirty="0" smtClean="0"/>
              <a:t>Only 15 judges have been impeached, with only 7 out of the 15 have been removed by the Senate</a:t>
            </a:r>
          </a:p>
          <a:p>
            <a:pPr eaLnBrk="1" hangingPunct="1"/>
            <a:endParaRPr lang="en-US" dirty="0" smtClean="0"/>
          </a:p>
          <a:p>
            <a:pPr marL="114300" indent="0"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3200400"/>
            <a:ext cx="7696200" cy="1295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The inferior Courts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4606925"/>
            <a:ext cx="7696200" cy="5238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Chapter 18 section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261350" cy="3124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What are the structure and Jurisdiction of the inferior courts?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Federal District Courts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United States district courts are the federal trial courts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667 federal judges handle more than 300,000 cases per year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District courts hear: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/>
              <a:t>Criminal cases </a:t>
            </a:r>
            <a:r>
              <a:rPr lang="en-US" dirty="0"/>
              <a:t>(federal court)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/>
              <a:t>One in which the defendant is tried for committing some action that Congress has declared by law to be a federal </a:t>
            </a:r>
            <a:r>
              <a:rPr lang="en-US" dirty="0" smtClean="0"/>
              <a:t>crime</a:t>
            </a:r>
          </a:p>
          <a:p>
            <a:pPr marL="685800" lvl="2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en-US" dirty="0"/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/>
              <a:t>Civil cases</a:t>
            </a:r>
            <a:endParaRPr lang="en-US" dirty="0"/>
          </a:p>
          <a:p>
            <a:pPr lvl="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/>
              <a:t>Noncriminal matter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Court of appeals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>
          <a:xfrm>
            <a:off x="425450" y="1719263"/>
            <a:ext cx="4038600" cy="4406900"/>
          </a:xfrm>
        </p:spPr>
        <p:txBody>
          <a:bodyPr/>
          <a:lstStyle/>
          <a:p>
            <a:pPr eaLnBrk="1" hangingPunct="1"/>
            <a:r>
              <a:rPr lang="en-US" smtClean="0"/>
              <a:t>Created by Congress in 1891</a:t>
            </a:r>
          </a:p>
          <a:p>
            <a:pPr eaLnBrk="1" hangingPunct="1"/>
            <a:r>
              <a:rPr lang="en-US" smtClean="0"/>
              <a:t>Established to relieve the Supreme Court of much of the burden of hearing appeals from the district courts</a:t>
            </a:r>
          </a:p>
          <a:p>
            <a:pPr eaLnBrk="1" hangingPunct="1"/>
            <a:endParaRPr lang="en-US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06900"/>
          </a:xfrm>
        </p:spPr>
        <p:txBody>
          <a:bodyPr/>
          <a:lstStyle/>
          <a:p>
            <a:pPr eaLnBrk="1" hangingPunct="1"/>
            <a:r>
              <a:rPr lang="en-US" smtClean="0"/>
              <a:t>There are 13 federal courts of appeals in the United States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COURT OF APPEALS</a:t>
            </a:r>
            <a:endParaRPr lang="en-US" dirty="0"/>
          </a:p>
        </p:txBody>
      </p:sp>
      <p:pic>
        <p:nvPicPr>
          <p:cNvPr id="27651" name="Picture 2" descr="550px-US_Court_of_Appeals_and_District_Court_map_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7959725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6600" y="3200400"/>
            <a:ext cx="7696200" cy="1295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The supreme court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36600" y="4606925"/>
            <a:ext cx="7696200" cy="5238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Chapter 18 section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Judicial Review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Federal and State courts have </a:t>
            </a:r>
            <a:r>
              <a:rPr lang="en-US" dirty="0" smtClean="0"/>
              <a:t>extraordinary </a:t>
            </a:r>
            <a:r>
              <a:rPr lang="en-US" dirty="0"/>
              <a:t>power to decide the constitutionality of an act of government, whether executive, legislative, or </a:t>
            </a:r>
            <a:r>
              <a:rPr lang="en-US" dirty="0" smtClean="0"/>
              <a:t>judicial</a:t>
            </a: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Ultimate power lays with the Supreme </a:t>
            </a:r>
            <a:r>
              <a:rPr lang="en-US" dirty="0" smtClean="0"/>
              <a:t>Court</a:t>
            </a: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/>
              <a:t>Marbury v. Madison </a:t>
            </a:r>
            <a:r>
              <a:rPr lang="en-US" b="1" dirty="0"/>
              <a:t>stated the following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Constitution is the supreme law of the land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All legislative acts and other actions of government are inferior to the supreme law and cannot be allowed to conflict with it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Judges are sworn to enforce the provisions of the Constitution,  and therefore must refuse to enforce any government action they find to be in conflict with it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3200400"/>
            <a:ext cx="7696200" cy="1295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>
                <a:latin typeface="Goudy Old Style" panose="02020502050305020303" pitchFamily="18" charset="0"/>
              </a:rPr>
              <a:t>The National Judiciary</a:t>
            </a:r>
            <a:endParaRPr dirty="0">
              <a:latin typeface="Goudy Old Style" panose="020205020503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4606925"/>
            <a:ext cx="7696200" cy="5238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Chapter 18 Section 1</a:t>
            </a:r>
            <a:endParaRPr lang="en-US" dirty="0">
              <a:latin typeface="Goudy Old Style" panose="020205020503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Supreme Court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2000" smtClean="0"/>
              <a:t>The Supreme Court is the only court specifically created by the United States Constitution.</a:t>
            </a:r>
          </a:p>
          <a:p>
            <a:pPr algn="ctr" eaLnBrk="1" hangingPunct="1">
              <a:buFont typeface="Arial" charset="0"/>
              <a:buNone/>
            </a:pPr>
            <a:endParaRPr lang="en-US" sz="2000" smtClean="0"/>
          </a:p>
          <a:p>
            <a:pPr algn="ctr" eaLnBrk="1" hangingPunct="1">
              <a:buFont typeface="Arial" charset="0"/>
              <a:buNone/>
            </a:pPr>
            <a:r>
              <a:rPr lang="en-US" sz="2000" smtClean="0"/>
              <a:t>The Court is made up of the Chief Justice of the United States and eight associate judges</a:t>
            </a:r>
          </a:p>
          <a:p>
            <a:pPr algn="ctr" eaLnBrk="1" hangingPunct="1">
              <a:buFont typeface="Arial" charset="0"/>
              <a:buNone/>
            </a:pPr>
            <a:endParaRPr lang="en-US" sz="2000" smtClean="0"/>
          </a:p>
          <a:p>
            <a:pPr algn="ctr" eaLnBrk="1" hangingPunct="1">
              <a:buFont typeface="Arial" charset="0"/>
              <a:buNone/>
            </a:pPr>
            <a:r>
              <a:rPr lang="en-US" sz="2000" smtClean="0"/>
              <a:t>Final authority in any case involving any question arising under the Constitution, an act of Congress, or a treaty of the United States</a:t>
            </a:r>
          </a:p>
          <a:p>
            <a:pPr algn="ctr" eaLnBrk="1" hangingPunct="1">
              <a:buFont typeface="Arial" charset="0"/>
              <a:buNone/>
            </a:pPr>
            <a:endParaRPr lang="en-US" sz="2000" smtClean="0"/>
          </a:p>
          <a:p>
            <a:pPr algn="ctr" eaLnBrk="1" hangingPunct="1">
              <a:buFont typeface="Arial" charset="0"/>
              <a:buNone/>
            </a:pPr>
            <a:r>
              <a:rPr lang="en-US" sz="2000" smtClean="0"/>
              <a:t>John Marshall from the first Supreme Court justice to increase the power of the Court</a:t>
            </a:r>
          </a:p>
          <a:p>
            <a:pPr eaLnBrk="1" hangingPunct="1"/>
            <a:endParaRPr lang="en-US" smtClean="0"/>
          </a:p>
        </p:txBody>
      </p:sp>
      <p:pic>
        <p:nvPicPr>
          <p:cNvPr id="30724" name="Picture 3" descr="imagesCAAQB2R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562600"/>
            <a:ext cx="1352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Supreme Court</a:t>
            </a:r>
          </a:p>
        </p:txBody>
      </p:sp>
      <p:sp>
        <p:nvSpPr>
          <p:cNvPr id="31747" name="Content Placeholder 3"/>
          <p:cNvSpPr>
            <a:spLocks noGrp="1"/>
          </p:cNvSpPr>
          <p:nvPr>
            <p:ph sz="half" idx="1"/>
          </p:nvPr>
        </p:nvSpPr>
        <p:spPr>
          <a:xfrm>
            <a:off x="425450" y="1719263"/>
            <a:ext cx="4038600" cy="4406900"/>
          </a:xfrm>
        </p:spPr>
        <p:txBody>
          <a:bodyPr/>
          <a:lstStyle/>
          <a:p>
            <a:pPr eaLnBrk="1" hangingPunct="1"/>
            <a:r>
              <a:rPr lang="en-US" smtClean="0"/>
              <a:t>Article III of the Constitution</a:t>
            </a:r>
          </a:p>
          <a:p>
            <a:pPr lvl="1" eaLnBrk="1" hangingPunct="1"/>
            <a:r>
              <a:rPr lang="en-US" sz="2000" smtClean="0"/>
              <a:t>Created the Supreme Court as one of the three branches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069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Is…</a:t>
            </a:r>
          </a:p>
          <a:p>
            <a:pPr eaLnBrk="1" hangingPunct="1"/>
            <a:r>
              <a:rPr lang="en-US" sz="2000" smtClean="0"/>
              <a:t>The last resort in all questions of federal law</a:t>
            </a:r>
          </a:p>
          <a:p>
            <a:pPr eaLnBrk="1" hangingPunct="1"/>
            <a:r>
              <a:rPr lang="en-US" sz="2000" smtClean="0"/>
              <a:t>The final authority in any case involving the Constitution, acts of Congress, and treaties with other nations</a:t>
            </a:r>
          </a:p>
          <a:p>
            <a:pPr eaLnBrk="1" hangingPunct="1"/>
            <a:r>
              <a:rPr lang="en-US" sz="2000" smtClean="0"/>
              <a:t>The decisions of the Supreme Court are binding on all lower courts</a:t>
            </a:r>
          </a:p>
          <a:p>
            <a:pPr eaLnBrk="1" hangingPunct="1"/>
            <a:r>
              <a:rPr lang="en-US" sz="2000" smtClean="0"/>
              <a:t>Nomination to the Supreme Court is a very high honor</a:t>
            </a:r>
          </a:p>
          <a:p>
            <a:pPr eaLnBrk="1" hangingPunct="1"/>
            <a:endParaRPr lang="en-US" smtClean="0"/>
          </a:p>
        </p:txBody>
      </p:sp>
      <p:pic>
        <p:nvPicPr>
          <p:cNvPr id="31749" name="Picture 3" descr="C:\Documents and Settings\Elliottst\Local Settings\Temporary Internet Files\Content.IE5\COC0DMM5\MCj014951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733800"/>
            <a:ext cx="40528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6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11620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dirty="0" smtClean="0"/>
              <a:t>Supreme Court Justices</a:t>
            </a:r>
          </a:p>
        </p:txBody>
      </p:sp>
      <p:pic>
        <p:nvPicPr>
          <p:cNvPr id="32771" name="Content Placeholder 4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81400" y="1828800"/>
            <a:ext cx="5384800" cy="4038600"/>
          </a:xfrm>
        </p:spPr>
      </p:pic>
      <p:sp>
        <p:nvSpPr>
          <p:cNvPr id="6148" name="Text Placeholder 8"/>
          <p:cNvSpPr>
            <a:spLocks noGrp="1"/>
          </p:cNvSpPr>
          <p:nvPr>
            <p:ph type="body" sz="half" idx="2"/>
          </p:nvPr>
        </p:nvSpPr>
        <p:spPr>
          <a:xfrm>
            <a:off x="768350" y="1752600"/>
            <a:ext cx="2298700" cy="31242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1200" dirty="0" smtClean="0"/>
              <a:t> </a:t>
            </a:r>
            <a:r>
              <a:rPr lang="en-US" sz="2400" dirty="0" smtClean="0"/>
              <a:t>Composed of Nine   Justices: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sz="2400" dirty="0" smtClean="0"/>
              <a:t> 1 Chief Justice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sz="2400" dirty="0" smtClean="0"/>
              <a:t> 8 Associate Justices</a:t>
            </a:r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smtClean="0"/>
              <a:t>Chief Justice John Roberts</a:t>
            </a:r>
          </a:p>
        </p:txBody>
      </p:sp>
      <p:pic>
        <p:nvPicPr>
          <p:cNvPr id="33795" name="Content Placeholder 6" descr="john_g_rober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1600200"/>
            <a:ext cx="5029200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400" smtClean="0"/>
              <a:t>Supreme Court Justices</a:t>
            </a:r>
          </a:p>
        </p:txBody>
      </p:sp>
      <p:sp>
        <p:nvSpPr>
          <p:cNvPr id="34819" name="Text Placeholder 5"/>
          <p:cNvSpPr>
            <a:spLocks noGrp="1"/>
          </p:cNvSpPr>
          <p:nvPr>
            <p:ph type="body" idx="1"/>
          </p:nvPr>
        </p:nvSpPr>
        <p:spPr>
          <a:xfrm>
            <a:off x="304800" y="1752600"/>
            <a:ext cx="4192588" cy="574675"/>
          </a:xfrm>
        </p:spPr>
        <p:txBody>
          <a:bodyPr/>
          <a:lstStyle/>
          <a:p>
            <a:pPr eaLnBrk="1" hangingPunct="1"/>
            <a:r>
              <a:rPr lang="en-US" smtClean="0"/>
              <a:t>Elena Kagan </a:t>
            </a:r>
          </a:p>
          <a:p>
            <a:pPr eaLnBrk="1" hangingPunct="1"/>
            <a:r>
              <a:rPr lang="en-US" smtClean="0"/>
              <a:t>(newest member)</a:t>
            </a:r>
          </a:p>
        </p:txBody>
      </p:sp>
      <p:sp>
        <p:nvSpPr>
          <p:cNvPr id="34820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Antonin Scalia</a:t>
            </a:r>
          </a:p>
        </p:txBody>
      </p:sp>
      <p:pic>
        <p:nvPicPr>
          <p:cNvPr id="34821" name="Content Placeholder 9" descr="antonin_scalia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2438400"/>
            <a:ext cx="3962400" cy="3962400"/>
          </a:xfrm>
        </p:spPr>
      </p:pic>
      <p:pic>
        <p:nvPicPr>
          <p:cNvPr id="34822" name="Content Placeholder 7" descr="Elena Kaga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2362200"/>
            <a:ext cx="3276600" cy="4092575"/>
          </a:xfrm>
        </p:spPr>
      </p:pic>
      <p:sp>
        <p:nvSpPr>
          <p:cNvPr id="2" name="Multiply 1"/>
          <p:cNvSpPr/>
          <p:nvPr/>
        </p:nvSpPr>
        <p:spPr>
          <a:xfrm>
            <a:off x="4645025" y="2327275"/>
            <a:ext cx="4041775" cy="422592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400" smtClean="0"/>
              <a:t>Supreme Court Justices</a:t>
            </a:r>
          </a:p>
        </p:txBody>
      </p:sp>
      <p:sp>
        <p:nvSpPr>
          <p:cNvPr id="35843" name="Text Placeholder 2"/>
          <p:cNvSpPr>
            <a:spLocks noGrp="1"/>
          </p:cNvSpPr>
          <p:nvPr>
            <p:ph type="body" idx="1"/>
          </p:nvPr>
        </p:nvSpPr>
        <p:spPr>
          <a:xfrm>
            <a:off x="425450" y="1722438"/>
            <a:ext cx="4040188" cy="639762"/>
          </a:xfrm>
        </p:spPr>
        <p:txBody>
          <a:bodyPr/>
          <a:lstStyle/>
          <a:p>
            <a:pPr eaLnBrk="1" hangingPunct="1"/>
            <a:r>
              <a:rPr lang="en-US" smtClean="0"/>
              <a:t>Anthony M. Kennedy</a:t>
            </a:r>
          </a:p>
        </p:txBody>
      </p:sp>
      <p:pic>
        <p:nvPicPr>
          <p:cNvPr id="35844" name="Content Placeholder 6" descr="anthony_kenned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286000"/>
            <a:ext cx="4114800" cy="3886200"/>
          </a:xfrm>
        </p:spPr>
      </p:pic>
      <p:sp>
        <p:nvSpPr>
          <p:cNvPr id="3584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Clarence Thomas</a:t>
            </a:r>
          </a:p>
        </p:txBody>
      </p:sp>
      <p:pic>
        <p:nvPicPr>
          <p:cNvPr id="35846" name="Content Placeholder 7" descr="clarence_thoma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286000"/>
            <a:ext cx="4191000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400" smtClean="0"/>
              <a:t>Supreme Court Justices</a:t>
            </a:r>
          </a:p>
        </p:txBody>
      </p:sp>
      <p:sp>
        <p:nvSpPr>
          <p:cNvPr id="36867" name="Text Placeholder 2"/>
          <p:cNvSpPr>
            <a:spLocks noGrp="1"/>
          </p:cNvSpPr>
          <p:nvPr>
            <p:ph type="body" idx="1"/>
          </p:nvPr>
        </p:nvSpPr>
        <p:spPr>
          <a:xfrm>
            <a:off x="425450" y="1722438"/>
            <a:ext cx="4040188" cy="639762"/>
          </a:xfrm>
        </p:spPr>
        <p:txBody>
          <a:bodyPr/>
          <a:lstStyle/>
          <a:p>
            <a:pPr eaLnBrk="1" hangingPunct="1"/>
            <a:r>
              <a:rPr lang="en-US" smtClean="0"/>
              <a:t>Ruth Bader Ginsburg</a:t>
            </a:r>
          </a:p>
        </p:txBody>
      </p:sp>
      <p:pic>
        <p:nvPicPr>
          <p:cNvPr id="36868" name="Content Placeholder 7" descr="ruth_bader_ginsbur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362200"/>
            <a:ext cx="4114800" cy="4267200"/>
          </a:xfrm>
        </p:spPr>
      </p:pic>
      <p:sp>
        <p:nvSpPr>
          <p:cNvPr id="36869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Stephen G. Breyer</a:t>
            </a:r>
          </a:p>
        </p:txBody>
      </p:sp>
      <p:pic>
        <p:nvPicPr>
          <p:cNvPr id="36870" name="Content Placeholder 6" descr="stephen_breyer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438400"/>
            <a:ext cx="419100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400" smtClean="0"/>
              <a:t>Supreme Court Justices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>
          <a:xfrm>
            <a:off x="425450" y="1722438"/>
            <a:ext cx="4040188" cy="639762"/>
          </a:xfrm>
        </p:spPr>
        <p:txBody>
          <a:bodyPr/>
          <a:lstStyle/>
          <a:p>
            <a:pPr eaLnBrk="1" hangingPunct="1"/>
            <a:r>
              <a:rPr lang="en-US" smtClean="0"/>
              <a:t>Samuel Alito, Jr.</a:t>
            </a:r>
          </a:p>
        </p:txBody>
      </p:sp>
      <p:sp>
        <p:nvSpPr>
          <p:cNvPr id="37892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Sonia Sotomayor</a:t>
            </a:r>
          </a:p>
        </p:txBody>
      </p:sp>
      <p:pic>
        <p:nvPicPr>
          <p:cNvPr id="37893" name="Content Placeholder 8" descr="samuel_alit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2438400"/>
            <a:ext cx="3965575" cy="3965575"/>
          </a:xfrm>
        </p:spPr>
      </p:pic>
      <p:pic>
        <p:nvPicPr>
          <p:cNvPr id="37894" name="Content Placeholder 11" descr="200px-Sonio_Sotomayor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76800" y="2438400"/>
            <a:ext cx="3962400" cy="4041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304800"/>
            <a:ext cx="9194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Duties of the Supreme Court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main duty of the justices is to hear and rule on cases.</a:t>
            </a:r>
          </a:p>
          <a:p>
            <a:pPr lvl="1" eaLnBrk="1" hangingPunct="1"/>
            <a:r>
              <a:rPr lang="en-US" sz="2400" smtClean="0"/>
              <a:t>Three decision making tasks:</a:t>
            </a:r>
          </a:p>
          <a:p>
            <a:pPr lvl="1" eaLnBrk="1" hangingPunct="1">
              <a:buFontTx/>
              <a:buAutoNum type="arabicPeriod"/>
            </a:pPr>
            <a:r>
              <a:rPr lang="en-US" sz="2400" smtClean="0"/>
              <a:t>Decide which cases to hear from among the thousands appealed to the Court each year</a:t>
            </a:r>
          </a:p>
          <a:p>
            <a:pPr lvl="1" eaLnBrk="1" hangingPunct="1">
              <a:buFontTx/>
              <a:buNone/>
            </a:pPr>
            <a:endParaRPr lang="en-US" sz="2400" smtClean="0"/>
          </a:p>
          <a:p>
            <a:pPr lvl="1" eaLnBrk="1" hangingPunct="1">
              <a:buFontTx/>
              <a:buAutoNum type="arabicPeriod" startAt="2"/>
            </a:pPr>
            <a:r>
              <a:rPr lang="en-US" sz="2400" smtClean="0"/>
              <a:t>Decide the case itself</a:t>
            </a:r>
          </a:p>
          <a:p>
            <a:pPr lvl="1" eaLnBrk="1" hangingPunct="1">
              <a:buFontTx/>
              <a:buNone/>
            </a:pPr>
            <a:endParaRPr lang="en-US" sz="2400" smtClean="0"/>
          </a:p>
          <a:p>
            <a:pPr lvl="1" eaLnBrk="1" hangingPunct="1">
              <a:buFontTx/>
              <a:buAutoNum type="arabicPeriod" startAt="3"/>
            </a:pPr>
            <a:r>
              <a:rPr lang="en-US" sz="2400" smtClean="0"/>
              <a:t>Determine an explanation for the decision, called the Court’s opinion.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Creation of a National Judiciary</a:t>
            </a: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>
                <a:latin typeface="Goudy Old Style" panose="02020502050305020303" pitchFamily="18" charset="0"/>
              </a:rPr>
              <a:t>Under the Articles of Confederation:</a:t>
            </a:r>
          </a:p>
          <a:p>
            <a:pPr lvl="1" eaLnBrk="1" hangingPunct="1"/>
            <a:r>
              <a:rPr lang="en-US" sz="2800" dirty="0" smtClean="0">
                <a:latin typeface="Goudy Old Style" panose="02020502050305020303" pitchFamily="18" charset="0"/>
              </a:rPr>
              <a:t>Laws were interpreted and applied as each State saw fit</a:t>
            </a:r>
          </a:p>
          <a:p>
            <a:pPr lvl="1" eaLnBrk="1" hangingPunct="1"/>
            <a:r>
              <a:rPr lang="en-US" sz="2800" dirty="0" smtClean="0">
                <a:latin typeface="Goudy Old Style" panose="02020502050305020303" pitchFamily="18" charset="0"/>
              </a:rPr>
              <a:t>Disputes between States and between person who lived in different States were decided, if at all, by the courts in one of the States involved</a:t>
            </a:r>
          </a:p>
          <a:p>
            <a:pPr lvl="1" eaLnBrk="1" hangingPunct="1"/>
            <a:r>
              <a:rPr lang="en-US" sz="2800" dirty="0" smtClean="0">
                <a:latin typeface="Goudy Old Style" panose="02020502050305020303" pitchFamily="18" charset="0"/>
              </a:rPr>
              <a:t>Often, decisions by the courts in one State were ignored by the courts in other States</a:t>
            </a: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smtClean="0"/>
              <a:t>Duties of the Supreme Court</a:t>
            </a:r>
          </a:p>
        </p:txBody>
      </p:sp>
      <p:pic>
        <p:nvPicPr>
          <p:cNvPr id="40963" name="Content Placeholder 6" descr="john_g_robert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2888" y="2057400"/>
            <a:ext cx="4191000" cy="41910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069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1800" dirty="0" smtClean="0"/>
              <a:t>Chief Justice John Roberts has</a:t>
            </a:r>
          </a:p>
          <a:p>
            <a:pPr eaLnBrk="1" hangingPunct="1">
              <a:buFontTx/>
              <a:buNone/>
              <a:defRPr/>
            </a:pPr>
            <a:r>
              <a:rPr lang="en-US" sz="1800" dirty="0" smtClean="0"/>
              <a:t>several additional duties:</a:t>
            </a:r>
          </a:p>
          <a:p>
            <a:pPr eaLnBrk="1" hangingPunct="1">
              <a:buFontTx/>
              <a:buNone/>
              <a:defRPr/>
            </a:pPr>
            <a:endParaRPr lang="en-US" sz="1800" dirty="0" smtClean="0"/>
          </a:p>
          <a:p>
            <a:pPr eaLnBrk="1" hangingPunct="1">
              <a:buFontTx/>
              <a:buNone/>
              <a:defRPr/>
            </a:pPr>
            <a:endParaRPr lang="en-US" sz="1800" dirty="0" smtClean="0"/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000" dirty="0" smtClean="0"/>
              <a:t>Presides over sessions and conferences at which cases are discussed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000" dirty="0" smtClean="0"/>
              <a:t>Carries out a leadership role in the court’s judicial work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000" dirty="0" smtClean="0"/>
              <a:t>Helps administer the federal court system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How the Supreme Court Operates</a:t>
            </a:r>
          </a:p>
        </p:txBody>
      </p:sp>
      <p:pic>
        <p:nvPicPr>
          <p:cNvPr id="1028" name="Content Placeholder 4" descr="imagesCAWULDX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24488" y="2133600"/>
            <a:ext cx="3033712" cy="3810000"/>
          </a:xfrm>
        </p:spPr>
      </p:pic>
      <p:graphicFrame>
        <p:nvGraphicFramePr>
          <p:cNvPr id="1026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609600" y="1752600"/>
          <a:ext cx="42672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4" imgW="8230313" imgH="4523624" progId="Excel.Chart.8">
                  <p:embed/>
                </p:oleObj>
              </mc:Choice>
              <mc:Fallback>
                <p:oleObj r:id="rId4" imgW="8230313" imgH="4523624" progId="Excel.Chart.8">
                  <p:embed/>
                  <p:pic>
                    <p:nvPicPr>
                      <p:cNvPr id="0" name="Content Placeholder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4267200" cy="297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914400" y="5181600"/>
            <a:ext cx="3810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Only about 1% of cases sent to the Supreme Court are “heard” by the Court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914400"/>
          <a:ext cx="9144000" cy="4205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456497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How Cases Reach</a:t>
                      </a:r>
                      <a:r>
                        <a:rPr lang="en-US" baseline="0" dirty="0" smtClean="0"/>
                        <a:t> the Court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41030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Writ of Certiorari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Main route</a:t>
                      </a:r>
                      <a:r>
                        <a:rPr lang="en-US" baseline="0" dirty="0" smtClean="0"/>
                        <a:t> to the Supreme Court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Order from the Court to a lower court to send up the records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Must argue either that the lower court made a legal error in handling the case or that the case raises a significant constitutional issue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</a:tr>
              <a:tr h="10955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On Appeal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The decision of a lower</a:t>
                      </a:r>
                      <a:r>
                        <a:rPr lang="en-US" baseline="0" dirty="0" smtClean="0"/>
                        <a:t> federal or state court has been requested to be reviewed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Few cases actually arrive on appeal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999" name="TextBox 4"/>
          <p:cNvSpPr txBox="1">
            <a:spLocks noChangeArrowheads="1"/>
          </p:cNvSpPr>
          <p:nvPr/>
        </p:nvSpPr>
        <p:spPr bwMode="auto">
          <a:xfrm>
            <a:off x="304800" y="228600"/>
            <a:ext cx="838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The majority of cases that reach the Supreme Court are from appeals from lower court decisions.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Selecting Cases</a:t>
            </a:r>
          </a:p>
        </p:txBody>
      </p:sp>
      <p:sp>
        <p:nvSpPr>
          <p:cNvPr id="43011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Justices or clerks identify cases worthy of serious consideration</a:t>
            </a:r>
          </a:p>
          <a:p>
            <a:pPr eaLnBrk="1" hangingPunct="1"/>
            <a:r>
              <a:rPr lang="en-US" smtClean="0"/>
              <a:t>Chief Justice then puts them on the “discuss list” for all of the justices to consider</a:t>
            </a:r>
          </a:p>
          <a:p>
            <a:pPr eaLnBrk="1" hangingPunct="1"/>
            <a:r>
              <a:rPr lang="en-US" smtClean="0"/>
              <a:t>Court operates by the“rule of four”</a:t>
            </a:r>
          </a:p>
          <a:p>
            <a:pPr lvl="1" eaLnBrk="1" hangingPunct="1"/>
            <a:r>
              <a:rPr lang="en-US" smtClean="0"/>
              <a:t>4/9 justices agree to accept the case, the Court will do 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How the Supreme Court Operates</a:t>
            </a:r>
          </a:p>
        </p:txBody>
      </p:sp>
      <p:sp>
        <p:nvSpPr>
          <p:cNvPr id="22531" name="Content Placeholder 4"/>
          <p:cNvSpPr>
            <a:spLocks noGrp="1"/>
          </p:cNvSpPr>
          <p:nvPr>
            <p:ph sz="half" idx="1"/>
          </p:nvPr>
        </p:nvSpPr>
        <p:spPr>
          <a:xfrm>
            <a:off x="425450" y="1719263"/>
            <a:ext cx="4038600" cy="44069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Oral Argument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sets a date on which that case will be heard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Arguments are limited to 30 minutes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Briefs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Briefs are written documents filed with the Court before oral arguments begin</a:t>
            </a:r>
          </a:p>
        </p:txBody>
      </p:sp>
      <p:sp>
        <p:nvSpPr>
          <p:cNvPr id="22532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069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The Court in Conference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Justices meet Wednesday and Fridays (from October-July) to consider the cases in which they have heard oral arguments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Chief Justice presides over the conference (speaks first and usually indicates how he intends to vote)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Each associate judge will then summarize his/her views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1600" dirty="0" smtClean="0"/>
              <a:t>Presentations are made in order of seniority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-120650"/>
            <a:ext cx="5638800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Historic Supreme Court Justices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083" name="Text Placeholder 2"/>
          <p:cNvSpPr>
            <a:spLocks noGrp="1"/>
          </p:cNvSpPr>
          <p:nvPr>
            <p:ph type="body" idx="1"/>
          </p:nvPr>
        </p:nvSpPr>
        <p:spPr>
          <a:xfrm>
            <a:off x="425450" y="1722438"/>
            <a:ext cx="4040188" cy="639762"/>
          </a:xfrm>
        </p:spPr>
        <p:txBody>
          <a:bodyPr/>
          <a:lstStyle/>
          <a:p>
            <a:pPr eaLnBrk="1" hangingPunct="1"/>
            <a:r>
              <a:rPr lang="en-US" smtClean="0"/>
              <a:t>Sandra Day O’Connor</a:t>
            </a:r>
          </a:p>
        </p:txBody>
      </p:sp>
      <p:pic>
        <p:nvPicPr>
          <p:cNvPr id="46084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5713" y="2801938"/>
            <a:ext cx="2381250" cy="2962275"/>
          </a:xfrm>
        </p:spPr>
      </p:pic>
      <p:sp>
        <p:nvSpPr>
          <p:cNvPr id="4608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Thurgood Marshall</a:t>
            </a:r>
          </a:p>
        </p:txBody>
      </p:sp>
      <p:pic>
        <p:nvPicPr>
          <p:cNvPr id="46086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26038" y="2743200"/>
            <a:ext cx="2971800" cy="2971800"/>
          </a:xfrm>
        </p:spPr>
      </p:pic>
      <p:sp>
        <p:nvSpPr>
          <p:cNvPr id="46087" name="TextBox 7"/>
          <p:cNvSpPr txBox="1">
            <a:spLocks noChangeArrowheads="1"/>
          </p:cNvSpPr>
          <p:nvPr/>
        </p:nvSpPr>
        <p:spPr bwMode="auto">
          <a:xfrm>
            <a:off x="457200" y="5835650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First Female </a:t>
            </a:r>
          </a:p>
          <a:p>
            <a:pPr algn="ctr"/>
            <a:r>
              <a:rPr lang="en-US"/>
              <a:t>Supreme Court Justice</a:t>
            </a:r>
          </a:p>
        </p:txBody>
      </p:sp>
      <p:sp>
        <p:nvSpPr>
          <p:cNvPr id="46088" name="TextBox 9"/>
          <p:cNvSpPr txBox="1">
            <a:spLocks noChangeArrowheads="1"/>
          </p:cNvSpPr>
          <p:nvPr/>
        </p:nvSpPr>
        <p:spPr bwMode="auto">
          <a:xfrm>
            <a:off x="4651375" y="5835650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First African American</a:t>
            </a:r>
          </a:p>
          <a:p>
            <a:pPr algn="ctr"/>
            <a:r>
              <a:rPr lang="en-US"/>
              <a:t>Supreme Court Justice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Historic Supreme Court Justices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107" name="Text Placeholder 2"/>
          <p:cNvSpPr>
            <a:spLocks noGrp="1"/>
          </p:cNvSpPr>
          <p:nvPr>
            <p:ph type="body" idx="1"/>
          </p:nvPr>
        </p:nvSpPr>
        <p:spPr>
          <a:xfrm>
            <a:off x="425450" y="1722438"/>
            <a:ext cx="4040188" cy="639762"/>
          </a:xfrm>
        </p:spPr>
        <p:txBody>
          <a:bodyPr/>
          <a:lstStyle/>
          <a:p>
            <a:pPr eaLnBrk="1" hangingPunct="1"/>
            <a:r>
              <a:rPr lang="en-US" smtClean="0"/>
              <a:t>Sonia Sotomayor</a:t>
            </a:r>
          </a:p>
        </p:txBody>
      </p:sp>
      <p:pic>
        <p:nvPicPr>
          <p:cNvPr id="47108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2514600"/>
            <a:ext cx="2841625" cy="2960688"/>
          </a:xfrm>
        </p:spPr>
      </p:pic>
      <p:sp>
        <p:nvSpPr>
          <p:cNvPr id="47109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William H. Taft</a:t>
            </a:r>
          </a:p>
        </p:txBody>
      </p:sp>
      <p:pic>
        <p:nvPicPr>
          <p:cNvPr id="47110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81600" y="2427288"/>
            <a:ext cx="3048000" cy="3048000"/>
          </a:xfrm>
        </p:spPr>
      </p:pic>
      <p:sp>
        <p:nvSpPr>
          <p:cNvPr id="47111" name="TextBox 7"/>
          <p:cNvSpPr txBox="1">
            <a:spLocks noChangeArrowheads="1"/>
          </p:cNvSpPr>
          <p:nvPr/>
        </p:nvSpPr>
        <p:spPr bwMode="auto">
          <a:xfrm>
            <a:off x="376238" y="5562600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First Hispanic</a:t>
            </a:r>
          </a:p>
          <a:p>
            <a:pPr algn="ctr"/>
            <a:r>
              <a:rPr lang="en-US"/>
              <a:t>Supreme Court Justice</a:t>
            </a:r>
          </a:p>
        </p:txBody>
      </p:sp>
      <p:sp>
        <p:nvSpPr>
          <p:cNvPr id="47112" name="TextBox 9"/>
          <p:cNvSpPr txBox="1">
            <a:spLocks noChangeArrowheads="1"/>
          </p:cNvSpPr>
          <p:nvPr/>
        </p:nvSpPr>
        <p:spPr bwMode="auto">
          <a:xfrm>
            <a:off x="4724400" y="5562600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Only President to serve as a Supreme Court Justice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court’s Opinions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Majority Opinion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/>
              <a:t>The courts opinion, announces the Court’s decision in a case and sets out the reasoning on which it is based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Precedents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/>
              <a:t>Examples to be followed in similar cases as they arise in the lower courts or reach the Supreme Court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Concurring opinion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/>
              <a:t>To add or emphasize a point that was not made in the majority opinion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Dissenting opinion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/>
              <a:t>Often written by those judges who do not agree with the majority decision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Creation of a National Judiciary</a:t>
            </a:r>
            <a:endParaRPr lang="en-US" b="1" u="sng" dirty="0">
              <a:solidFill>
                <a:schemeClr val="accent1">
                  <a:lumMod val="75000"/>
                </a:schemeClr>
              </a:solidFill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5450" y="1719263"/>
            <a:ext cx="4038600" cy="4406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Alexander Hamilton argued the need for a national court system.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Laws are dead without courts to interpret and define them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Constitution created a national judiciary under Article III</a:t>
            </a:r>
            <a:endParaRPr lang="en-US" dirty="0">
              <a:latin typeface="Goudy Old Style" panose="02020502050305020303" pitchFamily="18" charset="0"/>
            </a:endParaRPr>
          </a:p>
        </p:txBody>
      </p:sp>
      <p:pic>
        <p:nvPicPr>
          <p:cNvPr id="14340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1905000"/>
            <a:ext cx="3319463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Dual Court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343400" cy="457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Goudy Old Style" panose="02020502050305020303" pitchFamily="18" charset="0"/>
              </a:rPr>
              <a:t>Two separate court systems in America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en-US" dirty="0">
                <a:latin typeface="Goudy Old Style" panose="02020502050305020303" pitchFamily="18" charset="0"/>
              </a:rPr>
              <a:t>National judiciary spans the country with more than 120 courts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en-US" dirty="0">
                <a:latin typeface="Goudy Old Style" panose="02020502050305020303" pitchFamily="18" charset="0"/>
              </a:rPr>
              <a:t>Each of the fifty states has its own court system</a:t>
            </a:r>
          </a:p>
          <a:p>
            <a:pPr marL="1371600" lvl="2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>
                <a:latin typeface="Goudy Old Style" panose="02020502050305020303" pitchFamily="18" charset="0"/>
              </a:rPr>
              <a:t>Number runs into the thousands</a:t>
            </a:r>
          </a:p>
          <a:p>
            <a:pPr marL="1371600" lvl="2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>
                <a:latin typeface="Goudy Old Style" panose="02020502050305020303" pitchFamily="18" charset="0"/>
              </a:rPr>
              <a:t>State courts hear most of the cases in the country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56933"/>
            <a:ext cx="3165035" cy="2152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867400" y="5029200"/>
            <a:ext cx="236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Dearborn 19</a:t>
            </a:r>
            <a:r>
              <a:rPr lang="en-US" baseline="30000" dirty="0" smtClean="0"/>
              <a:t>th</a:t>
            </a:r>
            <a:r>
              <a:rPr lang="en-US" dirty="0" smtClean="0"/>
              <a:t> District Court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126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Two kinds of federal Court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387" name="Text Placeholder 3"/>
          <p:cNvSpPr>
            <a:spLocks noGrp="1"/>
          </p:cNvSpPr>
          <p:nvPr>
            <p:ph type="body" idx="1"/>
          </p:nvPr>
        </p:nvSpPr>
        <p:spPr>
          <a:xfrm>
            <a:off x="425450" y="1722438"/>
            <a:ext cx="4040188" cy="639762"/>
          </a:xfrm>
        </p:spPr>
        <p:txBody>
          <a:bodyPr/>
          <a:lstStyle/>
          <a:p>
            <a:pPr eaLnBrk="1" hangingPunct="1"/>
            <a:r>
              <a:rPr lang="en-US" smtClean="0"/>
              <a:t>Constitutional Courts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5450" y="2438400"/>
            <a:ext cx="4040188" cy="36877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Inferior </a:t>
            </a:r>
            <a:r>
              <a:rPr lang="en-US" dirty="0"/>
              <a:t>courts that Congress has formed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Together with the Supreme Court the now include the courts of appeal, the district courts, and the U.S. court of International Trade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AKA </a:t>
            </a:r>
            <a:r>
              <a:rPr lang="en-US" b="1" dirty="0"/>
              <a:t>regular courts</a:t>
            </a:r>
            <a:r>
              <a:rPr lang="en-US" dirty="0"/>
              <a:t> or  </a:t>
            </a:r>
            <a:r>
              <a:rPr lang="en-US" b="1" dirty="0"/>
              <a:t>Article III courts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16389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Special Courts</a:t>
            </a:r>
          </a:p>
        </p:txBody>
      </p:sp>
      <p:sp>
        <p:nvSpPr>
          <p:cNvPr id="16390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3"/>
          </a:xfrm>
        </p:spPr>
        <p:txBody>
          <a:bodyPr/>
          <a:lstStyle/>
          <a:p>
            <a:pPr eaLnBrk="1" hangingPunct="1"/>
            <a:r>
              <a:rPr lang="en-US" smtClean="0"/>
              <a:t>Do not exercise the broad “judicial Power of the United States”</a:t>
            </a:r>
          </a:p>
          <a:p>
            <a:pPr eaLnBrk="1" hangingPunct="1"/>
            <a:r>
              <a:rPr lang="en-US" smtClean="0"/>
              <a:t>Hear a much narrower range of cases</a:t>
            </a:r>
          </a:p>
          <a:p>
            <a:pPr eaLnBrk="1" hangingPunct="1"/>
            <a:r>
              <a:rPr lang="en-US" smtClean="0"/>
              <a:t>AKA the legislative courts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-350838"/>
          <a:ext cx="9144000" cy="7237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3659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The Special Courts</a:t>
                      </a:r>
                      <a:endParaRPr lang="en-US" sz="1800" dirty="0"/>
                    </a:p>
                  </a:txBody>
                  <a:tcPr marT="45724" marB="4572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8171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The Court of Federal Claims</a:t>
                      </a:r>
                      <a:endParaRPr lang="en-US" sz="1400" b="1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Composed of 16 judges, appointed by the president. Hears claims for damages against the government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T="45724" marB="45724" anchor="ctr"/>
                </a:tc>
              </a:tr>
              <a:tr h="3085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The Territorial</a:t>
                      </a:r>
                      <a:r>
                        <a:rPr lang="en-US" sz="1400" baseline="0" dirty="0" smtClean="0"/>
                        <a:t> Courts</a:t>
                      </a:r>
                      <a:endParaRPr lang="en-US" sz="1400" b="1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Courts in our nation’s territories</a:t>
                      </a:r>
                      <a:endParaRPr lang="en-US" sz="1400" dirty="0"/>
                    </a:p>
                  </a:txBody>
                  <a:tcPr marT="45724" marB="45724" anchor="ctr"/>
                </a:tc>
              </a:tr>
              <a:tr h="7573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The District of Columbia Courts</a:t>
                      </a:r>
                      <a:endParaRPr lang="en-US" sz="1400" b="1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Judicial system in our Nation’s capital (superior court and court of appeals)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T="45724" marB="45724" anchor="ctr"/>
                </a:tc>
              </a:tr>
              <a:tr h="98171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The Court of Appeals</a:t>
                      </a:r>
                      <a:r>
                        <a:rPr lang="en-US" sz="1400" baseline="0" dirty="0" smtClean="0"/>
                        <a:t> for the Armed Forces</a:t>
                      </a:r>
                      <a:endParaRPr lang="en-US" sz="1400" b="1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Military Courts for each branch of the</a:t>
                      </a:r>
                      <a:r>
                        <a:rPr lang="en-US" sz="1400" baseline="0" dirty="0" smtClean="0"/>
                        <a:t> nation’s armed forces (not a part of the federal court system)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T="45724" marB="45724" anchor="ctr"/>
                </a:tc>
              </a:tr>
              <a:tr h="120610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Military Tribunals</a:t>
                      </a:r>
                      <a:endParaRPr lang="en-US" sz="1400" b="1" dirty="0" smtClean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Panels composed of American military personal that will hear trials against foreigners accused of committing acts of terror against the United</a:t>
                      </a:r>
                      <a:r>
                        <a:rPr lang="en-US" sz="1400" baseline="0" dirty="0" smtClean="0"/>
                        <a:t> States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T="45724" marB="45724" anchor="ctr"/>
                </a:tc>
              </a:tr>
              <a:tr h="14304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The Court of Appeals for Veterans Claims</a:t>
                      </a:r>
                      <a:endParaRPr lang="en-US" sz="1400" b="1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Power to hear appeals from the decisions of an administrative agency, Depart of Veterans</a:t>
                      </a:r>
                      <a:r>
                        <a:rPr lang="en-US" sz="1400" baseline="0" dirty="0" smtClean="0"/>
                        <a:t> Affairs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Hears cases in which individuals claim that the VA has denied or mishandled claims for veterans benefits</a:t>
                      </a:r>
                      <a:endParaRPr lang="en-US" sz="1400" dirty="0"/>
                    </a:p>
                  </a:txBody>
                  <a:tcPr marT="45724" marB="45724" anchor="ctr"/>
                </a:tc>
              </a:tr>
              <a:tr h="120610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The</a:t>
                      </a:r>
                      <a:r>
                        <a:rPr lang="en-US" sz="1400" baseline="0" dirty="0" smtClean="0"/>
                        <a:t> United States Tax Court</a:t>
                      </a:r>
                      <a:endParaRPr lang="en-US" sz="1400" b="1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 Judges</a:t>
                      </a:r>
                    </a:p>
                    <a:p>
                      <a:pPr algn="ctr"/>
                      <a:r>
                        <a:rPr lang="en-US" sz="1400" dirty="0" smtClean="0"/>
                        <a:t>Hears</a:t>
                      </a:r>
                      <a:r>
                        <a:rPr lang="en-US" sz="1400" baseline="0" dirty="0" smtClean="0"/>
                        <a:t> civil but not criminal cases involving disputes over the application of the tax laws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T="45724" marB="45724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Federal Court Jurisdiction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/>
              <a:t>Jurisdiction</a:t>
            </a:r>
          </a:p>
          <a:p>
            <a:pPr marL="640080"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The authority of a court to hear (to</a:t>
            </a:r>
            <a:r>
              <a:rPr lang="en-US" i="1" dirty="0"/>
              <a:t> try</a:t>
            </a:r>
            <a:r>
              <a:rPr lang="en-US" dirty="0"/>
              <a:t> and to </a:t>
            </a:r>
            <a:r>
              <a:rPr lang="en-US" i="1" dirty="0"/>
              <a:t>decide</a:t>
            </a:r>
            <a:r>
              <a:rPr lang="en-US" dirty="0"/>
              <a:t>) a </a:t>
            </a:r>
            <a:r>
              <a:rPr lang="en-US" dirty="0" smtClean="0"/>
              <a:t>case</a:t>
            </a:r>
          </a:p>
          <a:p>
            <a:pPr marL="411480" lvl="1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640080"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Federal Courts have jurisdiction over certain </a:t>
            </a:r>
            <a:r>
              <a:rPr lang="en-US" dirty="0" smtClean="0"/>
              <a:t>cases</a:t>
            </a:r>
          </a:p>
          <a:p>
            <a:pPr marL="640080"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640080"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Article III, Section 2 of the Constitution provides that federal courts may hear a case because of either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000" dirty="0" smtClean="0"/>
              <a:t>The subject matter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000" dirty="0" smtClean="0"/>
              <a:t>Parties involved</a:t>
            </a:r>
          </a:p>
          <a:p>
            <a:pPr marL="685800" lvl="2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en-US" sz="2000" dirty="0"/>
          </a:p>
          <a:p>
            <a:pPr marL="640080"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Cases that are not heard within the federal courts are within the jurisdiction of the States’ courts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Types of Jurisdiction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u="sng" dirty="0"/>
              <a:t>Exclusive Jurisdiction</a:t>
            </a:r>
          </a:p>
          <a:p>
            <a:pPr marL="640080"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Cases that can </a:t>
            </a:r>
            <a:r>
              <a:rPr lang="en-US" sz="2400" b="1" i="1" dirty="0"/>
              <a:t>only</a:t>
            </a:r>
            <a:r>
              <a:rPr lang="en-US" sz="2400" dirty="0"/>
              <a:t> be heard in federal courts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/>
              <a:t>Ambassadors or other officials of foreign governments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/>
              <a:t>Person charged with federal crime (ex. Patent or copyright infringements</a:t>
            </a:r>
            <a:r>
              <a:rPr lang="en-US" sz="2400" dirty="0" smtClean="0"/>
              <a:t>)</a:t>
            </a:r>
          </a:p>
          <a:p>
            <a:pPr marL="685800" lvl="2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en-US" sz="2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u="sng" dirty="0"/>
              <a:t>Concurrent Jurisdiction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/>
              <a:t>May be tried in either a federal court or a State court</a:t>
            </a:r>
          </a:p>
          <a:p>
            <a:pPr marL="1280160" lvl="3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US" sz="2400" dirty="0"/>
              <a:t>Disputes involving citizens of different 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130</TotalTime>
  <Words>1599</Words>
  <Application>Microsoft Office PowerPoint</Application>
  <PresentationFormat>On-screen Show (4:3)</PresentationFormat>
  <Paragraphs>222</Paragraphs>
  <Slides>38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Apothecary</vt:lpstr>
      <vt:lpstr>Microsoft Excel Chart</vt:lpstr>
      <vt:lpstr>The Federal Court System</vt:lpstr>
      <vt:lpstr>The National Judiciary</vt:lpstr>
      <vt:lpstr>Creation of a National Judiciary</vt:lpstr>
      <vt:lpstr>Creation of a National Judiciary</vt:lpstr>
      <vt:lpstr>Dual Court system</vt:lpstr>
      <vt:lpstr>Two kinds of federal Court</vt:lpstr>
      <vt:lpstr>PowerPoint Presentation</vt:lpstr>
      <vt:lpstr>Federal Court Jurisdiction</vt:lpstr>
      <vt:lpstr>Types of Jurisdiction</vt:lpstr>
      <vt:lpstr>Type of Jurisdiction</vt:lpstr>
      <vt:lpstr>Federal Judges</vt:lpstr>
      <vt:lpstr>Terms and Pay of Federal Judges</vt:lpstr>
      <vt:lpstr>The inferior Courts</vt:lpstr>
      <vt:lpstr>What are the structure and Jurisdiction of the inferior courts?</vt:lpstr>
      <vt:lpstr>Federal District Courts</vt:lpstr>
      <vt:lpstr>The Court of appeals</vt:lpstr>
      <vt:lpstr>THE COURT OF APPEALS</vt:lpstr>
      <vt:lpstr>The supreme court</vt:lpstr>
      <vt:lpstr>Judicial Review</vt:lpstr>
      <vt:lpstr>The Supreme Court</vt:lpstr>
      <vt:lpstr>The Supreme Court</vt:lpstr>
      <vt:lpstr>Supreme Court Justices</vt:lpstr>
      <vt:lpstr>Chief Justice John Roberts</vt:lpstr>
      <vt:lpstr>Supreme Court Justices</vt:lpstr>
      <vt:lpstr>Supreme Court Justices</vt:lpstr>
      <vt:lpstr>Supreme Court Justices</vt:lpstr>
      <vt:lpstr>Supreme Court Justices</vt:lpstr>
      <vt:lpstr>PowerPoint Presentation</vt:lpstr>
      <vt:lpstr>Duties of the Supreme Court</vt:lpstr>
      <vt:lpstr>Duties of the Supreme Court</vt:lpstr>
      <vt:lpstr>How the Supreme Court Operates</vt:lpstr>
      <vt:lpstr>PowerPoint Presentation</vt:lpstr>
      <vt:lpstr>Selecting Cases</vt:lpstr>
      <vt:lpstr>How the Supreme Court Operates</vt:lpstr>
      <vt:lpstr>PowerPoint Presentation</vt:lpstr>
      <vt:lpstr>Historic Supreme Court Justices</vt:lpstr>
      <vt:lpstr>Historic Supreme Court Justices</vt:lpstr>
      <vt:lpstr>The court’s Opinions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Federal Court System</dc:title>
  <dc:creator>House</dc:creator>
  <cp:lastModifiedBy>Windows User</cp:lastModifiedBy>
  <cp:revision>16</cp:revision>
  <dcterms:created xsi:type="dcterms:W3CDTF">2012-07-15T16:23:55Z</dcterms:created>
  <dcterms:modified xsi:type="dcterms:W3CDTF">2019-01-11T14:16:11Z</dcterms:modified>
</cp:coreProperties>
</file>