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98" r:id="rId6"/>
    <p:sldId id="299" r:id="rId7"/>
    <p:sldId id="300" r:id="rId8"/>
    <p:sldId id="263" r:id="rId9"/>
    <p:sldId id="265" r:id="rId10"/>
    <p:sldId id="266" r:id="rId11"/>
    <p:sldId id="270" r:id="rId12"/>
    <p:sldId id="272" r:id="rId13"/>
    <p:sldId id="273" r:id="rId14"/>
    <p:sldId id="284" r:id="rId15"/>
    <p:sldId id="274" r:id="rId16"/>
    <p:sldId id="301" r:id="rId17"/>
    <p:sldId id="275" r:id="rId18"/>
    <p:sldId id="281" r:id="rId19"/>
    <p:sldId id="285" r:id="rId20"/>
    <p:sldId id="293" r:id="rId21"/>
    <p:sldId id="294" r:id="rId22"/>
    <p:sldId id="283" r:id="rId23"/>
    <p:sldId id="297" r:id="rId24"/>
    <p:sldId id="295" r:id="rId25"/>
    <p:sldId id="279" r:id="rId26"/>
    <p:sldId id="280" r:id="rId27"/>
    <p:sldId id="27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AA8186-7239-4CCE-B0D4-A8E8591635B6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667EE8-75CD-4303-88BE-DC50A752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50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76CC-ED2D-4B3D-BA1E-8549C6C0CB5C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25DEECE-5A5A-49CF-AB13-0DD63E5BD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C4AC-D4D5-4F98-A4E7-EE2324399B9C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FB6A-260F-4287-8C06-43C29E904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FF38-E2F6-4951-BE7F-1B79E92797AD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E65C-9567-45E1-BA67-16C3EF339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780A-628C-4A5B-9A84-6A2265215BA0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60A4-9D07-4F90-9843-DC84D299F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5C93-1163-40BA-89C3-F7C136EEA935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697A-24C2-4C70-9CF7-E5B13DE4A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EE49-4E4D-4C54-AADA-47B8E90F08E8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BB6BF-59CF-46CD-867F-0851D562A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223DF-BD0E-40BE-BC63-287EE428116D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E79C-7BB5-40DF-86F9-05779CE45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109A-A122-4148-8D33-E684329F48FC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EA81-4B4D-4ECF-A0F4-E581FA831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4142-9C84-497B-97DB-FA7EEABD8BBD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E1FE-A8F8-40EB-B35D-BADDF480C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E632-9FD3-4F9B-A756-7C9E7483A128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1FFEB-9396-449E-BD47-9F5C7D39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6CB6-75C0-409E-870B-6B9B16775FAC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04CB-FE11-42E1-B70D-861295102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4B0E87-2A76-4C7B-A261-A9D21C2AEBBD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33393-DB45-4DB6-B58C-67C0F7A2E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35" r:id="rId3"/>
    <p:sldLayoutId id="2147483730" r:id="rId4"/>
    <p:sldLayoutId id="2147483731" r:id="rId5"/>
    <p:sldLayoutId id="2147483732" r:id="rId6"/>
    <p:sldLayoutId id="2147483736" r:id="rId7"/>
    <p:sldLayoutId id="2147483737" r:id="rId8"/>
    <p:sldLayoutId id="2147483738" r:id="rId9"/>
    <p:sldLayoutId id="2147483733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Chapter 18-Streamlined Version 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The Federal Court System</a:t>
            </a:r>
            <a:endParaRPr lang="en-US" dirty="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Type of Jurisdiction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Original Jurisdiction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A court in which a case is heard first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Goudy Old Style" panose="02020502050305020303" pitchFamily="18" charset="0"/>
              </a:rPr>
              <a:t>Appellate Jurisdiction</a:t>
            </a:r>
          </a:p>
          <a:p>
            <a:pPr lvl="1" eaLnBrk="1" hangingPunct="1"/>
            <a:r>
              <a:rPr lang="en-US" dirty="0" smtClean="0">
                <a:latin typeface="Goudy Old Style" panose="02020502050305020303" pitchFamily="18" charset="0"/>
              </a:rPr>
              <a:t>A court that hears a case on appeal from a lower court</a:t>
            </a:r>
          </a:p>
          <a:p>
            <a:pPr lvl="1" eaLnBrk="1" hangingPunct="1"/>
            <a:r>
              <a:rPr lang="en-US" dirty="0" smtClean="0">
                <a:latin typeface="Goudy Old Style" panose="02020502050305020303" pitchFamily="18" charset="0"/>
              </a:rPr>
              <a:t>The appellate court may uphold or overrule, or in someway modify the decision appealed from the lower court</a:t>
            </a:r>
          </a:p>
          <a:p>
            <a:pPr eaLnBrk="1" hangingPunct="1"/>
            <a:endParaRPr lang="en-US" dirty="0" smtClean="0">
              <a:latin typeface="Goudy Old Style" panose="02020502050305020303" pitchFamily="18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28600" y="4572000"/>
            <a:ext cx="464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Parties involved in cases</a:t>
            </a:r>
          </a:p>
          <a:p>
            <a:pPr algn="ctr"/>
            <a:endParaRPr lang="en-US" dirty="0">
              <a:latin typeface="Goudy Old Style" panose="02020502050305020303" pitchFamily="18" charset="0"/>
            </a:endParaRPr>
          </a:p>
          <a:p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Plaintiff</a:t>
            </a:r>
            <a:r>
              <a:rPr lang="en-US" b="1" dirty="0">
                <a:latin typeface="Goudy Old Style" panose="02020502050305020303" pitchFamily="18" charset="0"/>
              </a:rPr>
              <a:t>:  the person who files the suit</a:t>
            </a:r>
          </a:p>
          <a:p>
            <a:endParaRPr lang="en-US" b="1" dirty="0">
              <a:latin typeface="Goudy Old Style" panose="02020502050305020303" pitchFamily="18" charset="0"/>
            </a:endParaRPr>
          </a:p>
          <a:p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Defendant</a:t>
            </a:r>
            <a:r>
              <a:rPr lang="en-US" b="1" dirty="0">
                <a:latin typeface="Goudy Old Style" panose="02020502050305020303" pitchFamily="18" charset="0"/>
              </a:rPr>
              <a:t>:  the person against who made the complaint is 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inferior Courts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18 section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Federal District Courts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The United States district courts are the federal trial courts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667 federal judges handle more than 300,000 cases per year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Goudy Old Style" panose="02020502050305020303" pitchFamily="18" charset="0"/>
              </a:rPr>
              <a:t>District courts hear: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latin typeface="Goudy Old Style" panose="02020502050305020303" pitchFamily="18" charset="0"/>
              </a:rPr>
              <a:t>Criminal cases </a:t>
            </a:r>
            <a:r>
              <a:rPr lang="en-US" sz="2400" dirty="0">
                <a:latin typeface="Goudy Old Style" panose="02020502050305020303" pitchFamily="18" charset="0"/>
              </a:rPr>
              <a:t>(federal court)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Goudy Old Style" panose="02020502050305020303" pitchFamily="18" charset="0"/>
              </a:rPr>
              <a:t>One in which the defendant is tried for committing some action that Congress has declared by law to be a federal </a:t>
            </a:r>
            <a:r>
              <a:rPr lang="en-US" sz="2000" dirty="0" smtClean="0">
                <a:latin typeface="Goudy Old Style" panose="02020502050305020303" pitchFamily="18" charset="0"/>
              </a:rPr>
              <a:t>crime</a:t>
            </a:r>
          </a:p>
          <a:p>
            <a:pPr marL="68580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2000" dirty="0">
              <a:latin typeface="Goudy Old Style" panose="02020502050305020303" pitchFamily="18" charset="0"/>
            </a:endParaRP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latin typeface="Goudy Old Style" panose="02020502050305020303" pitchFamily="18" charset="0"/>
              </a:rPr>
              <a:t>Civil cases</a:t>
            </a:r>
            <a:endParaRPr lang="en-US" sz="2400" dirty="0">
              <a:latin typeface="Goudy Old Style" panose="02020502050305020303" pitchFamily="18" charset="0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Goudy Old Style" panose="02020502050305020303" pitchFamily="18" charset="0"/>
              </a:rPr>
              <a:t>Noncriminal matter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The Court of appeals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425450" y="1719262"/>
            <a:ext cx="4038600" cy="48339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oudy Old Style" panose="02020502050305020303" pitchFamily="18" charset="0"/>
              </a:rPr>
              <a:t>Created by Congress in 1891</a:t>
            </a:r>
          </a:p>
          <a:p>
            <a:pPr eaLnBrk="1" hangingPunct="1"/>
            <a:endParaRPr lang="en-US" sz="24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sz="2400" dirty="0" smtClean="0">
                <a:latin typeface="Goudy Old Style" panose="02020502050305020303" pitchFamily="18" charset="0"/>
              </a:rPr>
              <a:t>Established to relieve the Supreme Court of much of the burden of hearing appeals from the district courts</a:t>
            </a:r>
          </a:p>
          <a:p>
            <a:pPr eaLnBrk="1" hangingPunct="1"/>
            <a:endParaRPr lang="en-US" sz="24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sz="2400" dirty="0" smtClean="0">
                <a:latin typeface="Goudy Old Style" panose="02020502050305020303" pitchFamily="18" charset="0"/>
              </a:rPr>
              <a:t>There </a:t>
            </a:r>
            <a:r>
              <a:rPr lang="en-US" sz="2400" dirty="0">
                <a:latin typeface="Goudy Old Style" panose="02020502050305020303" pitchFamily="18" charset="0"/>
              </a:rPr>
              <a:t>are 13 federal courts of appeals in the United States</a:t>
            </a:r>
          </a:p>
          <a:p>
            <a:pPr eaLnBrk="1" hangingPunct="1"/>
            <a:endParaRPr lang="en-US" sz="2400" dirty="0" smtClean="0">
              <a:latin typeface="Goudy Old Style" panose="02020502050305020303" pitchFamily="18" charset="0"/>
            </a:endParaRP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80" y="2971800"/>
            <a:ext cx="4146491" cy="2681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COURT OF APPEALS</a:t>
            </a:r>
            <a:endParaRPr lang="en-US" dirty="0"/>
          </a:p>
        </p:txBody>
      </p:sp>
      <p:pic>
        <p:nvPicPr>
          <p:cNvPr id="27651" name="Picture 2" descr="550px-US_Court_of_Appeals_and_District_Court_map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9597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supreme court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18 section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Federal Judges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486400" cy="48006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Goudy Old Style" panose="02020502050305020303" pitchFamily="18" charset="0"/>
              </a:rPr>
              <a:t>The President of the United States names federal judges</a:t>
            </a:r>
          </a:p>
          <a:p>
            <a:pPr lvl="1" eaLnBrk="1" hangingPunct="1"/>
            <a:r>
              <a:rPr lang="en-US" sz="1600" dirty="0" smtClean="0">
                <a:latin typeface="Goudy Old Style" panose="02020502050305020303" pitchFamily="18" charset="0"/>
              </a:rPr>
              <a:t>The Senate, however, has to confirm the President’s nomination</a:t>
            </a:r>
          </a:p>
          <a:p>
            <a:pPr eaLnBrk="1" hangingPunct="1"/>
            <a:endParaRPr lang="en-US" sz="1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sz="1800" b="1" u="sng" dirty="0" smtClean="0">
                <a:latin typeface="Goudy Old Style" panose="02020502050305020303" pitchFamily="18" charset="0"/>
              </a:rPr>
              <a:t>Appointed </a:t>
            </a:r>
            <a:r>
              <a:rPr lang="en-US" sz="1800" b="1" u="sng" dirty="0">
                <a:latin typeface="Goudy Old Style" panose="02020502050305020303" pitchFamily="18" charset="0"/>
              </a:rPr>
              <a:t>for life</a:t>
            </a:r>
          </a:p>
          <a:p>
            <a:pPr lvl="1" eaLnBrk="1" hangingPunct="1"/>
            <a:r>
              <a:rPr lang="en-US" sz="1600" dirty="0">
                <a:latin typeface="Goudy Old Style" panose="02020502050305020303" pitchFamily="18" charset="0"/>
              </a:rPr>
              <a:t>They serve until they resign, retire, or die in office</a:t>
            </a:r>
          </a:p>
          <a:p>
            <a:pPr lvl="1" eaLnBrk="1" hangingPunct="1"/>
            <a:r>
              <a:rPr lang="en-US" sz="1600" dirty="0">
                <a:latin typeface="Goudy Old Style" panose="02020502050305020303" pitchFamily="18" charset="0"/>
              </a:rPr>
              <a:t>Federal judges may be removed, however, through the impeachment process</a:t>
            </a:r>
          </a:p>
          <a:p>
            <a:pPr lvl="2" eaLnBrk="1" hangingPunct="1"/>
            <a:r>
              <a:rPr lang="en-US" sz="1400" dirty="0">
                <a:latin typeface="Goudy Old Style" panose="02020502050305020303" pitchFamily="18" charset="0"/>
              </a:rPr>
              <a:t>Only 15 judges have been impeached, with only 7 out of the 15 have been removed by the </a:t>
            </a:r>
            <a:r>
              <a:rPr lang="en-US" sz="1400" dirty="0" smtClean="0">
                <a:latin typeface="Goudy Old Style" panose="02020502050305020303" pitchFamily="18" charset="0"/>
              </a:rPr>
              <a:t>Senate</a:t>
            </a:r>
          </a:p>
          <a:p>
            <a:pPr lvl="2" eaLnBrk="1" hangingPunct="1"/>
            <a:endParaRPr lang="en-US" sz="14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sz="1800" dirty="0" smtClean="0">
                <a:latin typeface="Goudy Old Style" panose="02020502050305020303" pitchFamily="18" charset="0"/>
              </a:rPr>
              <a:t>The Constitution </a:t>
            </a:r>
            <a:r>
              <a:rPr lang="en-US" sz="1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does not</a:t>
            </a:r>
            <a:r>
              <a:rPr lang="en-US" sz="1800" b="1" dirty="0" smtClean="0">
                <a:latin typeface="Goudy Old Style" panose="02020502050305020303" pitchFamily="18" charset="0"/>
              </a:rPr>
              <a:t>:</a:t>
            </a:r>
          </a:p>
          <a:p>
            <a:pPr lvl="1" eaLnBrk="1" hangingPunct="1"/>
            <a:r>
              <a:rPr lang="en-US" sz="1600" dirty="0" smtClean="0">
                <a:latin typeface="Goudy Old Style" panose="02020502050305020303" pitchFamily="18" charset="0"/>
              </a:rPr>
              <a:t>Set an age limit for judges</a:t>
            </a:r>
          </a:p>
          <a:p>
            <a:pPr lvl="1" eaLnBrk="1" hangingPunct="1"/>
            <a:r>
              <a:rPr lang="en-US" sz="1600" dirty="0" smtClean="0">
                <a:latin typeface="Goudy Old Style" panose="02020502050305020303" pitchFamily="18" charset="0"/>
              </a:rPr>
              <a:t>Set requirements for residence or citizenship</a:t>
            </a:r>
          </a:p>
          <a:p>
            <a:pPr lvl="1" eaLnBrk="1" hangingPunct="1"/>
            <a:r>
              <a:rPr lang="en-US" sz="1600" dirty="0" smtClean="0">
                <a:latin typeface="Goudy Old Style" panose="02020502050305020303" pitchFamily="18" charset="0"/>
              </a:rPr>
              <a:t>Require that a judge have a professional background in law</a:t>
            </a:r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446020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137910" y="5376333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Supreme Court Justice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Ruth Bader Ginsburg</a:t>
            </a:r>
            <a:endParaRPr lang="en-US" sz="1400" b="1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Judicial Review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Federal and State courts have </a:t>
            </a:r>
            <a:r>
              <a:rPr lang="en-US" dirty="0" smtClean="0">
                <a:latin typeface="Goudy Old Style" panose="02020502050305020303" pitchFamily="18" charset="0"/>
              </a:rPr>
              <a:t>extraordinary </a:t>
            </a:r>
            <a:r>
              <a:rPr lang="en-US" dirty="0">
                <a:latin typeface="Goudy Old Style" panose="02020502050305020303" pitchFamily="18" charset="0"/>
              </a:rPr>
              <a:t>power to decide the constitutionality of an act of government, whether executive, legislative, or </a:t>
            </a:r>
            <a:r>
              <a:rPr lang="en-US" dirty="0" smtClean="0">
                <a:latin typeface="Goudy Old Style" panose="02020502050305020303" pitchFamily="18" charset="0"/>
              </a:rPr>
              <a:t>judicial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Ultimate power lays with the Supreme </a:t>
            </a:r>
            <a:r>
              <a:rPr lang="en-US" dirty="0" smtClean="0">
                <a:latin typeface="Goudy Old Style" panose="02020502050305020303" pitchFamily="18" charset="0"/>
              </a:rPr>
              <a:t>Court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latin typeface="Goudy Old Style" panose="02020502050305020303" pitchFamily="18" charset="0"/>
              </a:rPr>
              <a:t>Marbury v. Madison </a:t>
            </a:r>
            <a:r>
              <a:rPr lang="en-US" b="1" dirty="0">
                <a:latin typeface="Goudy Old Style" panose="02020502050305020303" pitchFamily="18" charset="0"/>
              </a:rPr>
              <a:t>stated the following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</a:rPr>
              <a:t>Constitution is the supreme law of the land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</a:rPr>
              <a:t>All legislative acts and other actions of government are inferior to the supreme law and cannot be allowed to conflict with it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</a:rPr>
              <a:t>Judges are sworn to enforce the provisions of the Constitution,  and therefore must refuse to enforce any government action they find to be in conflict with 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The Supreme Court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81600" cy="4876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Goudy Old Style" panose="02020502050305020303" pitchFamily="18" charset="0"/>
              </a:rPr>
              <a:t>The Supreme Court is the only court specifically created by the United States Constitution.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sz="2000" dirty="0" smtClean="0">
                <a:latin typeface="Goudy Old Style" panose="02020502050305020303" pitchFamily="18" charset="0"/>
              </a:rPr>
              <a:t>The Court is made up of the Chief Justice of the United States and eight associate judges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sz="2000" dirty="0" smtClean="0">
                <a:latin typeface="Goudy Old Style" panose="02020502050305020303" pitchFamily="18" charset="0"/>
              </a:rPr>
              <a:t>Final authority in any case involving any question arising under the Constitution, an act of Congress, or a treaty of the United States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sz="2000" dirty="0" smtClean="0">
                <a:latin typeface="Goudy Old Style" panose="02020502050305020303" pitchFamily="18" charset="0"/>
              </a:rPr>
              <a:t>John Marshall from the first Supreme Court justice to increase the power of the Court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3197962" cy="2115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The Supreme Court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193833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Article III of the Constitution</a:t>
            </a:r>
          </a:p>
          <a:p>
            <a:pPr lvl="1" eaLnBrk="1" hangingPunct="1"/>
            <a:r>
              <a:rPr lang="en-US" sz="2000" dirty="0" smtClean="0">
                <a:latin typeface="Goudy Old Style" panose="02020502050305020303" pitchFamily="18" charset="0"/>
              </a:rPr>
              <a:t>Created the Supreme Court as one of the three branches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Is…</a:t>
            </a:r>
          </a:p>
          <a:p>
            <a:pPr eaLnBrk="1" hangingPunct="1"/>
            <a:r>
              <a:rPr lang="en-US" sz="2000" dirty="0" smtClean="0">
                <a:latin typeface="Goudy Old Style" panose="02020502050305020303" pitchFamily="18" charset="0"/>
              </a:rPr>
              <a:t>The last resort in all questions of federal law</a:t>
            </a:r>
          </a:p>
          <a:p>
            <a:pPr eaLnBrk="1" hangingPunct="1"/>
            <a:r>
              <a:rPr lang="en-US" sz="2000" dirty="0" smtClean="0">
                <a:latin typeface="Goudy Old Style" panose="02020502050305020303" pitchFamily="18" charset="0"/>
              </a:rPr>
              <a:t>The final authority in any case involving the Constitution, acts of Congress, and treaties with other nations</a:t>
            </a:r>
          </a:p>
          <a:p>
            <a:pPr eaLnBrk="1" hangingPunct="1"/>
            <a:r>
              <a:rPr lang="en-US" sz="2000" dirty="0" smtClean="0">
                <a:latin typeface="Goudy Old Style" panose="02020502050305020303" pitchFamily="18" charset="0"/>
              </a:rPr>
              <a:t>The decisions of the Supreme Court are binding on all lower courts</a:t>
            </a:r>
          </a:p>
          <a:p>
            <a:pPr eaLnBrk="1" hangingPunct="1"/>
            <a:r>
              <a:rPr lang="en-US" sz="2000" dirty="0" smtClean="0">
                <a:latin typeface="Goudy Old Style" panose="02020502050305020303" pitchFamily="18" charset="0"/>
              </a:rPr>
              <a:t>Nomination to the Supreme Court is a very high honor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1749" name="Picture 3" descr="C:\Documents and Settings\Elliottst\Local Settings\Temporary Internet Files\Content.IE5\COC0DMM5\MCj01495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4052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latin typeface="Goudy Old Style" panose="02020502050305020303" pitchFamily="18" charset="0"/>
              </a:rPr>
              <a:t>The National Judiciary</a:t>
            </a:r>
            <a:endParaRPr dirty="0">
              <a:latin typeface="Goudy Old Style" panose="0202050205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Chapter 18 Section 1</a:t>
            </a:r>
            <a:endParaRPr lang="en-US" dirty="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Duties of the Supreme Court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51054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oudy Old Style" panose="02020502050305020303" pitchFamily="18" charset="0"/>
              </a:rPr>
              <a:t>The main duty of the justices is to hear and rule on cases.</a:t>
            </a:r>
          </a:p>
          <a:p>
            <a:pPr lvl="1" eaLnBrk="1" hangingPunct="1"/>
            <a:r>
              <a:rPr lang="en-US" sz="2400" dirty="0" smtClean="0">
                <a:latin typeface="Goudy Old Style" panose="02020502050305020303" pitchFamily="18" charset="0"/>
              </a:rPr>
              <a:t>Three decision making tasks:</a:t>
            </a:r>
          </a:p>
          <a:p>
            <a:pPr lvl="2" eaLnBrk="1" hangingPunct="1">
              <a:buFontTx/>
              <a:buAutoNum type="arabicPeriod"/>
            </a:pPr>
            <a:r>
              <a:rPr lang="en-US" sz="2200" dirty="0" smtClean="0">
                <a:latin typeface="Goudy Old Style" panose="02020502050305020303" pitchFamily="18" charset="0"/>
              </a:rPr>
              <a:t>Decide which cases to hear from among the thousands appealed to the Court each year</a:t>
            </a:r>
            <a:endParaRPr lang="en-US" sz="2400" dirty="0" smtClean="0">
              <a:latin typeface="Goudy Old Style" panose="02020502050305020303" pitchFamily="18" charset="0"/>
            </a:endParaRPr>
          </a:p>
          <a:p>
            <a:pPr lvl="2" eaLnBrk="1" hangingPunct="1">
              <a:buFontTx/>
              <a:buAutoNum type="arabicPeriod" startAt="2"/>
            </a:pPr>
            <a:r>
              <a:rPr lang="en-US" sz="2200" dirty="0" smtClean="0">
                <a:latin typeface="Goudy Old Style" panose="02020502050305020303" pitchFamily="18" charset="0"/>
              </a:rPr>
              <a:t>Decide the case itself</a:t>
            </a:r>
            <a:endParaRPr lang="en-US" sz="2400" dirty="0" smtClean="0">
              <a:latin typeface="Goudy Old Style" panose="02020502050305020303" pitchFamily="18" charset="0"/>
            </a:endParaRPr>
          </a:p>
          <a:p>
            <a:pPr lvl="2" eaLnBrk="1" hangingPunct="1">
              <a:buFontTx/>
              <a:buAutoNum type="arabicPeriod" startAt="3"/>
            </a:pPr>
            <a:r>
              <a:rPr lang="en-US" sz="2200" dirty="0" smtClean="0">
                <a:latin typeface="Goudy Old Style" panose="02020502050305020303" pitchFamily="18" charset="0"/>
              </a:rPr>
              <a:t>Determine an explanation for the decision, called the Court’s opinion.</a:t>
            </a:r>
          </a:p>
        </p:txBody>
      </p:sp>
      <p:pic>
        <p:nvPicPr>
          <p:cNvPr id="9218" name="Picture 2" descr="http://www.indianz.com/News/2015/08/28/clarencetho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456351" cy="2743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219275" y="536786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Supreme Court Justice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Clarence Thomas</a:t>
            </a:r>
            <a:endParaRPr lang="en-US" sz="1400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u="sng" dirty="0" smtClean="0">
                <a:latin typeface="Goudy Old Style" panose="02020502050305020303" pitchFamily="18" charset="0"/>
              </a:rPr>
              <a:t>Duties of the Supreme Court</a:t>
            </a:r>
          </a:p>
        </p:txBody>
      </p:sp>
      <p:pic>
        <p:nvPicPr>
          <p:cNvPr id="40963" name="Content Placeholder 6" descr="john_g_rober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209800"/>
            <a:ext cx="3657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Chief Justice John Roberts has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several additional duties</a:t>
            </a:r>
            <a:r>
              <a:rPr lang="en-US" sz="2000" dirty="0" smtClean="0">
                <a:latin typeface="Goudy Old Style" panose="02020502050305020303" pitchFamily="18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Goudy Old Style" panose="02020502050305020303" pitchFamily="18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Presides over sessions and conferences at which cases are discussed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Carries out a leadership role in the court’s judicial work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Helps administer the federal court system</a:t>
            </a:r>
            <a:endParaRPr lang="en-US" sz="2400" dirty="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How the Supreme Court Operates</a:t>
            </a:r>
          </a:p>
        </p:txBody>
      </p:sp>
      <p:pic>
        <p:nvPicPr>
          <p:cNvPr id="1028" name="Content Placeholder 4" descr="imagesCAWULDX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4488" y="2133600"/>
            <a:ext cx="3033712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26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609600" y="1752600"/>
          <a:ext cx="4267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5" imgW="8230313" imgH="4523624" progId="Excel.Chart.8">
                  <p:embed/>
                </p:oleObj>
              </mc:Choice>
              <mc:Fallback>
                <p:oleObj r:id="rId5" imgW="8230313" imgH="4523624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2672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914400" y="51816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Only about 1% of cases sent to the Supreme Court are “heard” by the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Selecting Cases</a:t>
            </a:r>
          </a:p>
        </p:txBody>
      </p:sp>
      <p:sp>
        <p:nvSpPr>
          <p:cNvPr id="43011" name="Content Placeholder 8"/>
          <p:cNvSpPr>
            <a:spLocks noGrp="1"/>
          </p:cNvSpPr>
          <p:nvPr>
            <p:ph idx="1"/>
          </p:nvPr>
        </p:nvSpPr>
        <p:spPr>
          <a:xfrm>
            <a:off x="457200" y="1752600"/>
            <a:ext cx="5105400" cy="4648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oudy Old Style" panose="02020502050305020303" pitchFamily="18" charset="0"/>
              </a:rPr>
              <a:t>Justices or clerks identify cases worthy of serious consideration</a:t>
            </a:r>
          </a:p>
          <a:p>
            <a:pPr eaLnBrk="1" hangingPunct="1"/>
            <a:r>
              <a:rPr lang="en-US" sz="2800" dirty="0" smtClean="0">
                <a:latin typeface="Goudy Old Style" panose="02020502050305020303" pitchFamily="18" charset="0"/>
              </a:rPr>
              <a:t>Chief Justice then puts them on the “discuss list” for all of the justices to consider</a:t>
            </a:r>
          </a:p>
          <a:p>
            <a:pPr eaLnBrk="1" hangingPunct="1"/>
            <a:r>
              <a:rPr lang="en-US" sz="2800" dirty="0" smtClean="0">
                <a:latin typeface="Goudy Old Style" panose="02020502050305020303" pitchFamily="18" charset="0"/>
              </a:rPr>
              <a:t>Court operates by the “rule of four”</a:t>
            </a:r>
          </a:p>
          <a:p>
            <a:pPr lvl="1" eaLnBrk="1" hangingPunct="1"/>
            <a:r>
              <a:rPr lang="en-US" sz="2400" dirty="0" smtClean="0">
                <a:latin typeface="Goudy Old Style" panose="02020502050305020303" pitchFamily="18" charset="0"/>
              </a:rPr>
              <a:t>4/9 justices agree to accept the case, the Court will do so</a:t>
            </a:r>
          </a:p>
        </p:txBody>
      </p:sp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87655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219275" y="536786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Supreme Court Justice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Neil Gorsuch</a:t>
            </a:r>
            <a:endParaRPr lang="en-US" sz="1400" b="1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How the Supreme Court Operates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Oral Argument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sets a date on which that case will be heard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Arguments are limited to 30 minutes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Briefs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Briefs are written documents filed with the Court before oral arguments begin</a:t>
            </a:r>
          </a:p>
        </p:txBody>
      </p:sp>
      <p:sp>
        <p:nvSpPr>
          <p:cNvPr id="22532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19262"/>
            <a:ext cx="4038600" cy="47577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The Court in Conference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oudy Old Style" panose="02020502050305020303" pitchFamily="18" charset="0"/>
              </a:rPr>
              <a:t>Justices meet Wednesday and Fridays (from October-July) to consider the cases in which they have heard oral arguments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oudy Old Style" panose="02020502050305020303" pitchFamily="18" charset="0"/>
              </a:rPr>
              <a:t>Chief Justice presides over the conference (speaks first and usually indicates how he intends to vote)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oudy Old Style" panose="02020502050305020303" pitchFamily="18" charset="0"/>
              </a:rPr>
              <a:t>Each associate judge will then summarize his/her views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Goudy Old Style" panose="02020502050305020303" pitchFamily="18" charset="0"/>
              </a:rPr>
              <a:t>Presentations are made in order of seniority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Historic Supreme Court Justices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>
          <a:xfrm>
            <a:off x="425450" y="1722438"/>
            <a:ext cx="4040188" cy="639762"/>
          </a:xfrm>
        </p:spPr>
        <p:txBody>
          <a:bodyPr/>
          <a:lstStyle/>
          <a:p>
            <a:pPr eaLnBrk="1" hangingPunct="1"/>
            <a:r>
              <a:rPr lang="en-US" smtClean="0"/>
              <a:t>Sandra Day O’Connor</a:t>
            </a:r>
          </a:p>
        </p:txBody>
      </p:sp>
      <p:pic>
        <p:nvPicPr>
          <p:cNvPr id="4608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5713" y="2801938"/>
            <a:ext cx="2381250" cy="296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08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Thurgood Marshall</a:t>
            </a:r>
          </a:p>
        </p:txBody>
      </p:sp>
      <p:pic>
        <p:nvPicPr>
          <p:cNvPr id="46086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26038" y="2743200"/>
            <a:ext cx="2971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457200" y="583565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First Female </a:t>
            </a:r>
          </a:p>
          <a:p>
            <a:pPr algn="ctr"/>
            <a:r>
              <a:rPr lang="en-US"/>
              <a:t>Supreme Court Justice</a:t>
            </a:r>
          </a:p>
        </p:txBody>
      </p:sp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4651375" y="583565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First African American</a:t>
            </a:r>
          </a:p>
          <a:p>
            <a:pPr algn="ctr"/>
            <a:r>
              <a:rPr lang="en-US"/>
              <a:t>Supreme Court Justice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Historic Supreme Court Justices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>
          <a:xfrm>
            <a:off x="425450" y="1722438"/>
            <a:ext cx="4040188" cy="639762"/>
          </a:xfrm>
        </p:spPr>
        <p:txBody>
          <a:bodyPr/>
          <a:lstStyle/>
          <a:p>
            <a:pPr eaLnBrk="1" hangingPunct="1"/>
            <a:r>
              <a:rPr lang="en-US" smtClean="0"/>
              <a:t>Sonia Sotomayor</a:t>
            </a:r>
          </a:p>
        </p:txBody>
      </p:sp>
      <p:pic>
        <p:nvPicPr>
          <p:cNvPr id="4710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514600"/>
            <a:ext cx="2841625" cy="2960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0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William H. Taft</a:t>
            </a:r>
          </a:p>
        </p:txBody>
      </p:sp>
      <p:pic>
        <p:nvPicPr>
          <p:cNvPr id="47110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427288"/>
            <a:ext cx="3048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376238" y="5562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First Hispanic</a:t>
            </a:r>
          </a:p>
          <a:p>
            <a:pPr algn="ctr"/>
            <a:r>
              <a:rPr lang="en-US"/>
              <a:t>Supreme Court Justice</a:t>
            </a:r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4724400" y="5562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Only President to serve as a Supreme Court Justice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The court’s Opinions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Majority Opinion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Goudy Old Style" panose="02020502050305020303" pitchFamily="18" charset="0"/>
              </a:rPr>
              <a:t>The courts opinion, announces the Court’s decision in a case and sets out the reasoning on which it is based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Precedents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Goudy Old Style" panose="02020502050305020303" pitchFamily="18" charset="0"/>
              </a:rPr>
              <a:t>Examples to be followed in similar cases as they arise in the lower courts or reach the Supreme Court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Concurring </a:t>
            </a: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Opinion</a:t>
            </a:r>
            <a:endParaRPr lang="en-US" b="1" u="sng" dirty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Goudy Old Style" panose="02020502050305020303" pitchFamily="18" charset="0"/>
              </a:rPr>
              <a:t>To add or emphasize a point that was not made in the majority opinion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Dissenting </a:t>
            </a: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Opinion</a:t>
            </a:r>
            <a:endParaRPr lang="en-US" b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Goudy Old Style" panose="02020502050305020303" pitchFamily="18" charset="0"/>
              </a:rPr>
              <a:t>Often written by those judges who do not agree with the majority decision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Creation of a National Judiciary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334000" cy="5029200"/>
          </a:xfrm>
        </p:spPr>
        <p:txBody>
          <a:bodyPr/>
          <a:lstStyle/>
          <a:p>
            <a:pPr eaLnBrk="1" hangingPunct="1"/>
            <a:r>
              <a:rPr lang="en-US" sz="2600" b="1" u="sng" dirty="0" smtClean="0">
                <a:latin typeface="Goudy Old Style" panose="02020502050305020303" pitchFamily="18" charset="0"/>
              </a:rPr>
              <a:t>Under the Articles of Confederation</a:t>
            </a:r>
            <a:r>
              <a:rPr lang="en-US" sz="2600" b="1" dirty="0" smtClean="0">
                <a:latin typeface="Goudy Old Style" panose="02020502050305020303" pitchFamily="18" charset="0"/>
              </a:rPr>
              <a:t>:</a:t>
            </a:r>
          </a:p>
          <a:p>
            <a:pPr lvl="1" eaLnBrk="1" hangingPunct="1"/>
            <a:r>
              <a:rPr lang="en-US" sz="2600" dirty="0" smtClean="0">
                <a:latin typeface="Goudy Old Style" panose="02020502050305020303" pitchFamily="18" charset="0"/>
              </a:rPr>
              <a:t>Laws were interpreted and applied as each State saw fit</a:t>
            </a:r>
          </a:p>
          <a:p>
            <a:pPr lvl="1" eaLnBrk="1" hangingPunct="1"/>
            <a:r>
              <a:rPr lang="en-US" sz="2600" dirty="0" smtClean="0">
                <a:latin typeface="Goudy Old Style" panose="02020502050305020303" pitchFamily="18" charset="0"/>
              </a:rPr>
              <a:t>Disputes between States and between person who lived in different States were decided, if at all, by the courts in one of the States involved</a:t>
            </a:r>
          </a:p>
          <a:p>
            <a:pPr lvl="1" eaLnBrk="1" hangingPunct="1"/>
            <a:r>
              <a:rPr lang="en-US" sz="2600" dirty="0" smtClean="0">
                <a:latin typeface="Goudy Old Style" panose="02020502050305020303" pitchFamily="18" charset="0"/>
              </a:rPr>
              <a:t>Often, decisions by the courts in one State were ignored by the courts in other States</a:t>
            </a:r>
          </a:p>
          <a:p>
            <a:pPr lvl="1" eaLnBrk="1" hangingPunct="1"/>
            <a:endParaRPr lang="en-US" sz="1800" dirty="0" smtClean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25628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Creation of a National Judiciary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450" y="1719262"/>
            <a:ext cx="5060950" cy="4910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Alexander Hamilton argued the need for a national court system.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Laws are dead without courts to interpret and define them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Constitution created a national judiciary under Article III</a:t>
            </a:r>
            <a:endParaRPr lang="en-US" sz="3200" dirty="0">
              <a:latin typeface="Goudy Old Style" panose="02020502050305020303" pitchFamily="18" charset="0"/>
            </a:endParaRPr>
          </a:p>
        </p:txBody>
      </p:sp>
      <p:pic>
        <p:nvPicPr>
          <p:cNvPr id="1434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2438400"/>
            <a:ext cx="2704748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Dual Court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495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Goudy Old Style" panose="02020502050305020303" pitchFamily="18" charset="0"/>
              </a:rPr>
              <a:t>There are two </a:t>
            </a:r>
            <a:r>
              <a:rPr lang="en-US" sz="2800" b="1" dirty="0">
                <a:latin typeface="Goudy Old Style" panose="02020502050305020303" pitchFamily="18" charset="0"/>
              </a:rPr>
              <a:t>separate court </a:t>
            </a:r>
            <a:r>
              <a:rPr lang="en-US" sz="2800" b="1" u="sng" dirty="0">
                <a:latin typeface="Goudy Old Style" panose="02020502050305020303" pitchFamily="18" charset="0"/>
              </a:rPr>
              <a:t>systems in America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2400" dirty="0">
                <a:latin typeface="Goudy Old Style" panose="02020502050305020303" pitchFamily="18" charset="0"/>
              </a:rPr>
              <a:t>National judiciary spans the country with more than </a:t>
            </a:r>
            <a:r>
              <a:rPr lang="en-US" sz="2400" dirty="0" smtClean="0">
                <a:latin typeface="Goudy Old Style" panose="02020502050305020303" pitchFamily="18" charset="0"/>
              </a:rPr>
              <a:t>one-hundred and twenty courts</a:t>
            </a:r>
            <a:endParaRPr lang="en-US" sz="2400" dirty="0">
              <a:latin typeface="Goudy Old Style" panose="02020502050305020303" pitchFamily="18" charset="0"/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Each </a:t>
            </a:r>
            <a:r>
              <a:rPr lang="en-US" sz="2400" dirty="0">
                <a:latin typeface="Goudy Old Style" panose="02020502050305020303" pitchFamily="18" charset="0"/>
              </a:rPr>
              <a:t>of the fifty states has its own court system</a:t>
            </a:r>
          </a:p>
          <a:p>
            <a:pPr marL="13716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Goudy Old Style" panose="02020502050305020303" pitchFamily="18" charset="0"/>
              </a:rPr>
              <a:t>Number runs into the </a:t>
            </a:r>
            <a:r>
              <a:rPr lang="en-US" sz="2000" dirty="0" smtClean="0">
                <a:latin typeface="Goudy Old Style" panose="02020502050305020303" pitchFamily="18" charset="0"/>
              </a:rPr>
              <a:t>thousands</a:t>
            </a:r>
          </a:p>
          <a:p>
            <a:pPr marL="1736725" lvl="3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Broken into districts </a:t>
            </a:r>
            <a:endParaRPr lang="en-US" dirty="0">
              <a:latin typeface="Goudy Old Style" panose="02020502050305020303" pitchFamily="18" charset="0"/>
            </a:endParaRPr>
          </a:p>
          <a:p>
            <a:pPr marL="13716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Goudy Old Style" panose="02020502050305020303" pitchFamily="18" charset="0"/>
              </a:rPr>
              <a:t>State courts hear most of the cases in the country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867891"/>
            <a:ext cx="2707835" cy="1841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112933" y="49530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Dearborn 19</a:t>
            </a:r>
            <a:r>
              <a:rPr lang="en-US" baseline="30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 District Court </a:t>
            </a:r>
            <a:endParaRPr lang="en-US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2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Two kinds of federal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038600" cy="4986529"/>
          </a:xfrm>
        </p:spPr>
        <p:txBody>
          <a:bodyPr/>
          <a:lstStyle/>
          <a:p>
            <a:r>
              <a:rPr lang="en-US" sz="3200" b="1" u="sng" dirty="0">
                <a:latin typeface="Goudy Old Style" panose="02020502050305020303" pitchFamily="18" charset="0"/>
              </a:rPr>
              <a:t>Constitutional Courts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Inferior courts that Congress has formed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Together with the Supreme Court the now include the courts of appeal, the district courts, and the U.S. court of International Trade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Goudy Old Style" panose="02020502050305020303" pitchFamily="18" charset="0"/>
              </a:rPr>
              <a:t>AKA </a:t>
            </a:r>
            <a:r>
              <a:rPr lang="en-US" sz="1800" b="1" dirty="0">
                <a:latin typeface="Goudy Old Style" panose="02020502050305020303" pitchFamily="18" charset="0"/>
              </a:rPr>
              <a:t>regular courts</a:t>
            </a:r>
            <a:r>
              <a:rPr lang="en-US" sz="1800" dirty="0">
                <a:latin typeface="Goudy Old Style" panose="02020502050305020303" pitchFamily="18" charset="0"/>
              </a:rPr>
              <a:t> or </a:t>
            </a:r>
            <a:r>
              <a:rPr lang="en-US" sz="1800" b="1" dirty="0" smtClean="0">
                <a:latin typeface="Goudy Old Style" panose="02020502050305020303" pitchFamily="18" charset="0"/>
              </a:rPr>
              <a:t>Article </a:t>
            </a:r>
            <a:r>
              <a:rPr lang="en-US" sz="1800" b="1" dirty="0">
                <a:latin typeface="Goudy Old Style" panose="02020502050305020303" pitchFamily="18" charset="0"/>
              </a:rPr>
              <a:t>III courts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Special Courts</a:t>
            </a:r>
          </a:p>
          <a:p>
            <a:pPr lvl="1" eaLnBrk="1" hangingPunct="1"/>
            <a:r>
              <a:rPr lang="en-US" dirty="0">
                <a:latin typeface="Goudy Old Style" panose="02020502050305020303" pitchFamily="18" charset="0"/>
              </a:rPr>
              <a:t>Do not exercise the broad “judicial Power of the United States”</a:t>
            </a:r>
          </a:p>
          <a:p>
            <a:pPr lvl="1" eaLnBrk="1" hangingPunct="1"/>
            <a:r>
              <a:rPr lang="en-US" dirty="0">
                <a:latin typeface="Goudy Old Style" panose="02020502050305020303" pitchFamily="18" charset="0"/>
              </a:rPr>
              <a:t>Hear a much narrower range of cases</a:t>
            </a:r>
          </a:p>
          <a:p>
            <a:pPr lvl="2" eaLnBrk="1" hangingPunct="1"/>
            <a:r>
              <a:rPr lang="en-US" dirty="0">
                <a:latin typeface="Goudy Old Style" panose="02020502050305020303" pitchFamily="18" charset="0"/>
              </a:rPr>
              <a:t>AKA the legislative courts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5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" y="33866"/>
            <a:ext cx="9135534" cy="682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98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Federal Court Jurisdiction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Jurisdiction</a:t>
            </a:r>
            <a:r>
              <a:rPr lang="en-US" sz="2800" b="1" dirty="0" smtClean="0">
                <a:latin typeface="Goudy Old Style" panose="02020502050305020303" pitchFamily="18" charset="0"/>
              </a:rPr>
              <a:t>-</a:t>
            </a:r>
            <a:endParaRPr lang="en-US" sz="2800" b="1" u="sng" dirty="0">
              <a:latin typeface="Goudy Old Style" panose="02020502050305020303" pitchFamily="18" charset="0"/>
            </a:endParaRPr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The authority of a court to hear (to</a:t>
            </a:r>
            <a:r>
              <a:rPr lang="en-US" i="1" dirty="0">
                <a:latin typeface="Goudy Old Style" panose="02020502050305020303" pitchFamily="18" charset="0"/>
              </a:rPr>
              <a:t> try</a:t>
            </a:r>
            <a:r>
              <a:rPr lang="en-US" dirty="0">
                <a:latin typeface="Goudy Old Style" panose="02020502050305020303" pitchFamily="18" charset="0"/>
              </a:rPr>
              <a:t> and to </a:t>
            </a:r>
            <a:r>
              <a:rPr lang="en-US" i="1" dirty="0">
                <a:latin typeface="Goudy Old Style" panose="02020502050305020303" pitchFamily="18" charset="0"/>
              </a:rPr>
              <a:t>decide</a:t>
            </a:r>
            <a:r>
              <a:rPr lang="en-US" dirty="0">
                <a:latin typeface="Goudy Old Style" panose="02020502050305020303" pitchFamily="18" charset="0"/>
              </a:rPr>
              <a:t>) a </a:t>
            </a:r>
            <a:r>
              <a:rPr lang="en-US" dirty="0" smtClean="0">
                <a:latin typeface="Goudy Old Style" panose="02020502050305020303" pitchFamily="18" charset="0"/>
              </a:rPr>
              <a:t>case</a:t>
            </a:r>
          </a:p>
          <a:p>
            <a:pPr marL="41148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Federal Courts have jurisdiction over certain </a:t>
            </a:r>
            <a:r>
              <a:rPr lang="en-US" dirty="0" smtClean="0">
                <a:latin typeface="Goudy Old Style" panose="02020502050305020303" pitchFamily="18" charset="0"/>
              </a:rPr>
              <a:t>cases</a:t>
            </a:r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Article III, Section 2 of the Constitution provides that federal courts may hear a case because of either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oudy Old Style" panose="02020502050305020303" pitchFamily="18" charset="0"/>
              </a:rPr>
              <a:t>The subject matter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oudy Old Style" panose="02020502050305020303" pitchFamily="18" charset="0"/>
              </a:rPr>
              <a:t>Parties involved</a:t>
            </a:r>
          </a:p>
          <a:p>
            <a:pPr marL="685800" lvl="2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2000" dirty="0">
              <a:latin typeface="Goudy Old Style" panose="02020502050305020303" pitchFamily="18" charset="0"/>
            </a:endParaRPr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Cases that are not heard within the federal courts are within the jurisdiction of the States’ courts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Types of Jurisdiction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Exclusive Jurisdiction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</a:rPr>
              <a:t>Cases that can </a:t>
            </a:r>
            <a:r>
              <a:rPr lang="en-US" sz="2400" b="1" i="1" dirty="0">
                <a:latin typeface="Goudy Old Style" panose="02020502050305020303" pitchFamily="18" charset="0"/>
              </a:rPr>
              <a:t>only</a:t>
            </a:r>
            <a:r>
              <a:rPr lang="en-US" sz="2400" dirty="0">
                <a:latin typeface="Goudy Old Style" panose="02020502050305020303" pitchFamily="18" charset="0"/>
              </a:rPr>
              <a:t> be heard in federal courts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</a:rPr>
              <a:t>Ambassadors or other officials of foreign governments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</a:rPr>
              <a:t>Person charged with federal crime (ex. Patent or copyright infringements</a:t>
            </a:r>
            <a:r>
              <a:rPr lang="en-US" sz="2400" dirty="0" smtClean="0">
                <a:latin typeface="Goudy Old Style" panose="02020502050305020303" pitchFamily="18" charset="0"/>
              </a:rPr>
              <a:t>)</a:t>
            </a:r>
          </a:p>
          <a:p>
            <a:pPr marL="685800" lvl="2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2400" dirty="0">
              <a:latin typeface="Goudy Old Style" panose="02020502050305020303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Concurrent Jurisdiction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</a:rPr>
              <a:t>May be tried in either a federal court or a State court</a:t>
            </a:r>
          </a:p>
          <a:p>
            <a:pPr marL="1280160"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</a:rPr>
              <a:t>Disputes involving citizens of different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218</TotalTime>
  <Words>1285</Words>
  <Application>Microsoft Office PowerPoint</Application>
  <PresentationFormat>On-screen Show (4:3)</PresentationFormat>
  <Paragraphs>184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Apothecary</vt:lpstr>
      <vt:lpstr>Microsoft Excel Chart</vt:lpstr>
      <vt:lpstr>The Federal Court System</vt:lpstr>
      <vt:lpstr>The National Judiciary</vt:lpstr>
      <vt:lpstr>Creation of a National Judiciary</vt:lpstr>
      <vt:lpstr>Creation of a National Judiciary</vt:lpstr>
      <vt:lpstr>Dual Court system</vt:lpstr>
      <vt:lpstr>Two kinds of federal Court</vt:lpstr>
      <vt:lpstr>PowerPoint Presentation</vt:lpstr>
      <vt:lpstr>Federal Court Jurisdiction</vt:lpstr>
      <vt:lpstr>Types of Jurisdiction</vt:lpstr>
      <vt:lpstr>Type of Jurisdiction</vt:lpstr>
      <vt:lpstr>The inferior Courts</vt:lpstr>
      <vt:lpstr>Federal District Courts</vt:lpstr>
      <vt:lpstr>The Court of appeals</vt:lpstr>
      <vt:lpstr>THE COURT OF APPEALS</vt:lpstr>
      <vt:lpstr>The supreme court</vt:lpstr>
      <vt:lpstr>Federal Judges</vt:lpstr>
      <vt:lpstr>Judicial Review</vt:lpstr>
      <vt:lpstr>The Supreme Court</vt:lpstr>
      <vt:lpstr>The Supreme Court</vt:lpstr>
      <vt:lpstr>Duties of the Supreme Court</vt:lpstr>
      <vt:lpstr>Duties of the Supreme Court</vt:lpstr>
      <vt:lpstr>How the Supreme Court Operates</vt:lpstr>
      <vt:lpstr>Selecting Cases</vt:lpstr>
      <vt:lpstr>How the Supreme Court Operates</vt:lpstr>
      <vt:lpstr>Historic Supreme Court Justices</vt:lpstr>
      <vt:lpstr>Historic Supreme Court Justices</vt:lpstr>
      <vt:lpstr>The court’s Opinions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Federal Court System</dc:title>
  <dc:creator>House</dc:creator>
  <cp:lastModifiedBy>Windows User</cp:lastModifiedBy>
  <cp:revision>24</cp:revision>
  <dcterms:created xsi:type="dcterms:W3CDTF">2012-07-15T16:23:55Z</dcterms:created>
  <dcterms:modified xsi:type="dcterms:W3CDTF">2019-05-21T12:04:53Z</dcterms:modified>
</cp:coreProperties>
</file>