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7" r:id="rId5"/>
    <p:sldId id="266" r:id="rId6"/>
    <p:sldId id="261" r:id="rId7"/>
    <p:sldId id="263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AF-A712-4C64-A90D-53E810375A1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8AFF0AE-D3E7-4046-B2FC-C55A1B7BEE4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6989AF-A712-4C64-A90D-53E810375A18}" type="datetimeFigureOut">
              <a:rPr lang="en-US" smtClean="0"/>
              <a:t>1/30/2020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Chapter 16-Section 2-War in Europe 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29250" cy="37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65"/>
            <a:ext cx="8479946" cy="6866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264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"/>
            <a:ext cx="8436258" cy="683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740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WAR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4864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The Battle for </a:t>
            </a:r>
            <a:r>
              <a:rPr 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Britain</a:t>
            </a:r>
            <a:r>
              <a:rPr lang="en-US" sz="2800" b="1" dirty="0" smtClean="0">
                <a:latin typeface="Goudy Old Style" panose="02020502050305020303" pitchFamily="18" charset="0"/>
              </a:rPr>
              <a:t>-</a:t>
            </a:r>
            <a:r>
              <a:rPr lang="en-US" sz="2400" dirty="0" smtClean="0">
                <a:latin typeface="Goudy Old Style" panose="02020502050305020303" pitchFamily="18" charset="0"/>
              </a:rPr>
              <a:t>(continued)  </a:t>
            </a:r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Following the initial German onslaught the British Royal Airforce known as RAF began fighting </a:t>
            </a:r>
            <a:r>
              <a:rPr lang="en-US" altLang="en-US" sz="2400" dirty="0">
                <a:latin typeface="Goudy Old Style" panose="02020502050305020303" pitchFamily="18" charset="0"/>
              </a:rPr>
              <a:t>back against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Nazi air raids.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The British used </a:t>
            </a:r>
            <a:r>
              <a:rPr lang="en-US" altLang="en-US" sz="2400" dirty="0">
                <a:latin typeface="Goudy Old Style" panose="02020502050305020303" pitchFamily="18" charset="0"/>
              </a:rPr>
              <a:t>radar to detect and plot the flight paths of German planes</a:t>
            </a: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The RAF is going to shoot </a:t>
            </a:r>
            <a:r>
              <a:rPr lang="en-US" altLang="en-US" sz="2400" dirty="0">
                <a:latin typeface="Goudy Old Style" panose="02020502050305020303" pitchFamily="18" charset="0"/>
              </a:rPr>
              <a:t>down over 185 German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planes severely crippling the Nazi air force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Hitler </a:t>
            </a:r>
            <a:r>
              <a:rPr lang="en-US" altLang="en-US" sz="2400" dirty="0">
                <a:latin typeface="Goudy Old Style" panose="02020502050305020303" pitchFamily="18" charset="0"/>
              </a:rPr>
              <a:t>called off the attack indefinitely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frustrated that they could not break the British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09" y="2991971"/>
            <a:ext cx="2283219" cy="1562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38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latin typeface="Goudy Old Style" panose="02020502050305020303" pitchFamily="18" charset="0"/>
              </a:rPr>
              <a:t>WAR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05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AUSTRIA AND CZECHOSLAVAKIA FALL</a:t>
            </a:r>
          </a:p>
          <a:p>
            <a:r>
              <a:rPr lang="en-US" altLang="en-US" sz="2400" dirty="0">
                <a:latin typeface="Goudy Old Style" panose="02020502050305020303" pitchFamily="18" charset="0"/>
              </a:rPr>
              <a:t>Nov 5, 1937 Hitler met w/ military advisors</a:t>
            </a:r>
          </a:p>
          <a:p>
            <a:r>
              <a:rPr lang="en-US" altLang="en-US" sz="2400" dirty="0">
                <a:latin typeface="Goudy Old Style" panose="02020502050305020303" pitchFamily="18" charset="0"/>
              </a:rPr>
              <a:t>Declared that to grow and prosper Germany needed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their </a:t>
            </a:r>
            <a:r>
              <a:rPr lang="en-US" altLang="en-US" sz="2400" dirty="0">
                <a:latin typeface="Goudy Old Style" panose="02020502050305020303" pitchFamily="18" charset="0"/>
              </a:rPr>
              <a:t>land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neighbors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r>
              <a:rPr lang="en-US" altLang="en-US" sz="2400" dirty="0" smtClean="0">
                <a:latin typeface="Goudy Old Style" panose="02020502050305020303" pitchFamily="18" charset="0"/>
              </a:rPr>
              <a:t>Hitler’</a:t>
            </a:r>
            <a:r>
              <a:rPr lang="en-US" altLang="ja-JP" sz="2400" dirty="0" smtClean="0">
                <a:latin typeface="Goudy Old Style" panose="02020502050305020303" pitchFamily="18" charset="0"/>
              </a:rPr>
              <a:t>s </a:t>
            </a:r>
            <a:r>
              <a:rPr lang="en-US" altLang="ja-JP" sz="2400" dirty="0">
                <a:latin typeface="Goudy Old Style" panose="02020502050305020303" pitchFamily="18" charset="0"/>
              </a:rPr>
              <a:t>1</a:t>
            </a:r>
            <a:r>
              <a:rPr lang="en-US" altLang="ja-JP" sz="2400" baseline="30000" dirty="0">
                <a:latin typeface="Goudy Old Style" panose="02020502050305020303" pitchFamily="18" charset="0"/>
              </a:rPr>
              <a:t>st</a:t>
            </a:r>
            <a:r>
              <a:rPr lang="en-US" altLang="ja-JP" sz="2400" dirty="0">
                <a:latin typeface="Goudy Old Style" panose="02020502050305020303" pitchFamily="18" charset="0"/>
              </a:rPr>
              <a:t> </a:t>
            </a:r>
            <a:r>
              <a:rPr lang="en-US" altLang="ja-JP" sz="2400" dirty="0" smtClean="0">
                <a:latin typeface="Goudy Old Style" panose="02020502050305020303" pitchFamily="18" charset="0"/>
              </a:rPr>
              <a:t>target became Austria</a:t>
            </a:r>
            <a:endParaRPr lang="en-US" altLang="ja-JP" sz="2400" dirty="0">
              <a:latin typeface="Goudy Old Style" panose="02020502050305020303" pitchFamily="18" charset="0"/>
            </a:endParaRPr>
          </a:p>
          <a:p>
            <a:pPr lvl="1"/>
            <a:r>
              <a:rPr lang="en-US" altLang="en-US" dirty="0" smtClean="0">
                <a:latin typeface="Goudy Old Style" panose="02020502050305020303" pitchFamily="18" charset="0"/>
              </a:rPr>
              <a:t>On March </a:t>
            </a:r>
            <a:r>
              <a:rPr lang="en-US" altLang="en-US" dirty="0">
                <a:latin typeface="Goudy Old Style" panose="02020502050305020303" pitchFamily="18" charset="0"/>
              </a:rPr>
              <a:t>12, 1938 German troops </a:t>
            </a:r>
            <a:r>
              <a:rPr lang="en-US" altLang="en-US" dirty="0" smtClean="0">
                <a:latin typeface="Goudy Old Style" panose="02020502050305020303" pitchFamily="18" charset="0"/>
              </a:rPr>
              <a:t>began marching </a:t>
            </a:r>
            <a:r>
              <a:rPr lang="en-US" altLang="en-US" dirty="0">
                <a:latin typeface="Goudy Old Style" panose="02020502050305020303" pitchFamily="18" charset="0"/>
              </a:rPr>
              <a:t>into Austria unopposed</a:t>
            </a:r>
          </a:p>
          <a:p>
            <a:r>
              <a:rPr lang="en-US" altLang="en-US" sz="2400" dirty="0" smtClean="0">
                <a:latin typeface="Goudy Old Style" panose="02020502050305020303" pitchFamily="18" charset="0"/>
              </a:rPr>
              <a:t>Following their victory in Austria Hitler turned his attention to </a:t>
            </a:r>
            <a:r>
              <a:rPr lang="en-US" altLang="ja-JP" sz="2400" dirty="0" smtClean="0">
                <a:latin typeface="Goudy Old Style" panose="02020502050305020303" pitchFamily="18" charset="0"/>
              </a:rPr>
              <a:t>Czechoslovakia</a:t>
            </a:r>
            <a:endParaRPr lang="en-US" altLang="ja-JP" sz="24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89" y="2438400"/>
            <a:ext cx="2875229" cy="2124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05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Goudy Old Style" panose="02020502050305020303" pitchFamily="18" charset="0"/>
              </a:rPr>
              <a:t>WAR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800600"/>
          </a:xfrm>
        </p:spPr>
        <p:txBody>
          <a:bodyPr>
            <a:normAutofit/>
          </a:bodyPr>
          <a:lstStyle/>
          <a:p>
            <a:r>
              <a:rPr lang="en-US" alt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Bargaining for the </a:t>
            </a:r>
            <a:r>
              <a:rPr lang="en-US" alt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Sudetenland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Hitler said the Czechs were abusing the Sudeten Germans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Great Britain and France promised to protect Czechoslovakia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Hitler met with French premier Edouard Daladier and British Prime Minister Neville Chamberlain </a:t>
            </a:r>
            <a:endParaRPr lang="en-US" altLang="en-US" sz="2400" dirty="0" smtClean="0">
              <a:latin typeface="Goudy Old Style" panose="020205020503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He </a:t>
            </a:r>
            <a:r>
              <a:rPr lang="en-US" altLang="en-US" sz="2400" dirty="0">
                <a:latin typeface="Goudy Old Style" panose="02020502050305020303" pitchFamily="18" charset="0"/>
              </a:rPr>
              <a:t>stated that this would be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his</a:t>
            </a:r>
            <a:r>
              <a:rPr lang="ja-JP" altLang="en-US" sz="2400" dirty="0">
                <a:latin typeface="Goudy Old Style" panose="02020502050305020303" pitchFamily="18" charset="0"/>
              </a:rPr>
              <a:t> </a:t>
            </a:r>
            <a:r>
              <a:rPr lang="en-US" altLang="ja-JP" sz="2400" dirty="0" smtClean="0">
                <a:latin typeface="Goudy Old Style" panose="02020502050305020303" pitchFamily="18" charset="0"/>
              </a:rPr>
              <a:t>“last </a:t>
            </a:r>
            <a:r>
              <a:rPr lang="en-US" altLang="ja-JP" sz="2400" dirty="0">
                <a:latin typeface="Goudy Old Style" panose="02020502050305020303" pitchFamily="18" charset="0"/>
              </a:rPr>
              <a:t>territorial demand</a:t>
            </a:r>
            <a:r>
              <a:rPr lang="ja-JP" altLang="en-US" sz="2400" dirty="0">
                <a:latin typeface="Goudy Old Style" panose="02020502050305020303" pitchFamily="18" charset="0"/>
              </a:rPr>
              <a:t>”</a:t>
            </a:r>
            <a:endParaRPr lang="en-US" altLang="ja-JP" sz="2400" dirty="0">
              <a:latin typeface="Goudy Old Style" panose="020205020503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To avoid war they believed him and </a:t>
            </a:r>
            <a:r>
              <a:rPr lang="en-US" altLang="en-US" dirty="0" smtClean="0">
                <a:latin typeface="Goudy Old Style" panose="02020502050305020303" pitchFamily="18" charset="0"/>
              </a:rPr>
              <a:t>signing </a:t>
            </a:r>
            <a:r>
              <a:rPr lang="en-US" altLang="en-US" dirty="0">
                <a:latin typeface="Goudy Old Style" panose="02020502050305020303" pitchFamily="18" charset="0"/>
              </a:rPr>
              <a:t>the Munich </a:t>
            </a:r>
            <a:r>
              <a:rPr lang="en-US" altLang="en-US" dirty="0" smtClean="0">
                <a:latin typeface="Goudy Old Style" panose="02020502050305020303" pitchFamily="18" charset="0"/>
              </a:rPr>
              <a:t>Agreement which introduced the policy of appeasement hoping if they gave Hitler a little of what he wanted that he would stop his invasion. </a:t>
            </a:r>
            <a:endParaRPr lang="en-US" altLang="en-US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398"/>
            <a:ext cx="2001472" cy="257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748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WAR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4500" dirty="0">
                <a:latin typeface="Goudy Old Style" panose="02020502050305020303" pitchFamily="18" charset="0"/>
              </a:rPr>
              <a:t>Stalin surprised everyone by signing a nonaggression pact with Hitler</a:t>
            </a:r>
          </a:p>
          <a:p>
            <a:endParaRPr lang="en-US" altLang="en-US" sz="4500" dirty="0" smtClean="0">
              <a:latin typeface="Goudy Old Style" panose="02020502050305020303" pitchFamily="18" charset="0"/>
            </a:endParaRPr>
          </a:p>
          <a:p>
            <a:r>
              <a:rPr lang="en-US" altLang="en-US" sz="4500" dirty="0" smtClean="0">
                <a:latin typeface="Goudy Old Style" panose="02020502050305020303" pitchFamily="18" charset="0"/>
              </a:rPr>
              <a:t>Fascist </a:t>
            </a:r>
            <a:r>
              <a:rPr lang="en-US" altLang="en-US" sz="4500" dirty="0">
                <a:latin typeface="Goudy Old Style" panose="02020502050305020303" pitchFamily="18" charset="0"/>
              </a:rPr>
              <a:t>Germany and Communist Russia committed to never attack each other</a:t>
            </a:r>
          </a:p>
          <a:p>
            <a:pPr lvl="1"/>
            <a:r>
              <a:rPr lang="en-US" altLang="en-US" sz="4500" dirty="0">
                <a:latin typeface="Goudy Old Style" panose="02020502050305020303" pitchFamily="18" charset="0"/>
              </a:rPr>
              <a:t>Also signed a secret pact to split up Poland</a:t>
            </a:r>
          </a:p>
          <a:p>
            <a:endParaRPr lang="en-US" dirty="0"/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22" y="2590800"/>
            <a:ext cx="2246193" cy="2441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300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Goudy Old Style" panose="02020502050305020303" pitchFamily="18" charset="0"/>
              </a:rPr>
              <a:t>WAR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4000" dirty="0" smtClean="0">
                <a:latin typeface="Goudy Old Style" panose="02020502050305020303" pitchFamily="18" charset="0"/>
              </a:rPr>
              <a:t>The policy of appeasement ultimately failed as Hitler </a:t>
            </a:r>
            <a:r>
              <a:rPr lang="en-US" altLang="en-US" sz="4000" dirty="0">
                <a:latin typeface="Goudy Old Style" panose="02020502050305020303" pitchFamily="18" charset="0"/>
              </a:rPr>
              <a:t>conquered Czechoslovakia </a:t>
            </a:r>
            <a:r>
              <a:rPr lang="en-US" altLang="en-US" sz="4000" dirty="0" smtClean="0">
                <a:latin typeface="Goudy Old Style" panose="02020502050305020303" pitchFamily="18" charset="0"/>
              </a:rPr>
              <a:t>and then </a:t>
            </a:r>
            <a:r>
              <a:rPr lang="en-US" altLang="en-US" sz="4000" dirty="0">
                <a:latin typeface="Goudy Old Style" panose="02020502050305020303" pitchFamily="18" charset="0"/>
              </a:rPr>
              <a:t>turned to </a:t>
            </a:r>
            <a:r>
              <a:rPr lang="en-US" altLang="en-US" sz="4000" dirty="0" smtClean="0">
                <a:latin typeface="Goudy Old Style" panose="02020502050305020303" pitchFamily="18" charset="0"/>
              </a:rPr>
              <a:t>Germany</a:t>
            </a:r>
            <a:r>
              <a:rPr lang="en-US" altLang="ja-JP" sz="4000" dirty="0" smtClean="0">
                <a:latin typeface="Goudy Old Style" panose="02020502050305020303" pitchFamily="18" charset="0"/>
              </a:rPr>
              <a:t>s </a:t>
            </a:r>
            <a:r>
              <a:rPr lang="en-US" altLang="ja-JP" sz="4000" dirty="0">
                <a:latin typeface="Goudy Old Style" panose="02020502050305020303" pitchFamily="18" charset="0"/>
              </a:rPr>
              <a:t>eastern neighbor </a:t>
            </a:r>
            <a:r>
              <a:rPr lang="en-US" altLang="ja-JP" sz="4000" dirty="0" smtClean="0">
                <a:latin typeface="Goudy Old Style" panose="02020502050305020303" pitchFamily="18" charset="0"/>
              </a:rPr>
              <a:t>Poland</a:t>
            </a:r>
            <a:endParaRPr lang="en-US" altLang="ja-JP" sz="4000" dirty="0">
              <a:latin typeface="Goudy Old Style" panose="02020502050305020303" pitchFamily="18" charset="0"/>
            </a:endParaRPr>
          </a:p>
          <a:p>
            <a:endParaRPr lang="en-US" altLang="en-US" sz="4000" i="1" u="sng" dirty="0" smtClean="0">
              <a:latin typeface="Goudy Old Style" panose="02020502050305020303" pitchFamily="18" charset="0"/>
            </a:endParaRPr>
          </a:p>
          <a:p>
            <a:r>
              <a:rPr lang="en-US" altLang="en-US" sz="4000" i="1" u="sng" dirty="0" smtClean="0">
                <a:latin typeface="Goudy Old Style" panose="02020502050305020303" pitchFamily="18" charset="0"/>
              </a:rPr>
              <a:t>Blitzkrieg</a:t>
            </a:r>
            <a:r>
              <a:rPr lang="en-US" altLang="en-US" sz="4000" i="1" dirty="0">
                <a:latin typeface="Goudy Old Style" panose="02020502050305020303" pitchFamily="18" charset="0"/>
              </a:rPr>
              <a:t> </a:t>
            </a:r>
            <a:r>
              <a:rPr lang="en-US" altLang="en-US" sz="4000" i="1" dirty="0" smtClean="0">
                <a:latin typeface="Goudy Old Style" panose="02020502050305020303" pitchFamily="18" charset="0"/>
              </a:rPr>
              <a:t>(lightning </a:t>
            </a:r>
            <a:r>
              <a:rPr lang="en-US" altLang="en-US" sz="4000" i="1" dirty="0">
                <a:latin typeface="Goudy Old Style" panose="02020502050305020303" pitchFamily="18" charset="0"/>
              </a:rPr>
              <a:t>war</a:t>
            </a:r>
            <a:r>
              <a:rPr lang="en-US" altLang="en-US" sz="4000" i="1" dirty="0" smtClean="0">
                <a:latin typeface="Goudy Old Style" panose="02020502050305020303" pitchFamily="18" charset="0"/>
              </a:rPr>
              <a:t>)-</a:t>
            </a:r>
            <a:r>
              <a:rPr lang="en-US" altLang="en-US" sz="4000" dirty="0" smtClean="0">
                <a:latin typeface="Goudy Old Style" panose="02020502050305020303" pitchFamily="18" charset="0"/>
              </a:rPr>
              <a:t>Germany’</a:t>
            </a:r>
            <a:r>
              <a:rPr lang="en-US" altLang="ja-JP" sz="4000" dirty="0" smtClean="0">
                <a:latin typeface="Goudy Old Style" panose="02020502050305020303" pitchFamily="18" charset="0"/>
              </a:rPr>
              <a:t>s </a:t>
            </a:r>
            <a:r>
              <a:rPr lang="en-US" altLang="ja-JP" sz="4000" dirty="0">
                <a:latin typeface="Goudy Old Style" panose="02020502050305020303" pitchFamily="18" charset="0"/>
              </a:rPr>
              <a:t>new military </a:t>
            </a:r>
            <a:r>
              <a:rPr lang="en-US" altLang="ja-JP" sz="4000" dirty="0" smtClean="0">
                <a:latin typeface="Goudy Old Style" panose="02020502050305020303" pitchFamily="18" charset="0"/>
              </a:rPr>
              <a:t>strategy employed in Poland </a:t>
            </a:r>
            <a:endParaRPr lang="en-US" altLang="ja-JP" sz="4000" dirty="0">
              <a:latin typeface="Goudy Old Style" panose="02020502050305020303" pitchFamily="18" charset="0"/>
            </a:endParaRPr>
          </a:p>
          <a:p>
            <a:endParaRPr lang="en-US" altLang="en-US" sz="4000" dirty="0" smtClean="0">
              <a:latin typeface="Goudy Old Style" panose="02020502050305020303" pitchFamily="18" charset="0"/>
            </a:endParaRPr>
          </a:p>
          <a:p>
            <a:r>
              <a:rPr lang="en-US" altLang="en-US" sz="4000" dirty="0" smtClean="0">
                <a:latin typeface="Goudy Old Style" panose="02020502050305020303" pitchFamily="18" charset="0"/>
              </a:rPr>
              <a:t>An </a:t>
            </a:r>
            <a:r>
              <a:rPr lang="en-US" altLang="en-US" sz="4000" dirty="0">
                <a:latin typeface="Goudy Old Style" panose="02020502050305020303" pitchFamily="18" charset="0"/>
              </a:rPr>
              <a:t>attack on Poland </a:t>
            </a:r>
            <a:r>
              <a:rPr lang="en-US" altLang="en-US" sz="4000" dirty="0" smtClean="0">
                <a:latin typeface="Goudy Old Style" panose="02020502050305020303" pitchFamily="18" charset="0"/>
              </a:rPr>
              <a:t>would:</a:t>
            </a:r>
            <a:endParaRPr lang="en-US" altLang="en-US" sz="4000" dirty="0">
              <a:latin typeface="Goudy Old Style" panose="02020502050305020303" pitchFamily="18" charset="0"/>
            </a:endParaRPr>
          </a:p>
          <a:p>
            <a:pPr lvl="1"/>
            <a:r>
              <a:rPr lang="en-US" altLang="en-US" sz="3400" dirty="0">
                <a:latin typeface="Goudy Old Style" panose="02020502050305020303" pitchFamily="18" charset="0"/>
              </a:rPr>
              <a:t>Bring Germany in conflict w/ the Soviet Union</a:t>
            </a:r>
          </a:p>
          <a:p>
            <a:pPr lvl="1"/>
            <a:r>
              <a:rPr lang="en-US" altLang="en-US" sz="3400" dirty="0">
                <a:latin typeface="Goudy Old Style" panose="02020502050305020303" pitchFamily="18" charset="0"/>
              </a:rPr>
              <a:t>Provoke declaration of war from Britain and France (promised military aid to Poland)</a:t>
            </a:r>
          </a:p>
          <a:p>
            <a:pPr lvl="2"/>
            <a:r>
              <a:rPr lang="en-US" altLang="en-US" sz="3400" dirty="0" smtClean="0">
                <a:latin typeface="Goudy Old Style" panose="02020502050305020303" pitchFamily="18" charset="0"/>
              </a:rPr>
              <a:t>The end result </a:t>
            </a:r>
            <a:r>
              <a:rPr lang="en-US" altLang="en-US" sz="3400" dirty="0">
                <a:latin typeface="Goudy Old Style" panose="02020502050305020303" pitchFamily="18" charset="0"/>
              </a:rPr>
              <a:t>would </a:t>
            </a:r>
            <a:r>
              <a:rPr lang="en-US" altLang="en-US" sz="3400" dirty="0" smtClean="0">
                <a:latin typeface="Goudy Old Style" panose="02020502050305020303" pitchFamily="18" charset="0"/>
              </a:rPr>
              <a:t>lead to Germany fighting </a:t>
            </a:r>
            <a:r>
              <a:rPr lang="en-US" altLang="en-US" sz="3400" dirty="0">
                <a:latin typeface="Goudy Old Style" panose="02020502050305020303" pitchFamily="18" charset="0"/>
              </a:rPr>
              <a:t>a </a:t>
            </a:r>
            <a:r>
              <a:rPr lang="en-US" altLang="en-US" sz="3400" dirty="0" smtClean="0">
                <a:latin typeface="Goudy Old Style" panose="02020502050305020303" pitchFamily="18" charset="0"/>
              </a:rPr>
              <a:t>two </a:t>
            </a:r>
            <a:r>
              <a:rPr lang="en-US" altLang="en-US" sz="3400" dirty="0">
                <a:latin typeface="Goudy Old Style" panose="02020502050305020303" pitchFamily="18" charset="0"/>
              </a:rPr>
              <a:t>front war</a:t>
            </a:r>
          </a:p>
          <a:p>
            <a:endParaRPr lang="en-US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27771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4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WAR IN EUROPE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Goudy Old Style" panose="02020502050305020303" pitchFamily="18" charset="0"/>
              </a:rPr>
              <a:t>French and British forces sat on the Maginot Line staring at Germany, waiting for something to happen</a:t>
            </a:r>
          </a:p>
          <a:p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dirty="0" smtClean="0">
                <a:latin typeface="Goudy Old Style" panose="02020502050305020303" pitchFamily="18" charset="0"/>
              </a:rPr>
              <a:t>While all of this is going on the Soviet </a:t>
            </a:r>
            <a:r>
              <a:rPr lang="en-US" sz="2800" dirty="0">
                <a:latin typeface="Goudy Old Style" panose="02020502050305020303" pitchFamily="18" charset="0"/>
              </a:rPr>
              <a:t>Union takes over Estonia, </a:t>
            </a:r>
            <a:r>
              <a:rPr lang="en-US" sz="2800" dirty="0" smtClean="0">
                <a:latin typeface="Goudy Old Style" panose="02020502050305020303" pitchFamily="18" charset="0"/>
              </a:rPr>
              <a:t>Finland, Latvia</a:t>
            </a:r>
            <a:r>
              <a:rPr lang="en-US" sz="2800" dirty="0">
                <a:latin typeface="Goudy Old Style" panose="02020502050305020303" pitchFamily="18" charset="0"/>
              </a:rPr>
              <a:t>, and Lithuania</a:t>
            </a:r>
          </a:p>
          <a:p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dirty="0" smtClean="0">
                <a:latin typeface="Goudy Old Style" panose="02020502050305020303" pitchFamily="18" charset="0"/>
              </a:rPr>
              <a:t>Hitler </a:t>
            </a:r>
            <a:r>
              <a:rPr lang="en-US" sz="2800" dirty="0">
                <a:latin typeface="Goudy Old Style" panose="02020502050305020303" pitchFamily="18" charset="0"/>
              </a:rPr>
              <a:t>takes over Denmark and Norway </a:t>
            </a:r>
            <a:r>
              <a:rPr lang="en-US" sz="2800" dirty="0" smtClean="0">
                <a:latin typeface="Goudy Old Style" panose="02020502050305020303" pitchFamily="18" charset="0"/>
              </a:rPr>
              <a:t>then proceeds </a:t>
            </a:r>
            <a:r>
              <a:rPr lang="en-US" sz="2800" dirty="0">
                <a:latin typeface="Goudy Old Style" panose="02020502050305020303" pitchFamily="18" charset="0"/>
              </a:rPr>
              <a:t>to take over Netherlands, Belgium and Luxembourg</a:t>
            </a:r>
          </a:p>
          <a:p>
            <a:pPr marL="0" indent="0">
              <a:buNone/>
            </a:pPr>
            <a:endParaRPr lang="en-US" dirty="0"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6999"/>
            <a:ext cx="2847599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WAR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FRANCE AND BRITAIN FIGHT </a:t>
            </a:r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ON</a:t>
            </a:r>
            <a:r>
              <a:rPr lang="en-US" sz="2400" b="1" u="sng" dirty="0" smtClean="0">
                <a:latin typeface="Goudy Old Style" panose="02020502050305020303" pitchFamily="18" charset="0"/>
              </a:rPr>
              <a:t>-</a:t>
            </a:r>
            <a:endParaRPr lang="en-US" sz="2400" b="1" u="sng" dirty="0">
              <a:latin typeface="Goudy Old Style" panose="02020502050305020303" pitchFamily="18" charset="0"/>
            </a:endParaRPr>
          </a:p>
          <a:p>
            <a:r>
              <a:rPr lang="en-US" sz="2400" dirty="0">
                <a:latin typeface="Goudy Old Style" panose="02020502050305020303" pitchFamily="18" charset="0"/>
              </a:rPr>
              <a:t>Hitler sneaks around the Allied forces and goes through </a:t>
            </a:r>
            <a:r>
              <a:rPr lang="en-US" sz="2400" dirty="0" smtClean="0">
                <a:latin typeface="Goudy Old Style" panose="02020502050305020303" pitchFamily="18" charset="0"/>
              </a:rPr>
              <a:t>North East </a:t>
            </a:r>
            <a:r>
              <a:rPr lang="en-US" sz="2400" dirty="0">
                <a:latin typeface="Goudy Old Style" panose="02020502050305020303" pitchFamily="18" charset="0"/>
              </a:rPr>
              <a:t>France</a:t>
            </a:r>
          </a:p>
          <a:p>
            <a:r>
              <a:rPr lang="en-US" sz="2400" dirty="0">
                <a:latin typeface="Goudy Old Style" panose="02020502050305020303" pitchFamily="18" charset="0"/>
              </a:rPr>
              <a:t>400,000 French and British flee to Dunkirk where they are trapped—330,000 make it to Britain</a:t>
            </a:r>
          </a:p>
          <a:p>
            <a:r>
              <a:rPr lang="en-US" sz="2400" dirty="0">
                <a:latin typeface="Goudy Old Style" panose="02020502050305020303" pitchFamily="18" charset="0"/>
              </a:rPr>
              <a:t>Days later, Italy joins the war and invades S. France, while Germans close in on Paris in the north</a:t>
            </a:r>
          </a:p>
        </p:txBody>
      </p:sp>
      <p:pic>
        <p:nvPicPr>
          <p:cNvPr id="1126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200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00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WAR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00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 Battle for Britain</a:t>
            </a:r>
            <a:r>
              <a:rPr lang="en-US" b="1" dirty="0" smtClean="0">
                <a:latin typeface="Goudy Old Style" panose="02020502050305020303" pitchFamily="18" charset="0"/>
              </a:rPr>
              <a:t>-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The German assault on Great Britain began during the summer </a:t>
            </a:r>
            <a:r>
              <a:rPr lang="en-US" altLang="en-US" sz="2400" dirty="0">
                <a:latin typeface="Goudy Old Style" panose="02020502050305020303" pitchFamily="18" charset="0"/>
              </a:rPr>
              <a:t>of 1940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Germany could not compete with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Britain’</a:t>
            </a:r>
            <a:r>
              <a:rPr lang="en-US" altLang="ja-JP" sz="2400" dirty="0" smtClean="0">
                <a:latin typeface="Goudy Old Style" panose="02020502050305020303" pitchFamily="18" charset="0"/>
              </a:rPr>
              <a:t>s navy which preventing them from reaching England by sea</a:t>
            </a:r>
            <a:endParaRPr lang="en-US" altLang="ja-JP" sz="24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The German’s decided to launch a series of air attacks over </a:t>
            </a:r>
            <a:r>
              <a:rPr lang="en-US" altLang="en-US" sz="2400" dirty="0">
                <a:latin typeface="Goudy Old Style" panose="02020502050305020303" pitchFamily="18" charset="0"/>
              </a:rPr>
              <a:t>Britain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using their air force known </a:t>
            </a:r>
            <a:r>
              <a:rPr lang="en-US" altLang="en-US" sz="2400" dirty="0">
                <a:latin typeface="Goudy Old Style" panose="02020502050305020303" pitchFamily="18" charset="0"/>
              </a:rPr>
              <a:t>as the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Luftwaffe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On a single day (August 15</a:t>
            </a:r>
            <a:r>
              <a:rPr lang="en-US" altLang="en-US" sz="24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2400" dirty="0">
                <a:latin typeface="Goudy Old Style" panose="02020502050305020303" pitchFamily="18" charset="0"/>
              </a:rPr>
              <a:t>) about 2,000 German planes attacked Britain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Every night for 2 months bombers pounded London</a:t>
            </a:r>
          </a:p>
          <a:p>
            <a:endParaRPr lang="en-US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88" y="2513475"/>
            <a:ext cx="2346673" cy="230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9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3193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8320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</TotalTime>
  <Words>518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Chapter 16-Section 2-War in Europe </vt:lpstr>
      <vt:lpstr>WAR IN EUROPE</vt:lpstr>
      <vt:lpstr>WAR IN EUROPE</vt:lpstr>
      <vt:lpstr>WAR IN EUROPE</vt:lpstr>
      <vt:lpstr>WAR IN EUROPE</vt:lpstr>
      <vt:lpstr>WAR IN EUROPE</vt:lpstr>
      <vt:lpstr>WAR IN EUROPE</vt:lpstr>
      <vt:lpstr>WAR IN EUROPE</vt:lpstr>
      <vt:lpstr>PowerPoint Presentation</vt:lpstr>
      <vt:lpstr>PowerPoint Presentation</vt:lpstr>
      <vt:lpstr>PowerPoint Presentation</vt:lpstr>
      <vt:lpstr>WAR IN EUROPE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2-WAR IN EUROPE</dc:title>
  <dc:creator>Windows User</dc:creator>
  <cp:lastModifiedBy>Windows User</cp:lastModifiedBy>
  <cp:revision>8</cp:revision>
  <dcterms:created xsi:type="dcterms:W3CDTF">2019-01-29T12:28:02Z</dcterms:created>
  <dcterms:modified xsi:type="dcterms:W3CDTF">2020-01-30T19:53:28Z</dcterms:modified>
</cp:coreProperties>
</file>