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F9C1-E6F5-4E1B-957C-933A498EC401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9F2D-A0F5-4C1B-998C-5EE7EA8DBF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F9C1-E6F5-4E1B-957C-933A498EC401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9F2D-A0F5-4C1B-998C-5EE7EA8DBF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F9C1-E6F5-4E1B-957C-933A498EC401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9F2D-A0F5-4C1B-998C-5EE7EA8DBF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F9C1-E6F5-4E1B-957C-933A498EC401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9F2D-A0F5-4C1B-998C-5EE7EA8DBF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F9C1-E6F5-4E1B-957C-933A498EC401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9F2D-A0F5-4C1B-998C-5EE7EA8DBF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F9C1-E6F5-4E1B-957C-933A498EC401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9F2D-A0F5-4C1B-998C-5EE7EA8DBF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F9C1-E6F5-4E1B-957C-933A498EC401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9F2D-A0F5-4C1B-998C-5EE7EA8DBF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F9C1-E6F5-4E1B-957C-933A498EC401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9F2D-A0F5-4C1B-998C-5EE7EA8DBF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F9C1-E6F5-4E1B-957C-933A498EC401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9F2D-A0F5-4C1B-998C-5EE7EA8DBF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F9C1-E6F5-4E1B-957C-933A498EC401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9F2D-A0F5-4C1B-998C-5EE7EA8DBF6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F9C1-E6F5-4E1B-957C-933A498EC401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B99F2D-A0F5-4C1B-998C-5EE7EA8DBF6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8B99F2D-A0F5-4C1B-998C-5EE7EA8DBF6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938F9C1-E6F5-4E1B-957C-933A498EC401}" type="datetimeFigureOut">
              <a:rPr lang="en-US" smtClean="0"/>
              <a:t>1/27/2020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848600" cy="1362075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>
                <a:solidFill>
                  <a:schemeClr val="tx2">
                    <a:lumMod val="50000"/>
                  </a:schemeClr>
                </a:solidFill>
                <a:latin typeface="Goudy Old Style" panose="02020502050305020303" pitchFamily="18" charset="0"/>
              </a:rPr>
              <a:t>Dictators Threaten World Peace </a:t>
            </a:r>
            <a:endParaRPr lang="en-US" b="1" u="sng" dirty="0">
              <a:solidFill>
                <a:schemeClr val="tx2">
                  <a:lumMod val="50000"/>
                </a:schemeClr>
              </a:solidFill>
              <a:latin typeface="Goudy Old Style" panose="020205020503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5562600"/>
            <a:ext cx="6231467" cy="69991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</a:rPr>
              <a:t>Chapter 16-Section 1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Goudy Old Style" panose="02020502050305020303" pitchFamily="18" charset="0"/>
            </a:endParaRPr>
          </a:p>
        </p:txBody>
      </p:sp>
      <p:pic>
        <p:nvPicPr>
          <p:cNvPr id="4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76962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735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28600"/>
            <a:ext cx="7352622" cy="1202485"/>
          </a:xfrm>
        </p:spPr>
        <p:txBody>
          <a:bodyPr>
            <a:noAutofit/>
          </a:bodyPr>
          <a:lstStyle/>
          <a:p>
            <a:pPr algn="ctr"/>
            <a:r>
              <a:rPr lang="en-US" sz="3800" b="1" u="sng" dirty="0">
                <a:latin typeface="Goudy Old Style" panose="02020502050305020303" pitchFamily="18" charset="0"/>
                <a:cs typeface="Times New Roman" pitchFamily="18" charset="0"/>
              </a:rPr>
              <a:t>Nationalism Grips Europe and Asia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5943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 u="sng" dirty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  <a:ea typeface="ＭＳ Ｐゴシック" pitchFamily="34" charset="-128"/>
              </a:rPr>
              <a:t>Hideki </a:t>
            </a:r>
            <a:r>
              <a:rPr lang="en-US" altLang="en-US" sz="2800" b="1" u="sng" dirty="0" err="1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  <a:ea typeface="ＭＳ Ｐゴシック" pitchFamily="34" charset="-128"/>
              </a:rPr>
              <a:t>Tojo</a:t>
            </a:r>
            <a:r>
              <a:rPr lang="en-US" altLang="en-US" sz="2800" b="1" i="1" dirty="0">
                <a:latin typeface="Goudy Old Style" panose="02020502050305020303" pitchFamily="18" charset="0"/>
                <a:ea typeface="ＭＳ Ｐゴシック" pitchFamily="34" charset="-128"/>
              </a:rPr>
              <a:t>-Japan </a:t>
            </a:r>
            <a:r>
              <a:rPr lang="en-US" altLang="en-US" sz="2800" dirty="0">
                <a:latin typeface="Goudy Old Style" panose="02020502050305020303" pitchFamily="18" charset="0"/>
                <a:ea typeface="ＭＳ Ｐゴシック" pitchFamily="34" charset="-128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latin typeface="Goudy Old Style" panose="02020502050305020303" pitchFamily="18" charset="0"/>
                <a:ea typeface="ＭＳ Ｐゴシック" pitchFamily="34" charset="-128"/>
              </a:rPr>
              <a:t>Japan invaded Manchuria in 1931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>
                <a:latin typeface="Goudy Old Style" panose="02020502050305020303" pitchFamily="18" charset="0"/>
                <a:ea typeface="ＭＳ Ｐゴシック" pitchFamily="34" charset="-128"/>
              </a:rPr>
              <a:t>As an island Japan desired additional</a:t>
            </a:r>
            <a:r>
              <a:rPr lang="ja-JP" altLang="en-US" sz="2800" dirty="0">
                <a:latin typeface="Goudy Old Style" panose="02020502050305020303" pitchFamily="18" charset="0"/>
                <a:ea typeface="MS Gothic" pitchFamily="49" charset="-128"/>
              </a:rPr>
              <a:t> </a:t>
            </a:r>
            <a:r>
              <a:rPr lang="en-US" altLang="ja-JP" sz="2800" dirty="0">
                <a:latin typeface="Goudy Old Style" panose="02020502050305020303" pitchFamily="18" charset="0"/>
                <a:ea typeface="MS Gothic" pitchFamily="49" charset="-128"/>
              </a:rPr>
              <a:t>“</a:t>
            </a:r>
            <a:r>
              <a:rPr lang="en-US" altLang="ja-JP" sz="2800" dirty="0">
                <a:latin typeface="Goudy Old Style" panose="02020502050305020303" pitchFamily="18" charset="0"/>
                <a:ea typeface="ＭＳ Ｐゴシック" pitchFamily="34" charset="-128"/>
              </a:rPr>
              <a:t>living</a:t>
            </a:r>
            <a:r>
              <a:rPr lang="en-US" altLang="ja-JP" sz="2800" dirty="0">
                <a:latin typeface="Goudy Old Style" panose="02020502050305020303" pitchFamily="18" charset="0"/>
                <a:ea typeface="MS Gothic" pitchFamily="49" charset="-128"/>
              </a:rPr>
              <a:t>”</a:t>
            </a:r>
            <a:r>
              <a:rPr lang="en-US" altLang="ja-JP" sz="2800" dirty="0">
                <a:latin typeface="Goudy Old Style" panose="02020502050305020303" pitchFamily="18" charset="0"/>
                <a:ea typeface="ＭＳ Ｐゴシック" pitchFamily="34" charset="-128"/>
              </a:rPr>
              <a:t> space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>
                <a:latin typeface="Goudy Old Style" panose="02020502050305020303" pitchFamily="18" charset="0"/>
                <a:ea typeface="ＭＳ Ｐゴシック" pitchFamily="34" charset="-128"/>
              </a:rPr>
              <a:t>Manchuria was rich in much needed natural resources</a:t>
            </a:r>
          </a:p>
          <a:p>
            <a:pPr>
              <a:lnSpc>
                <a:spcPct val="90000"/>
              </a:lnSpc>
            </a:pPr>
            <a:endParaRPr lang="en-US" altLang="en-US" sz="2800" dirty="0">
              <a:latin typeface="Goudy Old Style" panose="02020502050305020303" pitchFamily="18" charset="0"/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>
                <a:latin typeface="Goudy Old Style" panose="02020502050305020303" pitchFamily="18" charset="0"/>
                <a:ea typeface="ＭＳ Ｐゴシック" pitchFamily="34" charset="-128"/>
              </a:rPr>
              <a:t>Japan was condemned by the League of Nations for their actions however they simply quit the League and sided with the Axis Powers 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4" y="2438400"/>
            <a:ext cx="1866223" cy="2381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3388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467601" cy="1202485"/>
          </a:xfrm>
        </p:spPr>
        <p:txBody>
          <a:bodyPr>
            <a:noAutofit/>
          </a:bodyPr>
          <a:lstStyle/>
          <a:p>
            <a:pPr algn="ctr"/>
            <a:r>
              <a:rPr lang="en-US" sz="3800" b="1" u="sng" dirty="0">
                <a:latin typeface="Goudy Old Style" panose="02020502050305020303" pitchFamily="18" charset="0"/>
              </a:rPr>
              <a:t>Nationalism Grips Europe and Asia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5257800" cy="49530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Goudy Old Style" panose="02020502050305020303" pitchFamily="18" charset="0"/>
              </a:rPr>
              <a:t>The failure of the League of Nations to punish Japan led to other European nations balking at the authority of the League. </a:t>
            </a:r>
          </a:p>
          <a:p>
            <a:pPr lvl="1"/>
            <a:r>
              <a:rPr lang="en-US" altLang="en-US" sz="2800" dirty="0">
                <a:latin typeface="Goudy Old Style" panose="02020502050305020303" pitchFamily="18" charset="0"/>
                <a:ea typeface="ＭＳ Ｐゴシック" pitchFamily="34" charset="-128"/>
              </a:rPr>
              <a:t>Germany pulls out of League of Nations in 1933</a:t>
            </a:r>
          </a:p>
          <a:p>
            <a:pPr lvl="1"/>
            <a:r>
              <a:rPr lang="en-US" altLang="en-US" sz="2800" dirty="0">
                <a:latin typeface="Goudy Old Style" panose="02020502050305020303" pitchFamily="18" charset="0"/>
                <a:ea typeface="ＭＳ Ｐゴシック" pitchFamily="34" charset="-128"/>
              </a:rPr>
              <a:t>In 1935 Italy under Mussolini invaded Ethiopia</a:t>
            </a:r>
          </a:p>
          <a:p>
            <a:pPr lvl="1"/>
            <a:r>
              <a:rPr lang="en-US" altLang="en-US" sz="2800" dirty="0">
                <a:latin typeface="Goudy Old Style" panose="02020502050305020303" pitchFamily="18" charset="0"/>
                <a:ea typeface="ＭＳ Ｐゴシック" pitchFamily="34" charset="-128"/>
              </a:rPr>
              <a:t>1936 Hitler began sending German troops into the Rhineland</a:t>
            </a:r>
          </a:p>
          <a:p>
            <a:pPr lvl="1"/>
            <a:endParaRPr lang="en-US" altLang="en-US" dirty="0">
              <a:latin typeface="Corbel" pitchFamily="34" charset="0"/>
              <a:ea typeface="ＭＳ Ｐゴシック" pitchFamily="34" charset="-128"/>
            </a:endParaRP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57500"/>
            <a:ext cx="24384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9601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391399" cy="1202485"/>
          </a:xfrm>
        </p:spPr>
        <p:txBody>
          <a:bodyPr>
            <a:noAutofit/>
          </a:bodyPr>
          <a:lstStyle/>
          <a:p>
            <a:pPr algn="ctr"/>
            <a:r>
              <a:rPr lang="en-US" sz="3800" b="1" u="sng" dirty="0">
                <a:latin typeface="Goudy Old Style" panose="02020502050305020303" pitchFamily="18" charset="0"/>
              </a:rPr>
              <a:t>Nationalism Grips Europe and Asia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332" y="1256212"/>
            <a:ext cx="5784667" cy="5220788"/>
          </a:xfrm>
        </p:spPr>
        <p:txBody>
          <a:bodyPr>
            <a:normAutofit/>
          </a:bodyPr>
          <a:lstStyle/>
          <a:p>
            <a:r>
              <a:rPr lang="en-US" altLang="en-US" b="1" u="sng" dirty="0">
                <a:latin typeface="Goudy Old Style" panose="02020502050305020303" pitchFamily="18" charset="0"/>
                <a:ea typeface="ＭＳ Ｐゴシック" pitchFamily="34" charset="-128"/>
              </a:rPr>
              <a:t>Francisco Franco</a:t>
            </a:r>
            <a:r>
              <a:rPr lang="en-US" altLang="en-US" b="1" dirty="0">
                <a:latin typeface="Goudy Old Style" panose="02020502050305020303" pitchFamily="18" charset="0"/>
                <a:ea typeface="ＭＳ Ｐゴシック" pitchFamily="34" charset="-128"/>
              </a:rPr>
              <a:t>-</a:t>
            </a:r>
            <a:r>
              <a:rPr lang="en-US" altLang="en-US" b="1" i="1" dirty="0">
                <a:latin typeface="Goudy Old Style" panose="02020502050305020303" pitchFamily="18" charset="0"/>
                <a:ea typeface="ＭＳ Ｐゴシック" pitchFamily="34" charset="-128"/>
              </a:rPr>
              <a:t>Spain</a:t>
            </a:r>
          </a:p>
          <a:p>
            <a:r>
              <a:rPr lang="en-US" altLang="en-US" dirty="0">
                <a:latin typeface="Goudy Old Style" panose="02020502050305020303" pitchFamily="18" charset="0"/>
                <a:ea typeface="ＭＳ Ｐゴシック" pitchFamily="34" charset="-128"/>
              </a:rPr>
              <a:t>Franco led Spanish military officers in a rebellion against the Spanish Republic</a:t>
            </a:r>
          </a:p>
          <a:p>
            <a:pPr lvl="1"/>
            <a:r>
              <a:rPr lang="en-US" altLang="en-US" dirty="0">
                <a:latin typeface="Goudy Old Style" panose="02020502050305020303" pitchFamily="18" charset="0"/>
                <a:ea typeface="ＭＳ Ｐゴシック" pitchFamily="34" charset="-128"/>
              </a:rPr>
              <a:t>This led to a civil war in Spain </a:t>
            </a:r>
          </a:p>
          <a:p>
            <a:r>
              <a:rPr lang="en-US" altLang="en-US" dirty="0">
                <a:latin typeface="Goudy Old Style" panose="02020502050305020303" pitchFamily="18" charset="0"/>
                <a:ea typeface="ＭＳ Ｐゴシック" pitchFamily="34" charset="-128"/>
              </a:rPr>
              <a:t>Soviet Union sent troops to help the Spanish government</a:t>
            </a:r>
          </a:p>
          <a:p>
            <a:r>
              <a:rPr lang="en-US" altLang="en-US" dirty="0">
                <a:latin typeface="Goudy Old Style" panose="02020502050305020303" pitchFamily="18" charset="0"/>
                <a:ea typeface="ＭＳ Ｐゴシック" pitchFamily="34" charset="-128"/>
              </a:rPr>
              <a:t>Italy and Germany sent aid and supplies to Franco</a:t>
            </a:r>
          </a:p>
          <a:p>
            <a:r>
              <a:rPr lang="en-US" dirty="0">
                <a:latin typeface="Goudy Old Style" panose="02020502050305020303" pitchFamily="18" charset="0"/>
              </a:rPr>
              <a:t>3,000 Americans known as the “Abraham Lincoln Battalion” joined the fight  against Franco, but it is not enough</a:t>
            </a:r>
          </a:p>
          <a:p>
            <a:r>
              <a:rPr lang="en-US" dirty="0">
                <a:latin typeface="Goudy Old Style" panose="02020502050305020303" pitchFamily="18" charset="0"/>
              </a:rPr>
              <a:t>Franco became Spain’s fascist dictator in 1939</a:t>
            </a:r>
          </a:p>
          <a:p>
            <a:pPr lvl="1"/>
            <a:r>
              <a:rPr lang="en-US" dirty="0">
                <a:latin typeface="Goudy Old Style" panose="02020502050305020303" pitchFamily="18" charset="0"/>
              </a:rPr>
              <a:t>Shortly after he formed the Rome-Berlin Axis with Germany 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470" y="2514600"/>
            <a:ext cx="1996433" cy="2651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9914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467599" cy="1202485"/>
          </a:xfrm>
        </p:spPr>
        <p:txBody>
          <a:bodyPr>
            <a:noAutofit/>
          </a:bodyPr>
          <a:lstStyle/>
          <a:p>
            <a:pPr algn="ctr"/>
            <a:r>
              <a:rPr lang="en-US" sz="3500" b="1" u="sng" dirty="0">
                <a:latin typeface="Goudy Old Style" panose="02020502050305020303" pitchFamily="18" charset="0"/>
              </a:rPr>
              <a:t>The United States Responds Cautiously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7620000" cy="5257800"/>
          </a:xfrm>
        </p:spPr>
        <p:txBody>
          <a:bodyPr>
            <a:noAutofit/>
          </a:bodyPr>
          <a:lstStyle/>
          <a:p>
            <a:r>
              <a:rPr lang="en-US" altLang="en-US" dirty="0">
                <a:latin typeface="Goudy Old Style" panose="02020502050305020303" pitchFamily="18" charset="0"/>
                <a:cs typeface="Times New Roman" pitchFamily="18" charset="0"/>
              </a:rPr>
              <a:t>Americans were alarmed with the events in Europe  but felt that </a:t>
            </a:r>
            <a:r>
              <a:rPr lang="en-US" altLang="en-US" dirty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isolationism</a:t>
            </a:r>
            <a:r>
              <a:rPr lang="en-US" altLang="en-US" dirty="0">
                <a:latin typeface="Goudy Old Style" panose="02020502050305020303" pitchFamily="18" charset="0"/>
                <a:cs typeface="Times New Roman" pitchFamily="18" charset="0"/>
              </a:rPr>
              <a:t> was the best course of action since this was “Europe's problem”</a:t>
            </a:r>
          </a:p>
          <a:p>
            <a:endParaRPr lang="en-US" altLang="en-US" dirty="0">
              <a:latin typeface="Goudy Old Style" panose="02020502050305020303" pitchFamily="18" charset="0"/>
              <a:cs typeface="Times New Roman" pitchFamily="18" charset="0"/>
            </a:endParaRPr>
          </a:p>
          <a:p>
            <a:r>
              <a:rPr lang="en-US" altLang="en-US" dirty="0">
                <a:solidFill>
                  <a:srgbClr val="002060"/>
                </a:solidFill>
                <a:latin typeface="Goudy Old Style" panose="02020502050305020303" pitchFamily="18" charset="0"/>
                <a:cs typeface="Times New Roman" pitchFamily="18" charset="0"/>
              </a:rPr>
              <a:t>The Nye Commission </a:t>
            </a:r>
            <a:r>
              <a:rPr lang="en-US" altLang="en-US" dirty="0">
                <a:latin typeface="Goudy Old Style" panose="02020502050305020303" pitchFamily="18" charset="0"/>
                <a:cs typeface="Times New Roman" pitchFamily="18" charset="0"/>
              </a:rPr>
              <a:t>led by North Dakota Senator Gerald Nye said U.S. was dragged into WWI by greed banks and manufactures that he referred to as “merchants of death”</a:t>
            </a:r>
          </a:p>
          <a:p>
            <a:endParaRPr lang="en-US" altLang="en-US" dirty="0">
              <a:latin typeface="Goudy Old Style" panose="02020502050305020303" pitchFamily="18" charset="0"/>
              <a:cs typeface="Times New Roman" pitchFamily="18" charset="0"/>
            </a:endParaRPr>
          </a:p>
          <a:p>
            <a:r>
              <a:rPr lang="en-US" altLang="en-US" dirty="0">
                <a:latin typeface="Goudy Old Style" panose="02020502050305020303" pitchFamily="18" charset="0"/>
                <a:cs typeface="Times New Roman" pitchFamily="18" charset="0"/>
              </a:rPr>
              <a:t>Beginning in 1935, Congress passed a series of </a:t>
            </a:r>
            <a:r>
              <a:rPr lang="en-US" altLang="en-US" dirty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Neutrality Acts</a:t>
            </a:r>
            <a:r>
              <a:rPr lang="en-US" altLang="en-US" dirty="0">
                <a:latin typeface="Goudy Old Style" panose="02020502050305020303" pitchFamily="18" charset="0"/>
                <a:cs typeface="Times New Roman" pitchFamily="18" charset="0"/>
              </a:rPr>
              <a:t>-</a:t>
            </a:r>
          </a:p>
          <a:p>
            <a:pPr lvl="1"/>
            <a:r>
              <a:rPr lang="en-US" altLang="en-US" sz="2200" dirty="0">
                <a:latin typeface="Goudy Old Style" panose="02020502050305020303" pitchFamily="18" charset="0"/>
                <a:cs typeface="Times New Roman" pitchFamily="18" charset="0"/>
              </a:rPr>
              <a:t>The first two Neutrality Acts outlawed the sale of arms (weapons) or providing loans to waring nations</a:t>
            </a:r>
          </a:p>
          <a:p>
            <a:pPr lvl="1"/>
            <a:r>
              <a:rPr lang="en-US" altLang="en-US" sz="2200" dirty="0">
                <a:latin typeface="Goudy Old Style" panose="02020502050305020303" pitchFamily="18" charset="0"/>
                <a:cs typeface="Times New Roman" pitchFamily="18" charset="0"/>
              </a:rPr>
              <a:t>The third act created a provision that would prevent us from selling arms to countries involved in civil wars</a:t>
            </a:r>
            <a:endParaRPr lang="en-US" sz="2200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43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467599" cy="1202485"/>
          </a:xfrm>
        </p:spPr>
        <p:txBody>
          <a:bodyPr>
            <a:noAutofit/>
          </a:bodyPr>
          <a:lstStyle/>
          <a:p>
            <a:pPr algn="ctr"/>
            <a:r>
              <a:rPr lang="en-US" sz="3500" b="1" u="sng" dirty="0">
                <a:latin typeface="Goudy Old Style" panose="02020502050305020303" pitchFamily="18" charset="0"/>
              </a:rPr>
              <a:t>The United States Responds Cautiously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5562600" cy="53340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Goudy Old Style" panose="02020502050305020303" pitchFamily="18" charset="0"/>
                <a:cs typeface="Times New Roman" pitchFamily="18" charset="0"/>
              </a:rPr>
              <a:t>Despite Congressional attempts to remain neutral FDR began finding a way around the </a:t>
            </a:r>
            <a:r>
              <a:rPr lang="en-US" sz="2400" dirty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Neutrality Acts </a:t>
            </a:r>
            <a:r>
              <a:rPr lang="en-US" sz="2400" dirty="0">
                <a:latin typeface="Goudy Old Style" panose="02020502050305020303" pitchFamily="18" charset="0"/>
                <a:cs typeface="Times New Roman" pitchFamily="18" charset="0"/>
              </a:rPr>
              <a:t>following Japan’s attack on China in 1937</a:t>
            </a:r>
          </a:p>
          <a:p>
            <a:pPr lvl="1"/>
            <a:r>
              <a:rPr lang="en-US" dirty="0">
                <a:latin typeface="Goudy Old Style" panose="02020502050305020303" pitchFamily="18" charset="0"/>
                <a:cs typeface="Times New Roman" pitchFamily="18" charset="0"/>
              </a:rPr>
              <a:t>His excuse was since there was not a formal war declared between the two countries there was no need to enforce the Neutrality Acts</a:t>
            </a:r>
          </a:p>
          <a:p>
            <a:endParaRPr lang="en-US" sz="2400" dirty="0">
              <a:latin typeface="Goudy Old Style" panose="02020502050305020303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Goudy Old Style" panose="02020502050305020303" pitchFamily="18" charset="0"/>
                <a:cs typeface="Times New Roman" pitchFamily="18" charset="0"/>
              </a:rPr>
              <a:t>FDR also began speaking out against </a:t>
            </a:r>
            <a:r>
              <a:rPr lang="en-US" sz="2400" dirty="0">
                <a:solidFill>
                  <a:srgbClr val="002060"/>
                </a:solidFill>
                <a:latin typeface="Goudy Old Style" panose="02020502050305020303" pitchFamily="18" charset="0"/>
                <a:cs typeface="Times New Roman" pitchFamily="18" charset="0"/>
              </a:rPr>
              <a:t>isolationism</a:t>
            </a:r>
            <a:r>
              <a:rPr lang="en-US" sz="2400" dirty="0">
                <a:latin typeface="Goudy Old Style" panose="02020502050305020303" pitchFamily="18" charset="0"/>
                <a:cs typeface="Times New Roman" pitchFamily="18" charset="0"/>
              </a:rPr>
              <a:t> but received a massive amount of criticism from the media</a:t>
            </a:r>
          </a:p>
          <a:p>
            <a:pPr lvl="1"/>
            <a:r>
              <a:rPr lang="en-US" dirty="0">
                <a:latin typeface="Goudy Old Style" panose="02020502050305020303" pitchFamily="18" charset="0"/>
                <a:cs typeface="Times New Roman" pitchFamily="18" charset="0"/>
              </a:rPr>
              <a:t>It would take a catastrophic event for the U.S. to set aside their insistence on neutrality and that would happen on December 7</a:t>
            </a:r>
            <a:r>
              <a:rPr lang="en-US" baseline="30000" dirty="0">
                <a:latin typeface="Goudy Old Style" panose="02020502050305020303" pitchFamily="18" charset="0"/>
                <a:cs typeface="Times New Roman" pitchFamily="18" charset="0"/>
              </a:rPr>
              <a:t>th</a:t>
            </a:r>
            <a:r>
              <a:rPr lang="en-US" dirty="0">
                <a:latin typeface="Goudy Old Style" panose="02020502050305020303" pitchFamily="18" charset="0"/>
                <a:cs typeface="Times New Roman" pitchFamily="18" charset="0"/>
              </a:rPr>
              <a:t>, 1941</a:t>
            </a:r>
            <a:endParaRPr lang="en-US" dirty="0">
              <a:latin typeface="Goudy Old Style" panose="020205020503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513" y="2438400"/>
            <a:ext cx="1977073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1459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1"/>
            <a:ext cx="7772399" cy="9906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800" dirty="0"/>
              <a:t/>
            </a:r>
            <a:br>
              <a:rPr lang="en-US" sz="3800" dirty="0"/>
            </a:br>
            <a:r>
              <a:rPr lang="en-US" sz="3800" b="1" u="sng" dirty="0">
                <a:latin typeface="Goudy Old Style" panose="02020502050305020303" pitchFamily="18" charset="0"/>
                <a:cs typeface="Times New Roman" pitchFamily="18" charset="0"/>
              </a:rPr>
              <a:t>Nationalism Grips Europe and Asia</a:t>
            </a:r>
            <a:r>
              <a:rPr lang="en-US" sz="3800" b="1" dirty="0">
                <a:latin typeface="Goudy Old Style" panose="02020502050305020303" pitchFamily="18" charset="0"/>
              </a:rPr>
              <a:t/>
            </a:r>
            <a:br>
              <a:rPr lang="en-US" sz="3800" b="1" dirty="0">
                <a:latin typeface="Goudy Old Style" panose="02020502050305020303" pitchFamily="18" charset="0"/>
              </a:rPr>
            </a:br>
            <a:endParaRPr lang="en-US" sz="3800" b="1" dirty="0">
              <a:latin typeface="Goudy Old Style" panose="02020502050305020303" pitchFamily="18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1816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Goudy Old Style" panose="02020502050305020303" pitchFamily="18" charset="0"/>
              </a:rPr>
              <a:t>Postwar Europe experienced an economic depression and witnessed democracies collapse</a:t>
            </a:r>
          </a:p>
          <a:p>
            <a:pPr lvl="1"/>
            <a:r>
              <a:rPr lang="en-US" altLang="en-US" sz="2400" dirty="0">
                <a:latin typeface="Goudy Old Style" panose="02020502050305020303" pitchFamily="18" charset="0"/>
                <a:cs typeface="Times New Roman" pitchFamily="18" charset="0"/>
              </a:rPr>
              <a:t>Peace had not brought stability, but revolution</a:t>
            </a:r>
            <a:endParaRPr lang="en-US" sz="2600" dirty="0">
              <a:latin typeface="Goudy Old Style" panose="02020502050305020303" pitchFamily="18" charset="0"/>
            </a:endParaRPr>
          </a:p>
          <a:p>
            <a:endParaRPr lang="en-US" altLang="en-US" sz="2800" dirty="0">
              <a:latin typeface="Goudy Old Style" panose="02020502050305020303" pitchFamily="18" charset="0"/>
              <a:cs typeface="Times New Roman" pitchFamily="18" charset="0"/>
            </a:endParaRPr>
          </a:p>
          <a:p>
            <a:r>
              <a:rPr lang="en-US" altLang="en-US" sz="2800" dirty="0">
                <a:latin typeface="Goudy Old Style" panose="02020502050305020303" pitchFamily="18" charset="0"/>
                <a:cs typeface="Times New Roman" pitchFamily="18" charset="0"/>
              </a:rPr>
              <a:t>Dictators rose up to deal with hard times </a:t>
            </a:r>
            <a:r>
              <a:rPr lang="en-US" sz="2800" dirty="0">
                <a:latin typeface="Goudy Old Style" panose="02020502050305020303" pitchFamily="18" charset="0"/>
              </a:rPr>
              <a:t>promising to support nationalism and increase territorial expansion</a:t>
            </a:r>
          </a:p>
          <a:p>
            <a:pPr eaLnBrk="1" hangingPunct="1"/>
            <a:endParaRPr lang="en-US" altLang="en-US" sz="2800" b="1" u="sng" dirty="0">
              <a:latin typeface="Goudy Old Style" panose="02020502050305020303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b="1" u="sng" dirty="0">
                <a:solidFill>
                  <a:srgbClr val="002060"/>
                </a:solidFill>
                <a:latin typeface="Goudy Old Style" panose="02020502050305020303" pitchFamily="18" charset="0"/>
                <a:cs typeface="Times New Roman" pitchFamily="18" charset="0"/>
              </a:rPr>
              <a:t>Nationalism</a:t>
            </a:r>
            <a:r>
              <a:rPr lang="en-US" altLang="en-US" sz="2800" dirty="0">
                <a:latin typeface="Goudy Old Style" panose="02020502050305020303" pitchFamily="18" charset="0"/>
                <a:cs typeface="Times New Roman" pitchFamily="18" charset="0"/>
              </a:rPr>
              <a:t>-Pride in one’s country, loyalty, dreams of expansion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091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152400"/>
            <a:ext cx="7823200" cy="1202485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sz="4200" u="sng" dirty="0" smtClean="0">
                <a:latin typeface="Goudy Old Style" panose="02020502050305020303" pitchFamily="18" charset="0"/>
                <a:cs typeface="Times New Roman" pitchFamily="18" charset="0"/>
              </a:rPr>
              <a:t>Nationalism </a:t>
            </a:r>
            <a:r>
              <a:rPr lang="en-US" sz="4200" u="sng" dirty="0">
                <a:latin typeface="Goudy Old Style" panose="02020502050305020303" pitchFamily="18" charset="0"/>
                <a:cs typeface="Times New Roman" pitchFamily="18" charset="0"/>
              </a:rPr>
              <a:t>Grips Europe and Asia</a:t>
            </a:r>
            <a:endParaRPr lang="en-US" sz="4200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5943600" cy="5105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  <a:cs typeface="Times New Roman" pitchFamily="18" charset="0"/>
              </a:rPr>
              <a:t>Treaty of Versailles</a:t>
            </a:r>
            <a:r>
              <a:rPr lang="en-US" altLang="en-US" sz="2400" b="1" dirty="0">
                <a:latin typeface="Goudy Old Style" panose="02020502050305020303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Goudy Old Style" panose="02020502050305020303" pitchFamily="18" charset="0"/>
                <a:cs typeface="Times New Roman" pitchFamily="18" charset="0"/>
              </a:rPr>
              <a:t>did not truly bring peace it actually brought resentment for many Germans</a:t>
            </a:r>
          </a:p>
          <a:p>
            <a:pPr lvl="1"/>
            <a:r>
              <a:rPr lang="en-US" altLang="en-US" sz="2400" dirty="0">
                <a:latin typeface="Goudy Old Style" panose="02020502050305020303" pitchFamily="18" charset="0"/>
                <a:cs typeface="Times New Roman" pitchFamily="18" charset="0"/>
              </a:rPr>
              <a:t>Germany in an economic depression and they could not pull itself out due to the massive amount of reparations they were forced to pay as a result of the </a:t>
            </a:r>
            <a:r>
              <a:rPr lang="en-US" altLang="en-US" sz="2400" b="1" dirty="0">
                <a:solidFill>
                  <a:schemeClr val="tx2">
                    <a:lumMod val="50000"/>
                  </a:schemeClr>
                </a:solidFill>
                <a:latin typeface="Goudy Old Style" panose="02020502050305020303" pitchFamily="18" charset="0"/>
                <a:cs typeface="Times New Roman" pitchFamily="18" charset="0"/>
              </a:rPr>
              <a:t>War Guilt Clause</a:t>
            </a:r>
          </a:p>
          <a:p>
            <a:pPr lvl="2"/>
            <a:r>
              <a:rPr lang="en-US" altLang="en-US" sz="2000" dirty="0">
                <a:latin typeface="Goudy Old Style" panose="02020502050305020303" pitchFamily="18" charset="0"/>
                <a:cs typeface="Times New Roman" pitchFamily="18" charset="0"/>
              </a:rPr>
              <a:t>They owed $33 billion to the U.S. and European nations </a:t>
            </a:r>
          </a:p>
          <a:p>
            <a:pPr eaLnBrk="1" hangingPunct="1"/>
            <a:endParaRPr lang="en-US" altLang="en-US" sz="2400" dirty="0">
              <a:latin typeface="Goudy Old Style" panose="02020502050305020303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400" dirty="0">
                <a:latin typeface="Goudy Old Style" panose="02020502050305020303" pitchFamily="18" charset="0"/>
                <a:cs typeface="Times New Roman" pitchFamily="18" charset="0"/>
              </a:rPr>
              <a:t>Young democracies in Europe were quickly overthrown leading to increased instability </a:t>
            </a:r>
          </a:p>
          <a:p>
            <a:pPr eaLnBrk="1" hangingPunct="1"/>
            <a:endParaRPr lang="en-US" alt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040" y="2667000"/>
            <a:ext cx="178816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3387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667977" cy="1202485"/>
          </a:xfrm>
        </p:spPr>
        <p:txBody>
          <a:bodyPr>
            <a:noAutofit/>
          </a:bodyPr>
          <a:lstStyle/>
          <a:p>
            <a:pPr algn="ctr"/>
            <a:r>
              <a:rPr lang="en-US" sz="3800" u="sng" dirty="0">
                <a:latin typeface="Goudy Old Style" panose="02020502050305020303" pitchFamily="18" charset="0"/>
                <a:cs typeface="Times New Roman" pitchFamily="18" charset="0"/>
              </a:rPr>
              <a:t>Nationalism Grips Europe and Asia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6553200" cy="5181600"/>
          </a:xfrm>
        </p:spPr>
        <p:txBody>
          <a:bodyPr>
            <a:noAutofit/>
          </a:bodyPr>
          <a:lstStyle/>
          <a:p>
            <a:r>
              <a:rPr lang="en-US" b="1" u="sng" dirty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</a:rPr>
              <a:t>Joseph Stalin</a:t>
            </a:r>
            <a:r>
              <a:rPr lang="en-US" dirty="0">
                <a:latin typeface="Goudy Old Style" panose="02020502050305020303" pitchFamily="18" charset="0"/>
              </a:rPr>
              <a:t>-</a:t>
            </a:r>
            <a:r>
              <a:rPr lang="en-US" b="1" i="1" dirty="0">
                <a:latin typeface="Goudy Old Style" panose="02020502050305020303" pitchFamily="18" charset="0"/>
              </a:rPr>
              <a:t>The Soviet Union</a:t>
            </a:r>
          </a:p>
          <a:p>
            <a:r>
              <a:rPr lang="en-US" dirty="0">
                <a:latin typeface="Goudy Old Style" panose="02020502050305020303" pitchFamily="18" charset="0"/>
              </a:rPr>
              <a:t>The Soviet Union became a powerful nation under his “five year” plans following his assentation to power in 1924 </a:t>
            </a:r>
          </a:p>
          <a:p>
            <a:pPr lvl="1"/>
            <a:r>
              <a:rPr lang="en-US" sz="2200" dirty="0">
                <a:latin typeface="Goudy Old Style" panose="02020502050305020303" pitchFamily="18" charset="0"/>
              </a:rPr>
              <a:t>One of his key policies was supporting industrialization along with eliminating private farms and nationalizing them into collectively owned government farms</a:t>
            </a:r>
          </a:p>
          <a:p>
            <a:pPr lvl="1"/>
            <a:r>
              <a:rPr lang="en-US" sz="2200" dirty="0">
                <a:latin typeface="Goudy Old Style" panose="02020502050305020303" pitchFamily="18" charset="0"/>
              </a:rPr>
              <a:t>This agricultural shift resulted in the deaths of millions due to restructuring, famine, and mistrust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>
                <a:latin typeface="Goudy Old Style" panose="02020502050305020303" pitchFamily="18" charset="0"/>
                <a:ea typeface="ＭＳ Ｐゴシック" pitchFamily="34" charset="-128"/>
              </a:rPr>
              <a:t>He also eliminated anyone who dared challenge him or get in his way </a:t>
            </a:r>
          </a:p>
          <a:p>
            <a:pPr lvl="2">
              <a:lnSpc>
                <a:spcPct val="80000"/>
              </a:lnSpc>
            </a:pPr>
            <a:r>
              <a:rPr lang="en-US" altLang="en-US" sz="2200" dirty="0">
                <a:latin typeface="Goudy Old Style" panose="02020502050305020303" pitchFamily="18" charset="0"/>
                <a:ea typeface="ＭＳ Ｐゴシック" pitchFamily="34" charset="-128"/>
              </a:rPr>
              <a:t>Historians estimate Stalin is responsible for the deaths of somewhere between 8 and 13 million people</a:t>
            </a:r>
          </a:p>
          <a:p>
            <a:endParaRPr lang="en-US" sz="2000" dirty="0">
              <a:latin typeface="Goudy Old Style" panose="02020502050305020303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869" y="2590800"/>
            <a:ext cx="1509280" cy="2012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8013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81000"/>
            <a:ext cx="7069668" cy="1202485"/>
          </a:xfrm>
        </p:spPr>
        <p:txBody>
          <a:bodyPr>
            <a:noAutofit/>
          </a:bodyPr>
          <a:lstStyle/>
          <a:p>
            <a:pPr algn="ctr"/>
            <a:r>
              <a:rPr lang="en-US" sz="3800" u="sng" dirty="0">
                <a:latin typeface="Goudy Old Style" panose="02020502050305020303" pitchFamily="18" charset="0"/>
                <a:cs typeface="Times New Roman" pitchFamily="18" charset="0"/>
              </a:rPr>
              <a:t>Nationalism Grips Europe and Asia</a:t>
            </a:r>
            <a:endParaRPr lang="en-US" sz="3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524000"/>
            <a:ext cx="4953000" cy="4876800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chemeClr val="tx2">
                    <a:lumMod val="50000"/>
                  </a:schemeClr>
                </a:solidFill>
                <a:latin typeface="Goudy Old Style" panose="02020502050305020303" pitchFamily="18" charset="0"/>
              </a:rPr>
              <a:t>Benito Mussolini</a:t>
            </a:r>
            <a:r>
              <a:rPr lang="en-US" sz="3200" b="1" dirty="0">
                <a:latin typeface="Goudy Old Style" panose="02020502050305020303" pitchFamily="18" charset="0"/>
              </a:rPr>
              <a:t>-</a:t>
            </a:r>
            <a:r>
              <a:rPr lang="en-US" sz="3200" b="1" i="1" dirty="0">
                <a:latin typeface="Goudy Old Style" panose="02020502050305020303" pitchFamily="18" charset="0"/>
              </a:rPr>
              <a:t>Italy</a:t>
            </a:r>
            <a:endParaRPr lang="en-US" sz="3200" b="1" dirty="0">
              <a:latin typeface="Goudy Old Style" panose="02020502050305020303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3200" dirty="0">
                <a:latin typeface="Goudy Old Style" panose="02020502050305020303" pitchFamily="18" charset="0"/>
                <a:ea typeface="ＭＳ Ｐゴシック" pitchFamily="34" charset="-128"/>
              </a:rPr>
              <a:t>Powerful speaker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>
                <a:latin typeface="Goudy Old Style" panose="02020502050305020303" pitchFamily="18" charset="0"/>
                <a:ea typeface="ＭＳ Ｐゴシック" pitchFamily="34" charset="-128"/>
              </a:rPr>
              <a:t>Called himself “Il Duce” 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>
                <a:latin typeface="Goudy Old Style" panose="02020502050305020303" pitchFamily="18" charset="0"/>
                <a:ea typeface="ＭＳ Ｐゴシック" pitchFamily="34" charset="-128"/>
              </a:rPr>
              <a:t>Appealed to many people because he said he would bring them out of the depression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>
                <a:latin typeface="Goudy Old Style" panose="02020502050305020303" pitchFamily="18" charset="0"/>
                <a:ea typeface="ＭＳ Ｐゴシック" pitchFamily="34" charset="-128"/>
              </a:rPr>
              <a:t>Established Italy’s Fascist Party in 1921</a:t>
            </a:r>
          </a:p>
          <a:p>
            <a:pPr>
              <a:lnSpc>
                <a:spcPct val="90000"/>
              </a:lnSpc>
            </a:pPr>
            <a:endParaRPr lang="en-US" altLang="en-US" sz="3000" dirty="0">
              <a:latin typeface="Corbel" pitchFamily="34" charset="0"/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altLang="en-US" dirty="0">
              <a:latin typeface="Corbel" pitchFamily="34" charset="0"/>
              <a:ea typeface="ＭＳ Ｐゴシック" pitchFamily="34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57400"/>
            <a:ext cx="2352765" cy="3184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7045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543799" cy="973885"/>
          </a:xfrm>
        </p:spPr>
        <p:txBody>
          <a:bodyPr>
            <a:noAutofit/>
          </a:bodyPr>
          <a:lstStyle/>
          <a:p>
            <a:pPr algn="ctr"/>
            <a:r>
              <a:rPr lang="en-US" sz="3800" u="sng" dirty="0">
                <a:latin typeface="Goudy Old Style" panose="02020502050305020303" pitchFamily="18" charset="0"/>
                <a:cs typeface="Times New Roman" pitchFamily="18" charset="0"/>
              </a:rPr>
              <a:t>Nationalism Grips Europe and Asia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543800" cy="5105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3100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Totalitarian</a:t>
            </a:r>
            <a:r>
              <a:rPr lang="en-US" sz="3100" dirty="0">
                <a:latin typeface="Goudy Old Style" panose="02020502050305020303" pitchFamily="18" charset="0"/>
              </a:rPr>
              <a:t>-A political state in which individuals have no rights and the government suppresses all opposition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3100" b="1" u="sng" dirty="0" smtClean="0">
              <a:solidFill>
                <a:srgbClr val="002060"/>
              </a:solidFill>
              <a:latin typeface="Goudy Old Style" panose="02020502050305020303" pitchFamily="18" charset="0"/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3100" b="1" u="sng" dirty="0" smtClean="0">
                <a:solidFill>
                  <a:srgbClr val="00206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Fascism</a:t>
            </a:r>
            <a:r>
              <a:rPr lang="en-US" altLang="en-US" sz="3100" dirty="0" smtClean="0">
                <a:latin typeface="Goudy Old Style" panose="02020502050305020303" pitchFamily="18" charset="0"/>
                <a:ea typeface="ＭＳ Ｐゴシック" pitchFamily="34" charset="-128"/>
              </a:rPr>
              <a:t>-A </a:t>
            </a:r>
            <a:r>
              <a:rPr lang="en-US" altLang="en-US" sz="3100" dirty="0">
                <a:latin typeface="Goudy Old Style" panose="02020502050305020303" pitchFamily="18" charset="0"/>
                <a:ea typeface="ＭＳ Ｐゴシック" pitchFamily="34" charset="-128"/>
              </a:rPr>
              <a:t>form of government in which a belief in nationalism is stressed and the needs of the state are placed above the needs of its citizens </a:t>
            </a:r>
          </a:p>
          <a:p>
            <a:pPr>
              <a:lnSpc>
                <a:spcPct val="90000"/>
              </a:lnSpc>
            </a:pPr>
            <a:endParaRPr lang="en-US" altLang="en-US" sz="3100" dirty="0">
              <a:latin typeface="Goudy Old Style" panose="02020502050305020303" pitchFamily="18" charset="0"/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3100" dirty="0">
                <a:latin typeface="Goudy Old Style" panose="02020502050305020303" pitchFamily="18" charset="0"/>
                <a:ea typeface="ＭＳ Ｐゴシック" pitchFamily="34" charset="-128"/>
              </a:rPr>
              <a:t>Factors that led to the rise of fascism: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>
                <a:latin typeface="Goudy Old Style" panose="02020502050305020303" pitchFamily="18" charset="0"/>
                <a:ea typeface="ＭＳ Ｐゴシック" pitchFamily="34" charset="-128"/>
              </a:rPr>
              <a:t>Italy’s national pride took a hit following WWI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>
                <a:latin typeface="Goudy Old Style" panose="02020502050305020303" pitchFamily="18" charset="0"/>
                <a:ea typeface="ＭＳ Ｐゴシック" pitchFamily="34" charset="-128"/>
              </a:rPr>
              <a:t>From an economic standpoint they were experiencing rising inflation and a high unemployment rate 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>
                <a:latin typeface="Goudy Old Style" panose="02020502050305020303" pitchFamily="18" charset="0"/>
                <a:ea typeface="ＭＳ Ｐゴシック" pitchFamily="34" charset="-128"/>
              </a:rPr>
              <a:t>This led to massive social unrest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43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5621" y="304800"/>
            <a:ext cx="7315199" cy="935018"/>
          </a:xfrm>
        </p:spPr>
        <p:txBody>
          <a:bodyPr>
            <a:normAutofit/>
          </a:bodyPr>
          <a:lstStyle/>
          <a:p>
            <a:pPr algn="ctr"/>
            <a:r>
              <a:rPr lang="en-US" sz="3800" u="sng" dirty="0">
                <a:latin typeface="Goudy Old Style" panose="02020502050305020303" pitchFamily="18" charset="0"/>
                <a:cs typeface="Times New Roman" pitchFamily="18" charset="0"/>
              </a:rPr>
              <a:t>Nationalism Grips Europe and Asia</a:t>
            </a:r>
            <a:endParaRPr lang="en-US" sz="3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143000"/>
            <a:ext cx="65532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Nazism</a:t>
            </a:r>
            <a:r>
              <a:rPr lang="en-US" sz="2600" dirty="0">
                <a:latin typeface="Goudy Old Style" panose="02020502050305020303" pitchFamily="18" charset="0"/>
              </a:rPr>
              <a:t>-A German brand of fascism that was based on the concept of extreme nationalism</a:t>
            </a:r>
          </a:p>
          <a:p>
            <a:endParaRPr lang="en-US" sz="2600" b="1" u="sng" dirty="0" smtClean="0">
              <a:latin typeface="Goudy Old Style" panose="02020502050305020303" pitchFamily="18" charset="0"/>
            </a:endParaRPr>
          </a:p>
          <a:p>
            <a:r>
              <a:rPr lang="en-US" sz="2600" b="1" u="sng" dirty="0" smtClean="0">
                <a:solidFill>
                  <a:schemeClr val="tx2">
                    <a:lumMod val="50000"/>
                  </a:schemeClr>
                </a:solidFill>
                <a:latin typeface="Goudy Old Style" panose="02020502050305020303" pitchFamily="18" charset="0"/>
              </a:rPr>
              <a:t>Adolf </a:t>
            </a:r>
            <a:r>
              <a:rPr lang="en-US" sz="2600" b="1" u="sng" dirty="0">
                <a:solidFill>
                  <a:schemeClr val="tx2">
                    <a:lumMod val="50000"/>
                  </a:schemeClr>
                </a:solidFill>
                <a:latin typeface="Goudy Old Style" panose="02020502050305020303" pitchFamily="18" charset="0"/>
              </a:rPr>
              <a:t>Hitler</a:t>
            </a:r>
            <a:r>
              <a:rPr lang="en-US" sz="2600" b="1" i="1" dirty="0">
                <a:latin typeface="Goudy Old Style" panose="02020502050305020303" pitchFamily="18" charset="0"/>
              </a:rPr>
              <a:t>-Germany </a:t>
            </a:r>
          </a:p>
          <a:p>
            <a:pPr lvl="1"/>
            <a:r>
              <a:rPr lang="en-US" sz="2300" dirty="0">
                <a:latin typeface="Goudy Old Style" panose="02020502050305020303" pitchFamily="18" charset="0"/>
              </a:rPr>
              <a:t>Former WWI foot soldier, failed artist  and political activist within the Nazi Party </a:t>
            </a:r>
            <a:endParaRPr lang="en-US" sz="2300" dirty="0" smtClean="0">
              <a:latin typeface="Goudy Old Style" panose="02020502050305020303" pitchFamily="18" charset="0"/>
            </a:endParaRPr>
          </a:p>
          <a:p>
            <a:pPr lvl="1"/>
            <a:r>
              <a:rPr lang="en-US" sz="2300" dirty="0" smtClean="0">
                <a:latin typeface="Goudy Old Style" panose="02020502050305020303" pitchFamily="18" charset="0"/>
              </a:rPr>
              <a:t>While </a:t>
            </a:r>
            <a:r>
              <a:rPr lang="en-US" sz="2300" dirty="0">
                <a:latin typeface="Goudy Old Style" panose="02020502050305020303" pitchFamily="18" charset="0"/>
              </a:rPr>
              <a:t>serving eight months of a five year prison sentence writes </a:t>
            </a:r>
            <a:r>
              <a:rPr lang="en-US" sz="2300" dirty="0">
                <a:solidFill>
                  <a:srgbClr val="002060"/>
                </a:solidFill>
                <a:latin typeface="Goudy Old Style" panose="02020502050305020303" pitchFamily="18" charset="0"/>
              </a:rPr>
              <a:t>Mein </a:t>
            </a:r>
            <a:r>
              <a:rPr lang="en-US" sz="2300" dirty="0" err="1">
                <a:solidFill>
                  <a:srgbClr val="002060"/>
                </a:solidFill>
                <a:latin typeface="Goudy Old Style" panose="02020502050305020303" pitchFamily="18" charset="0"/>
              </a:rPr>
              <a:t>Kampf</a:t>
            </a:r>
            <a:r>
              <a:rPr lang="en-US" sz="2300" dirty="0">
                <a:solidFill>
                  <a:srgbClr val="002060"/>
                </a:solidFill>
                <a:latin typeface="Goudy Old Style" panose="02020502050305020303" pitchFamily="18" charset="0"/>
              </a:rPr>
              <a:t> </a:t>
            </a:r>
            <a:r>
              <a:rPr lang="en-US" sz="2300" dirty="0">
                <a:latin typeface="Goudy Old Style" panose="02020502050305020303" pitchFamily="18" charset="0"/>
              </a:rPr>
              <a:t>in 1925.</a:t>
            </a:r>
          </a:p>
          <a:p>
            <a:pPr lvl="2"/>
            <a:r>
              <a:rPr lang="en-US" sz="2300" dirty="0" smtClean="0">
                <a:latin typeface="Goudy Old Style" panose="02020502050305020303" pitchFamily="18" charset="0"/>
              </a:rPr>
              <a:t>In </a:t>
            </a:r>
            <a:r>
              <a:rPr lang="en-US" sz="2300" dirty="0">
                <a:latin typeface="Goudy Old Style" panose="02020502050305020303" pitchFamily="18" charset="0"/>
              </a:rPr>
              <a:t>his book he outlines the basic beliefs of Nazism and their plan of action in Germany  </a:t>
            </a:r>
            <a:endParaRPr lang="en-US" sz="2300" dirty="0" smtClean="0">
              <a:latin typeface="Goudy Old Style" panose="02020502050305020303" pitchFamily="18" charset="0"/>
            </a:endParaRPr>
          </a:p>
          <a:p>
            <a:pPr lvl="1"/>
            <a:r>
              <a:rPr lang="en-US" sz="2300" dirty="0" smtClean="0">
                <a:latin typeface="Goudy Old Style" panose="02020502050305020303" pitchFamily="18" charset="0"/>
              </a:rPr>
              <a:t>In 1933 he t</a:t>
            </a:r>
            <a:r>
              <a:rPr lang="en-US" sz="2300" dirty="0" smtClean="0">
                <a:latin typeface="Goudy Old Style" panose="02020502050305020303" pitchFamily="18" charset="0"/>
              </a:rPr>
              <a:t>akes </a:t>
            </a:r>
            <a:r>
              <a:rPr lang="en-US" sz="2300" dirty="0">
                <a:latin typeface="Goudy Old Style" panose="02020502050305020303" pitchFamily="18" charset="0"/>
              </a:rPr>
              <a:t>the title </a:t>
            </a:r>
            <a:r>
              <a:rPr lang="en-US" sz="2300" i="1" dirty="0">
                <a:solidFill>
                  <a:srgbClr val="FF0000"/>
                </a:solidFill>
                <a:latin typeface="Goudy Old Style" panose="02020502050305020303" pitchFamily="18" charset="0"/>
              </a:rPr>
              <a:t>Der Fuhrer </a:t>
            </a:r>
            <a:r>
              <a:rPr lang="en-US" sz="2300" dirty="0">
                <a:latin typeface="Goudy Old Style" panose="02020502050305020303" pitchFamily="18" charset="0"/>
              </a:rPr>
              <a:t>(“The Leader”) </a:t>
            </a:r>
            <a:r>
              <a:rPr lang="en-US" sz="2300" dirty="0" smtClean="0">
                <a:latin typeface="Goudy Old Style" panose="02020502050305020303" pitchFamily="18" charset="0"/>
              </a:rPr>
              <a:t>after coming to power </a:t>
            </a:r>
            <a:r>
              <a:rPr lang="en-US" sz="2300" dirty="0">
                <a:latin typeface="Goudy Old Style" panose="02020502050305020303" pitchFamily="18" charset="0"/>
              </a:rPr>
              <a:t>much like Mussolini did in Italy</a:t>
            </a:r>
          </a:p>
          <a:p>
            <a:pPr lvl="2"/>
            <a:r>
              <a:rPr lang="en-US" sz="2100" dirty="0">
                <a:latin typeface="Goudy Old Style" panose="02020502050305020303" pitchFamily="18" charset="0"/>
              </a:rPr>
              <a:t>Powerful and eloquent public </a:t>
            </a:r>
            <a:r>
              <a:rPr lang="en-US" sz="2100" dirty="0" smtClean="0">
                <a:latin typeface="Goudy Old Style" panose="02020502050305020303" pitchFamily="18" charset="0"/>
              </a:rPr>
              <a:t>speaker becoming </a:t>
            </a:r>
            <a:r>
              <a:rPr lang="en-US" sz="2300" dirty="0" smtClean="0">
                <a:latin typeface="Goudy Old Style" panose="02020502050305020303" pitchFamily="18" charset="0"/>
              </a:rPr>
              <a:t>the </a:t>
            </a:r>
            <a:r>
              <a:rPr lang="en-US" sz="2300" dirty="0">
                <a:latin typeface="Goudy Old Style" panose="02020502050305020303" pitchFamily="18" charset="0"/>
              </a:rPr>
              <a:t>leader of the Nazi Party</a:t>
            </a:r>
          </a:p>
          <a:p>
            <a:pPr lvl="2"/>
            <a:r>
              <a:rPr lang="en-US" sz="2100" dirty="0">
                <a:latin typeface="Goudy Old Style" panose="02020502050305020303" pitchFamily="18" charset="0"/>
              </a:rPr>
              <a:t>Promised to bring Germany out of crippling provisions of the War Guilt Clause and restore Germany to it’s pre-war glory </a:t>
            </a:r>
          </a:p>
          <a:p>
            <a:endParaRPr lang="en-US" u="sng" dirty="0"/>
          </a:p>
          <a:p>
            <a:endParaRPr lang="en-US" u="sng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599" y="2819400"/>
            <a:ext cx="1419906" cy="2048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3920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391399" cy="1202485"/>
          </a:xfrm>
        </p:spPr>
        <p:txBody>
          <a:bodyPr>
            <a:noAutofit/>
          </a:bodyPr>
          <a:lstStyle/>
          <a:p>
            <a:pPr algn="ctr"/>
            <a:r>
              <a:rPr lang="en-US" sz="3800" b="1" u="sng" dirty="0">
                <a:latin typeface="Goudy Old Style" panose="02020502050305020303" pitchFamily="18" charset="0"/>
                <a:cs typeface="Times New Roman" pitchFamily="18" charset="0"/>
              </a:rPr>
              <a:t>Nationalism Grips Europe and Asia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6553200" cy="5257800"/>
          </a:xfrm>
        </p:spPr>
        <p:txBody>
          <a:bodyPr>
            <a:normAutofit fontScale="92500"/>
          </a:bodyPr>
          <a:lstStyle/>
          <a:p>
            <a:r>
              <a:rPr lang="en-US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Hitler’s </a:t>
            </a:r>
            <a:r>
              <a:rPr lang="en-US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Three Goals for Germany </a:t>
            </a:r>
          </a:p>
          <a:p>
            <a:pPr lvl="1"/>
            <a:r>
              <a:rPr lang="en-US" dirty="0">
                <a:latin typeface="Goudy Old Style" panose="02020502050305020303" pitchFamily="18" charset="0"/>
              </a:rPr>
              <a:t>Hitler was obsessed with racial purity and viewed the Aryan race as superior (those with blond hair, blue eyes and Germanic heritage) </a:t>
            </a:r>
          </a:p>
          <a:p>
            <a:pPr lvl="2"/>
            <a:r>
              <a:rPr lang="en-US" dirty="0">
                <a:latin typeface="Goudy Old Style" panose="02020502050305020303" pitchFamily="18" charset="0"/>
              </a:rPr>
              <a:t>He felt all other inferior races were meant to serve those of Aryan decent</a:t>
            </a:r>
          </a:p>
          <a:p>
            <a:endParaRPr lang="en-US" altLang="en-US" dirty="0">
              <a:latin typeface="Goudy Old Style" panose="02020502050305020303" pitchFamily="18" charset="0"/>
              <a:ea typeface="ＭＳ Ｐゴシック" pitchFamily="34" charset="-128"/>
            </a:endParaRPr>
          </a:p>
          <a:p>
            <a:pPr lvl="1"/>
            <a:r>
              <a:rPr lang="en-US" altLang="en-US" dirty="0">
                <a:latin typeface="Goudy Old Style" panose="02020502050305020303" pitchFamily="18" charset="0"/>
                <a:ea typeface="ＭＳ Ｐゴシック" pitchFamily="34" charset="-128"/>
              </a:rPr>
              <a:t>Hitler dreamed of uniting all German-speaking people under a great German Empire which would require additional land to be conquered</a:t>
            </a:r>
            <a:endParaRPr lang="en-US" dirty="0">
              <a:latin typeface="Goudy Old Style" panose="02020502050305020303" pitchFamily="18" charset="0"/>
            </a:endParaRPr>
          </a:p>
          <a:p>
            <a:endParaRPr lang="en-US" dirty="0">
              <a:latin typeface="Goudy Old Style" panose="02020502050305020303" pitchFamily="18" charset="0"/>
            </a:endParaRPr>
          </a:p>
          <a:p>
            <a:pPr lvl="1"/>
            <a:r>
              <a:rPr lang="en-US" dirty="0">
                <a:latin typeface="Goudy Old Style" panose="02020502050305020303" pitchFamily="18" charset="0"/>
              </a:rPr>
              <a:t>He also looked to strengthen the Nazi party  by establishing the Third Reich (The Third German Empire) </a:t>
            </a:r>
          </a:p>
          <a:p>
            <a:endParaRPr lang="en-US" altLang="en-US" dirty="0">
              <a:latin typeface="Goudy Old Style" panose="02020502050305020303" pitchFamily="18" charset="0"/>
              <a:ea typeface="ＭＳ Ｐゴシック" pitchFamily="34" charset="-128"/>
            </a:endParaRPr>
          </a:p>
          <a:p>
            <a:r>
              <a:rPr lang="en-US" altLang="en-US" dirty="0">
                <a:latin typeface="Goudy Old Style" panose="02020502050305020303" pitchFamily="18" charset="0"/>
                <a:ea typeface="ＭＳ Ｐゴシック" pitchFamily="34" charset="-128"/>
              </a:rPr>
              <a:t>Great Depression aided the Nazis and Hitler in their attempt  to gain power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752" y="2743200"/>
            <a:ext cx="1522476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1616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nazigir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56423"/>
            <a:ext cx="1738312" cy="2658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353" y="3639266"/>
            <a:ext cx="1769743" cy="2451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395" y="3643620"/>
            <a:ext cx="1805717" cy="2520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89" y="1785483"/>
            <a:ext cx="2744113" cy="40057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148" y="456423"/>
            <a:ext cx="2046154" cy="2854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287463" y="3810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Goudy Old Style" panose="02020502050305020303" pitchFamily="18" charset="0"/>
              </a:rPr>
              <a:t>Nazi propaganda depicting the ideal Aryan members of Hitler’s “Master Race”</a:t>
            </a:r>
          </a:p>
        </p:txBody>
      </p:sp>
    </p:spTree>
    <p:extLst>
      <p:ext uri="{BB962C8B-B14F-4D97-AF65-F5344CB8AC3E}">
        <p14:creationId xmlns:p14="http://schemas.microsoft.com/office/powerpoint/2010/main" val="1838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</TotalTime>
  <Words>971</Words>
  <Application>Microsoft Office PowerPoint</Application>
  <PresentationFormat>On-screen Show (4:3)</PresentationFormat>
  <Paragraphs>95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Adjacency</vt:lpstr>
      <vt:lpstr>Dictators Threaten World Peace </vt:lpstr>
      <vt:lpstr> Nationalism Grips Europe and Asia </vt:lpstr>
      <vt:lpstr>Nationalism Grips Europe and Asia</vt:lpstr>
      <vt:lpstr>Nationalism Grips Europe and Asia</vt:lpstr>
      <vt:lpstr>Nationalism Grips Europe and Asia</vt:lpstr>
      <vt:lpstr>Nationalism Grips Europe and Asia</vt:lpstr>
      <vt:lpstr>Nationalism Grips Europe and Asia</vt:lpstr>
      <vt:lpstr>Nationalism Grips Europe and Asia</vt:lpstr>
      <vt:lpstr>PowerPoint Presentation</vt:lpstr>
      <vt:lpstr>Nationalism Grips Europe and Asia</vt:lpstr>
      <vt:lpstr>Nationalism Grips Europe and Asia</vt:lpstr>
      <vt:lpstr>Nationalism Grips Europe and Asia</vt:lpstr>
      <vt:lpstr>The United States Responds Cautiously</vt:lpstr>
      <vt:lpstr>The United States Responds Cautiously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Dictators Threaten World Peace </dc:title>
  <dc:creator>Windows User</dc:creator>
  <cp:lastModifiedBy>Windows User</cp:lastModifiedBy>
  <cp:revision>1</cp:revision>
  <dcterms:created xsi:type="dcterms:W3CDTF">2020-01-27T16:47:37Z</dcterms:created>
  <dcterms:modified xsi:type="dcterms:W3CDTF">2020-01-27T16:55:12Z</dcterms:modified>
</cp:coreProperties>
</file>