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0A39A6C-CED6-4FB9-B4AA-B8ABB1D7C9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64915B-083F-440F-BBB9-BA31F2472A96}" type="datetimeFigureOut">
              <a:rPr lang="en-US" smtClean="0"/>
              <a:t>12/10/2019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59687" cy="144780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The Great Depression Begins</a:t>
            </a:r>
            <a:endParaRPr lang="en-US" sz="4000" b="1" u="sng" dirty="0">
              <a:solidFill>
                <a:schemeClr val="accent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867400"/>
            <a:ext cx="6135687" cy="68580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Goudy Old Style" panose="02020502050305020303" pitchFamily="18" charset="0"/>
              </a:rPr>
              <a:t>Chapter 14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Picture 7" descr="http://t3.gstatic.com/images?q=tbn:ANd9GcQQb_g2zAMt1eIRC7XiDqZFIK23PLnw-aWapKPxqNfrvZ5FnsIP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225937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910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480"/>
            <a:ext cx="8326451" cy="682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81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995362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Hoover Takes the Nation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876800" cy="48006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200" dirty="0">
                <a:latin typeface="Goudy Old Style" panose="02020502050305020303" pitchFamily="18" charset="0"/>
              </a:rPr>
              <a:t>Election of 1928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Herbert Hoover </a:t>
            </a:r>
            <a:r>
              <a:rPr lang="en-US" altLang="en-US" sz="3200" dirty="0">
                <a:latin typeface="Goudy Old Style" panose="02020502050305020303" pitchFamily="18" charset="0"/>
              </a:rPr>
              <a:t>(R) v.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Alfred E. Smith </a:t>
            </a:r>
            <a:r>
              <a:rPr lang="en-US" altLang="en-US" sz="3200" dirty="0">
                <a:latin typeface="Goudy Old Style" panose="02020502050305020303" pitchFamily="18" charset="0"/>
              </a:rPr>
              <a:t>(D)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3200" dirty="0">
              <a:latin typeface="Goudy Old Style" panose="02020502050305020303" pitchFamily="18" charset="0"/>
            </a:endParaRP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Hoover wins</a:t>
            </a:r>
            <a:r>
              <a:rPr lang="en-US" altLang="en-US" sz="3200" dirty="0">
                <a:latin typeface="Goudy Old Style" panose="02020502050305020303" pitchFamily="18" charset="0"/>
              </a:rPr>
              <a:t> the election easily and becomes the 31</a:t>
            </a:r>
            <a:r>
              <a:rPr lang="en-US" altLang="en-US" sz="3200" baseline="30000" dirty="0">
                <a:latin typeface="Goudy Old Style" panose="02020502050305020303" pitchFamily="18" charset="0"/>
              </a:rPr>
              <a:t>st</a:t>
            </a:r>
            <a:r>
              <a:rPr lang="en-US" altLang="en-US" sz="3200" dirty="0">
                <a:latin typeface="Goudy Old Style" panose="02020502050305020303" pitchFamily="18" charset="0"/>
              </a:rPr>
              <a:t> President of the United States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71577"/>
            <a:ext cx="2695575" cy="369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68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Stock Market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143000"/>
            <a:ext cx="4038600" cy="5257800"/>
          </a:xfrm>
        </p:spPr>
        <p:txBody>
          <a:bodyPr rtlCol="0">
            <a:normAutofit fontScale="925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Americans who could afford it (and some who couldn’</a:t>
            </a:r>
            <a:r>
              <a:rPr lang="en-US" altLang="ja-JP" sz="2800" dirty="0">
                <a:latin typeface="Goudy Old Style" panose="02020502050305020303" pitchFamily="18" charset="0"/>
              </a:rPr>
              <a:t>t) invested in the market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b="1" u="sng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Dow Jones Industrial Average</a:t>
            </a:r>
            <a:r>
              <a:rPr lang="en-US" altLang="en-US" sz="2800" dirty="0">
                <a:latin typeface="Goudy Old Style" panose="02020502050305020303" pitchFamily="18" charset="0"/>
              </a:rPr>
              <a:t>-Most widely used barometer of the stock market’</a:t>
            </a:r>
            <a:r>
              <a:rPr lang="en-US" altLang="ja-JP" sz="2800" dirty="0">
                <a:latin typeface="Goudy Old Style" panose="02020502050305020303" pitchFamily="18" charset="0"/>
              </a:rPr>
              <a:t>s health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Measure based on the prices of stocks from twenty large companies</a:t>
            </a:r>
          </a:p>
        </p:txBody>
      </p:sp>
      <p:pic>
        <p:nvPicPr>
          <p:cNvPr id="9222" name="Picture 6" descr="Image result for 1920's stock marke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0" y="2362200"/>
            <a:ext cx="38100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72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376238"/>
            <a:ext cx="7056437" cy="919162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Stock Market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9530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Speculation</a:t>
            </a:r>
            <a:r>
              <a:rPr lang="en-US" altLang="en-US" sz="2800" dirty="0">
                <a:latin typeface="Goudy Old Style" panose="02020502050305020303" pitchFamily="18" charset="0"/>
              </a:rPr>
              <a:t>-People were buying stocks and bonds on the chance of a quick profit while ignoring risks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Buying on margin-paying a small percentage of a stock</a:t>
            </a:r>
            <a:r>
              <a:rPr lang="en-US" altLang="en-US" sz="2800" dirty="0">
                <a:latin typeface="Goudy Old Style" panose="02020502050305020303" pitchFamily="18" charset="0"/>
                <a:cs typeface="メイリオ" pitchFamily="34" charset="-128"/>
              </a:rPr>
              <a:t>’</a:t>
            </a:r>
            <a:r>
              <a:rPr lang="en-US" altLang="ja-JP" sz="2800" dirty="0">
                <a:latin typeface="Goudy Old Style" panose="02020502050305020303" pitchFamily="18" charset="0"/>
                <a:cs typeface="メイリオ" pitchFamily="34" charset="-128"/>
              </a:rPr>
              <a:t>s price as a down payment and borrowing the rest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Both speculation and buying on margin caused stock prices to 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They caused over-investment because people bought more than they could pay for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834477"/>
            <a:ext cx="2759841" cy="1960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60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Stock Market Crashes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524000"/>
            <a:ext cx="4038600" cy="50593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b="1" u="sng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Black Tuesday</a:t>
            </a:r>
            <a:r>
              <a:rPr lang="en-US" altLang="en-US" sz="2800" b="1" u="sng" dirty="0">
                <a:latin typeface="Goudy Old Style" panose="02020502050305020303" pitchFamily="18" charset="0"/>
              </a:rPr>
              <a:t>-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October 29, 1929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A record 16.5 million shares were sold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Millions more could not find buyers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People who had bought stock with loans were stuck with huge debt and unable to pay</a:t>
            </a:r>
          </a:p>
        </p:txBody>
      </p:sp>
      <p:pic>
        <p:nvPicPr>
          <p:cNvPr id="19460" name="Picture 1" descr="1929_Black_Tues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438400"/>
            <a:ext cx="3652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5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Financial Collapse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16063"/>
            <a:ext cx="4724400" cy="48085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The stock market crash was the first sign of the Great Depression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Period  between 1929 and 1940 in which the economy plummeted, and unemployment skyrocketed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The 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Great Depression </a:t>
            </a:r>
            <a:r>
              <a:rPr lang="en-US" altLang="en-US" sz="2800" dirty="0">
                <a:latin typeface="Goudy Old Style" panose="02020502050305020303" pitchFamily="18" charset="0"/>
              </a:rPr>
              <a:t>was not just isolated to America – it was felt around the world</a:t>
            </a:r>
          </a:p>
        </p:txBody>
      </p:sp>
      <p:pic>
        <p:nvPicPr>
          <p:cNvPr id="12292" name="Picture 1" descr="stock_crash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2104" r="6844" b="-951"/>
          <a:stretch>
            <a:fillRect/>
          </a:stretch>
        </p:blipFill>
        <p:spPr bwMode="auto">
          <a:xfrm>
            <a:off x="5181600" y="2590800"/>
            <a:ext cx="3031469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95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Bank and Business Failures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525588"/>
            <a:ext cx="4343400" cy="505777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Banks also invested in the stock market – and they too lost their money</a:t>
            </a:r>
          </a:p>
          <a:p>
            <a:pPr eaLnBrk="1" hangingPunct="1"/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In 1929 around 600 banks closed–people could not get their money from the bank</a:t>
            </a:r>
          </a:p>
          <a:p>
            <a:pPr eaLnBrk="1" hangingPunct="1"/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By 1933 11,000 of the nation’</a:t>
            </a:r>
            <a:r>
              <a:rPr lang="en-US" altLang="ja-JP" sz="2800" dirty="0">
                <a:latin typeface="Goudy Old Style" panose="02020502050305020303" pitchFamily="18" charset="0"/>
                <a:cs typeface="メイリオ" pitchFamily="34" charset="-128"/>
              </a:rPr>
              <a:t>s 25,000 banks had failed and lost their money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Millions of Americans lost all they had</a:t>
            </a:r>
          </a:p>
        </p:txBody>
      </p:sp>
      <p:pic>
        <p:nvPicPr>
          <p:cNvPr id="13316" name="Picture 1" descr="BankF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" y="2209800"/>
            <a:ext cx="3171431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10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Unemployment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43434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One out of every four Americans did not have a job by 1933</a:t>
            </a:r>
          </a:p>
          <a:p>
            <a:pPr eaLnBrk="1" hangingPunct="1"/>
            <a:endParaRPr lang="en-US" altLang="en-US" sz="32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Those who did have a job were working for very little money with very little hours</a:t>
            </a:r>
          </a:p>
        </p:txBody>
      </p:sp>
      <p:pic>
        <p:nvPicPr>
          <p:cNvPr id="14340" name="Picture 2" descr="worker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52" y="2438400"/>
            <a:ext cx="2859088" cy="285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32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Hawley-Smoot Tariff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4572000" cy="4754562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In 1930, Congress passed the Hawley-Smoot Tariff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Established the highest protective tariff in United States history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Designed to protect American farmers and manufacturers from foreign competition </a:t>
            </a:r>
          </a:p>
          <a:p>
            <a:pPr marL="640086" lvl="1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latin typeface="Goudy Old Style" panose="02020502050305020303" pitchFamily="18" charset="0"/>
              </a:rPr>
              <a:t>But had the opposite effect.</a:t>
            </a:r>
          </a:p>
        </p:txBody>
      </p:sp>
      <p:pic>
        <p:nvPicPr>
          <p:cNvPr id="15364" name="Picture 2" descr="work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34" y="2667000"/>
            <a:ext cx="2926266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55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7543800" cy="1298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300" dirty="0" smtClean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The </a:t>
            </a:r>
            <a:r>
              <a:rPr lang="en-US" altLang="en-US" sz="53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Nations Sick Economy </a:t>
            </a:r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udy Old Style" panose="02020502050305020303" pitchFamily="18" charset="0"/>
              </a:rPr>
              <a:t>Chapter 14 Section 1</a:t>
            </a:r>
          </a:p>
        </p:txBody>
      </p:sp>
    </p:spTree>
    <p:extLst>
      <p:ext uri="{BB962C8B-B14F-4D97-AF65-F5344CB8AC3E}">
        <p14:creationId xmlns:p14="http://schemas.microsoft.com/office/powerpoint/2010/main" val="18881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Hawley-Smoot Tariff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766628" y="1295400"/>
            <a:ext cx="4462972" cy="5287962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By reducing the flow of goods in to the U.S. other countries lost revenue – which they were using to repay their loans to the United States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Also caused unemployment rates to increase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World trade declined by almost 50%</a:t>
            </a:r>
          </a:p>
        </p:txBody>
      </p:sp>
      <p:pic>
        <p:nvPicPr>
          <p:cNvPr id="16388" name="Picture 5" descr="FreeTr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8" y="2362200"/>
            <a:ext cx="324729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57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2438"/>
            <a:ext cx="7315200" cy="1400175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Causes of the Great Depression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33562"/>
            <a:ext cx="4495800" cy="45720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Tariffs and war debt policies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Crises in the farm sector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Availability of easy credit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Unequal distribution of income</a:t>
            </a:r>
          </a:p>
        </p:txBody>
      </p:sp>
      <p:pic>
        <p:nvPicPr>
          <p:cNvPr id="17412" name="Picture 1" descr="greatdepre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60" y="1883093"/>
            <a:ext cx="3269574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90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Hardship and Suffering During the Great Depression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029200"/>
            <a:ext cx="6619875" cy="862013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udy Old Style" panose="02020502050305020303" pitchFamily="18" charset="0"/>
              </a:rPr>
              <a:t>Chapter 14 Section 2</a:t>
            </a:r>
          </a:p>
        </p:txBody>
      </p:sp>
    </p:spTree>
    <p:extLst>
      <p:ext uri="{BB962C8B-B14F-4D97-AF65-F5344CB8AC3E}">
        <p14:creationId xmlns:p14="http://schemas.microsoft.com/office/powerpoint/2010/main" val="22083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>
                <a:latin typeface="Goudy Old Style" panose="02020502050305020303" pitchFamily="18" charset="0"/>
              </a:rPr>
              <a:t>Depression in the Cities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600200"/>
            <a:ext cx="4114800" cy="4876800"/>
          </a:xfrm>
        </p:spPr>
        <p:txBody>
          <a:bodyPr rtlCol="0">
            <a:normAutofit/>
          </a:bodyPr>
          <a:lstStyle/>
          <a:p>
            <a:pPr marL="457200" indent="-457200" defTabSz="457207">
              <a:lnSpc>
                <a:spcPct val="80000"/>
              </a:lnSpc>
              <a:buClr>
                <a:schemeClr val="tx2">
                  <a:lumMod val="50000"/>
                </a:schemeClr>
              </a:buClr>
              <a:defRPr/>
            </a:pPr>
            <a:r>
              <a:rPr lang="en-US" altLang="en-US" sz="2700" dirty="0" smtClean="0">
                <a:latin typeface="Goudy Old Style" panose="02020502050305020303" pitchFamily="18" charset="0"/>
              </a:rPr>
              <a:t>During the Great Depression many people </a:t>
            </a:r>
            <a:r>
              <a:rPr lang="en-US" altLang="en-US" sz="2700" dirty="0">
                <a:latin typeface="Goudy Old Style" panose="02020502050305020303" pitchFamily="18" charset="0"/>
              </a:rPr>
              <a:t>lost their </a:t>
            </a:r>
            <a:r>
              <a:rPr lang="en-US" altLang="en-US" sz="2700" dirty="0" smtClean="0">
                <a:latin typeface="Goudy Old Style" panose="02020502050305020303" pitchFamily="18" charset="0"/>
              </a:rPr>
              <a:t>jobs, were evicted </a:t>
            </a:r>
            <a:r>
              <a:rPr lang="en-US" altLang="en-US" sz="2700" dirty="0">
                <a:latin typeface="Goudy Old Style" panose="02020502050305020303" pitchFamily="18" charset="0"/>
              </a:rPr>
              <a:t>from their </a:t>
            </a:r>
            <a:r>
              <a:rPr lang="en-US" altLang="en-US" sz="2700" dirty="0" smtClean="0">
                <a:latin typeface="Goudy Old Style" panose="02020502050305020303" pitchFamily="18" charset="0"/>
              </a:rPr>
              <a:t>homes, and ended </a:t>
            </a:r>
            <a:r>
              <a:rPr lang="en-US" altLang="en-US" sz="2700" dirty="0">
                <a:latin typeface="Goudy Old Style" panose="02020502050305020303" pitchFamily="18" charset="0"/>
              </a:rPr>
              <a:t>up with nothing, wandering the streets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700" dirty="0" smtClean="0">
              <a:latin typeface="Goudy Old Style" panose="02020502050305020303" pitchFamily="18" charset="0"/>
            </a:endParaRPr>
          </a:p>
          <a:p>
            <a:pPr marL="457200" indent="-457200" defTabSz="457207">
              <a:lnSpc>
                <a:spcPct val="80000"/>
              </a:lnSpc>
              <a:buClr>
                <a:schemeClr val="tx2">
                  <a:lumMod val="50000"/>
                </a:schemeClr>
              </a:buClr>
              <a:defRPr/>
            </a:pPr>
            <a:r>
              <a:rPr lang="en-US" altLang="en-US" sz="27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Shantytowns</a:t>
            </a:r>
            <a:r>
              <a:rPr lang="en-US" altLang="en-US" sz="2700" dirty="0" smtClean="0">
                <a:latin typeface="Goudy Old Style" panose="02020502050305020303" pitchFamily="18" charset="0"/>
              </a:rPr>
              <a:t>–Little </a:t>
            </a:r>
            <a:r>
              <a:rPr lang="en-US" altLang="en-US" sz="2700" dirty="0">
                <a:latin typeface="Goudy Old Style" panose="02020502050305020303" pitchFamily="18" charset="0"/>
              </a:rPr>
              <a:t>towns consisting of shacks (built out of anything they could throw together for shelter)</a:t>
            </a:r>
          </a:p>
        </p:txBody>
      </p:sp>
      <p:pic>
        <p:nvPicPr>
          <p:cNvPr id="19460" name="Picture 1" descr="GDCit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50520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99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Depression in the Cities</a:t>
            </a:r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Soup Kitchens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–Offered free or low-cost food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Bread Lines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-Lines of people waiting to receive food </a:t>
            </a:r>
          </a:p>
          <a:p>
            <a:pPr lvl="1" eaLnBrk="1" hangingPunct="1"/>
            <a:r>
              <a:rPr lang="en-US" altLang="en-US" sz="2800" dirty="0" smtClean="0">
                <a:latin typeface="Goudy Old Style" panose="02020502050305020303" pitchFamily="18" charset="0"/>
              </a:rPr>
              <a:t>Usually provided by charities or public agencies</a:t>
            </a:r>
          </a:p>
        </p:txBody>
      </p:sp>
      <p:pic>
        <p:nvPicPr>
          <p:cNvPr id="20484" name="Picture 1" descr="soup kitch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324894"/>
            <a:ext cx="3427566" cy="2780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78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Minorities during the Depression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05013"/>
            <a:ext cx="4343400" cy="42735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dirty="0" smtClean="0">
                <a:latin typeface="Goudy Old Style" panose="02020502050305020303" pitchFamily="18" charset="0"/>
              </a:rPr>
              <a:t>Minorities often had it harder than did whites</a:t>
            </a:r>
          </a:p>
          <a:p>
            <a:pPr eaLnBrk="1" hangingPunct="1"/>
            <a:endParaRPr lang="en-US" altLang="en-US" sz="32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200" dirty="0" smtClean="0">
                <a:latin typeface="Goudy Old Style" panose="02020502050305020303" pitchFamily="18" charset="0"/>
              </a:rPr>
              <a:t>Suffered higher unemployment</a:t>
            </a:r>
          </a:p>
          <a:p>
            <a:pPr eaLnBrk="1" hangingPunct="1"/>
            <a:endParaRPr lang="en-US" altLang="en-US" sz="32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200" dirty="0" smtClean="0">
                <a:latin typeface="Goudy Old Style" panose="02020502050305020303" pitchFamily="18" charset="0"/>
              </a:rPr>
              <a:t>Lower pay</a:t>
            </a:r>
          </a:p>
          <a:p>
            <a:pPr eaLnBrk="1" hangingPunct="1"/>
            <a:endParaRPr lang="en-US" altLang="en-US" sz="32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200" dirty="0" smtClean="0">
                <a:latin typeface="Goudy Old Style" panose="02020502050305020303" pitchFamily="18" charset="0"/>
              </a:rPr>
              <a:t>And racial violence</a:t>
            </a:r>
          </a:p>
        </p:txBody>
      </p:sp>
      <p:pic>
        <p:nvPicPr>
          <p:cNvPr id="21508" name="Picture 1" descr="MinoritiesG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455217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38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Depression in Rural Areas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648884"/>
            <a:ext cx="5029200" cy="4876800"/>
          </a:xfrm>
        </p:spPr>
        <p:txBody>
          <a:bodyPr rtlCol="0">
            <a:normAutofit lnSpcReduction="10000"/>
          </a:bodyPr>
          <a:lstStyle/>
          <a:p>
            <a:pPr marL="457200" indent="-457200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600" dirty="0" smtClean="0">
                <a:latin typeface="Goudy Old Style" panose="02020502050305020303" pitchFamily="18" charset="0"/>
              </a:rPr>
              <a:t>Those living in rural communities had </a:t>
            </a:r>
            <a:r>
              <a:rPr lang="en-US" sz="2600" dirty="0">
                <a:latin typeface="Goudy Old Style" panose="02020502050305020303" pitchFamily="18" charset="0"/>
              </a:rPr>
              <a:t>one </a:t>
            </a:r>
            <a:r>
              <a:rPr lang="en-US" sz="2600" dirty="0" smtClean="0">
                <a:latin typeface="Goudy Old Style" panose="02020502050305020303" pitchFamily="18" charset="0"/>
              </a:rPr>
              <a:t>main advantage </a:t>
            </a:r>
            <a:r>
              <a:rPr lang="en-US" sz="2600" dirty="0">
                <a:latin typeface="Goudy Old Style" panose="02020502050305020303" pitchFamily="18" charset="0"/>
              </a:rPr>
              <a:t>over living in the </a:t>
            </a:r>
            <a:r>
              <a:rPr lang="en-US" sz="2600" dirty="0" smtClean="0">
                <a:latin typeface="Goudy Old Style" panose="02020502050305020303" pitchFamily="18" charset="0"/>
              </a:rPr>
              <a:t>city:</a:t>
            </a:r>
          </a:p>
          <a:p>
            <a:pPr marL="754380" lvl="1" indent="-457200" defTabSz="457207">
              <a:buClr>
                <a:schemeClr val="tx2">
                  <a:lumMod val="50000"/>
                </a:schemeClr>
              </a:buClr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Some </a:t>
            </a:r>
            <a:r>
              <a:rPr lang="en-US" sz="2400" dirty="0">
                <a:latin typeface="Goudy Old Style" panose="02020502050305020303" pitchFamily="18" charset="0"/>
              </a:rPr>
              <a:t>farmers were able to grow their own food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600" dirty="0" smtClean="0">
              <a:latin typeface="Goudy Old Style" panose="02020502050305020303" pitchFamily="18" charset="0"/>
            </a:endParaRP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600" dirty="0" smtClean="0">
                <a:latin typeface="Goudy Old Style" panose="02020502050305020303" pitchFamily="18" charset="0"/>
              </a:rPr>
              <a:t>However</a:t>
            </a:r>
            <a:r>
              <a:rPr lang="en-US" sz="2600" dirty="0">
                <a:latin typeface="Goudy Old Style" panose="02020502050305020303" pitchFamily="18" charset="0"/>
              </a:rPr>
              <a:t>, with falling prices, rising debt, and the drought, many farmers lost their </a:t>
            </a:r>
            <a:r>
              <a:rPr lang="en-US" sz="2600" dirty="0" smtClean="0">
                <a:latin typeface="Goudy Old Style" panose="02020502050305020303" pitchFamily="18" charset="0"/>
              </a:rPr>
              <a:t>land.</a:t>
            </a:r>
          </a:p>
          <a:p>
            <a:pPr marL="754380" lvl="1" indent="-457200" defTabSz="457207">
              <a:buClr>
                <a:schemeClr val="tx2">
                  <a:lumMod val="50000"/>
                </a:schemeClr>
              </a:buClr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Between </a:t>
            </a:r>
            <a:r>
              <a:rPr lang="en-US" sz="2400" dirty="0">
                <a:latin typeface="Goudy Old Style" panose="02020502050305020303" pitchFamily="18" charset="0"/>
              </a:rPr>
              <a:t>1929 and 1932 over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400,000 farms </a:t>
            </a:r>
            <a:r>
              <a:rPr lang="en-US" sz="2400" dirty="0">
                <a:latin typeface="Goudy Old Style" panose="02020502050305020303" pitchFamily="18" charset="0"/>
              </a:rPr>
              <a:t>were lost through foreclosure</a:t>
            </a:r>
          </a:p>
        </p:txBody>
      </p:sp>
      <p:pic>
        <p:nvPicPr>
          <p:cNvPr id="30724" name="Picture 1" descr="GreatDepressionRu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666999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33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The Dust Bowl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5638800" cy="5257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The Dust Bowl</a:t>
            </a:r>
            <a:r>
              <a:rPr lang="en-US" sz="2400" b="1" dirty="0">
                <a:latin typeface="Goudy Old Style" panose="02020502050305020303" pitchFamily="18" charset="0"/>
              </a:rPr>
              <a:t> </a:t>
            </a:r>
            <a:r>
              <a:rPr lang="en-US" sz="2400" dirty="0">
                <a:latin typeface="Goudy Old Style" panose="02020502050305020303" pitchFamily="18" charset="0"/>
              </a:rPr>
              <a:t>was a period of severe dust storms that greatly damaged the ecology and agriculture of the American and Canadian </a:t>
            </a:r>
            <a:r>
              <a:rPr lang="en-US" sz="2400" dirty="0" smtClean="0">
                <a:latin typeface="Goudy Old Style" panose="02020502050305020303" pitchFamily="18" charset="0"/>
              </a:rPr>
              <a:t>prairies.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The Dust Bowl lasted about nine years from 1931 to 1939.</a:t>
            </a:r>
          </a:p>
          <a:p>
            <a:pPr lvl="1"/>
            <a:r>
              <a:rPr lang="en-US" altLang="en-US" dirty="0" smtClean="0">
                <a:latin typeface="Goudy Old Style" panose="02020502050305020303" pitchFamily="18" charset="0"/>
              </a:rPr>
              <a:t>Farmers </a:t>
            </a:r>
            <a:r>
              <a:rPr lang="en-US" altLang="en-US" dirty="0">
                <a:latin typeface="Goudy Old Style" panose="02020502050305020303" pitchFamily="18" charset="0"/>
              </a:rPr>
              <a:t>had cultivated the land so heavily during WWI that there was nothing to hold the soil </a:t>
            </a:r>
            <a:r>
              <a:rPr lang="en-US" altLang="en-US" dirty="0" smtClean="0">
                <a:latin typeface="Goudy Old Style" panose="02020502050305020303" pitchFamily="18" charset="0"/>
              </a:rPr>
              <a:t>down exhaustion </a:t>
            </a:r>
            <a:r>
              <a:rPr lang="en-US" altLang="en-US" dirty="0">
                <a:latin typeface="Goudy Old Style" panose="02020502050305020303" pitchFamily="18" charset="0"/>
              </a:rPr>
              <a:t>of the land from overproduction was inevitable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altLang="en-US" dirty="0" smtClean="0">
                <a:latin typeface="Goudy Old Style" panose="02020502050305020303" pitchFamily="18" charset="0"/>
              </a:rPr>
              <a:t>The worst of the storms became known as 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black blizzards</a:t>
            </a:r>
            <a:r>
              <a:rPr lang="en-US" altLang="en-US" dirty="0" smtClean="0">
                <a:latin typeface="Goudy Old Style" panose="02020502050305020303" pitchFamily="18" charset="0"/>
              </a:rPr>
              <a:t>. </a:t>
            </a:r>
          </a:p>
          <a:p>
            <a:pPr lvl="2"/>
            <a:r>
              <a:rPr lang="en-US" altLang="en-US" dirty="0" smtClean="0">
                <a:latin typeface="Goudy Old Style" panose="02020502050305020303" pitchFamily="18" charset="0"/>
              </a:rPr>
              <a:t>Their dust was recorded to have traveled as far as the East Cost</a:t>
            </a:r>
          </a:p>
          <a:p>
            <a:endParaRPr lang="en-US" altLang="en-US" sz="2400" dirty="0" smtClean="0">
              <a:latin typeface="Goudy Old Style" panose="02020502050305020303" pitchFamily="18" charset="0"/>
            </a:endParaRPr>
          </a:p>
        </p:txBody>
      </p:sp>
      <p:pic>
        <p:nvPicPr>
          <p:cNvPr id="2050" name="Picture 2" descr="https://cindyisenhour.files.wordpress.com/2013/03/url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65" y="2286000"/>
            <a:ext cx="2275553" cy="2458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06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/>
              <a:t>Dust Bowl </a:t>
            </a:r>
            <a:r>
              <a:rPr lang="en-US" altLang="en-US" b="1" u="sng" dirty="0" err="1"/>
              <a:t>cont</a:t>
            </a:r>
            <a:r>
              <a:rPr lang="en-US" altLang="en-US" b="1" u="sng" dirty="0"/>
              <a:t>….</a:t>
            </a:r>
            <a:endParaRPr lang="en-US" altLang="en-US" b="1" u="sng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37338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Regions that were hardest hit:</a:t>
            </a:r>
          </a:p>
          <a:p>
            <a:pPr lvl="1"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Kansas</a:t>
            </a:r>
          </a:p>
          <a:p>
            <a:pPr lvl="1"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Oklahoma</a:t>
            </a:r>
          </a:p>
          <a:p>
            <a:pPr lvl="1"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New Mexico </a:t>
            </a:r>
          </a:p>
          <a:p>
            <a:pPr lvl="1"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Colorado</a:t>
            </a:r>
          </a:p>
          <a:p>
            <a:pPr lvl="1"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Texas</a:t>
            </a:r>
          </a:p>
          <a:p>
            <a:pPr eaLnBrk="1" hangingPunct="1"/>
            <a:endParaRPr lang="en-US" altLang="en-US" sz="2400" dirty="0" smtClean="0">
              <a:latin typeface="Goudy Old Style" panose="02020502050305020303" pitchFamily="18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74" y="1981200"/>
            <a:ext cx="47053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5" name="Content Placeholder 3" descr="DustBowl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29" r="-17229"/>
          <a:stretch>
            <a:fillRect/>
          </a:stretch>
        </p:blipFill>
        <p:spPr>
          <a:xfrm>
            <a:off x="-1600200" y="0"/>
            <a:ext cx="12268200" cy="6858000"/>
          </a:xfrm>
        </p:spPr>
      </p:pic>
    </p:spTree>
    <p:extLst>
      <p:ext uri="{BB962C8B-B14F-4D97-AF65-F5344CB8AC3E}">
        <p14:creationId xmlns:p14="http://schemas.microsoft.com/office/powerpoint/2010/main" val="17685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Economic Troubles on the Horizon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1722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1920’s seemed prosperous, but there were hidden problems</a:t>
            </a:r>
          </a:p>
          <a:p>
            <a:pPr lvl="1" eaLnBrk="1" hangingPunct="1"/>
            <a:r>
              <a:rPr lang="en-US" altLang="en-US" dirty="0">
                <a:latin typeface="Goudy Old Style" panose="02020502050305020303" pitchFamily="18" charset="0"/>
              </a:rPr>
              <a:t>Both wealthy and  lower classes grew</a:t>
            </a:r>
          </a:p>
          <a:p>
            <a:pPr lvl="1" eaLnBrk="1" hangingPunct="1"/>
            <a:r>
              <a:rPr lang="en-US" altLang="en-US" dirty="0">
                <a:latin typeface="Goudy Old Style" panose="02020502050305020303" pitchFamily="18" charset="0"/>
              </a:rPr>
              <a:t>Industries struggled and farmers were in trouble</a:t>
            </a:r>
          </a:p>
          <a:p>
            <a:pPr eaLnBrk="1" hangingPunct="1"/>
            <a:endParaRPr lang="en-US" altLang="en-US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b="1" u="sng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Industries in Trouble</a:t>
            </a:r>
            <a:r>
              <a:rPr lang="en-US" altLang="en-US" dirty="0">
                <a:latin typeface="Goudy Old Style" panose="02020502050305020303" pitchFamily="18" charset="0"/>
              </a:rPr>
              <a:t>:</a:t>
            </a:r>
          </a:p>
          <a:p>
            <a:pPr lvl="1" eaLnBrk="1" hangingPunct="1"/>
            <a:r>
              <a:rPr lang="en-US" altLang="en-US" dirty="0">
                <a:latin typeface="Goudy Old Style" panose="02020502050305020303" pitchFamily="18" charset="0"/>
              </a:rPr>
              <a:t>Mining and lumbering, railroads, radio, steel and automobiles were among the industries who struggled </a:t>
            </a:r>
          </a:p>
          <a:p>
            <a:pPr eaLnBrk="1" hangingPunct="1"/>
            <a:endParaRPr lang="en-US" altLang="en-US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All of these industrial weaknesses signaled a declining economy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076" name="Picture 1" descr="AutoIndustry1920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80" y="3200400"/>
            <a:ext cx="1996699" cy="1563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20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9634" name="Picture 2" descr="http://web.acsalaska.net/~benmuse/blog/images/dust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47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5843" name="Content Placeholder 3" descr="dust_bow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6869113"/>
          </a:xfrm>
        </p:spPr>
      </p:pic>
    </p:spTree>
    <p:extLst>
      <p:ext uri="{BB962C8B-B14F-4D97-AF65-F5344CB8AC3E}">
        <p14:creationId xmlns:p14="http://schemas.microsoft.com/office/powerpoint/2010/main" val="7329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 descr="dustbowl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13"/>
          </a:xfr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7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7891" name="Content Placeholder 3" descr="dustbowl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951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Content Placeholder 3" descr="dustbowl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39" name="Content Placeholder 3" descr="dustbowl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5150"/>
          </a:xfrm>
        </p:spPr>
      </p:pic>
    </p:spTree>
    <p:extLst>
      <p:ext uri="{BB962C8B-B14F-4D97-AF65-F5344CB8AC3E}">
        <p14:creationId xmlns:p14="http://schemas.microsoft.com/office/powerpoint/2010/main" val="31837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4" name="Picture 4" descr="dustbowl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37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/>
              <a:t>Dust Bowl </a:t>
            </a:r>
            <a:r>
              <a:rPr lang="en-US" altLang="en-US" b="1" u="sng" dirty="0" err="1" smtClean="0"/>
              <a:t>cont</a:t>
            </a:r>
            <a:r>
              <a:rPr lang="en-US" altLang="en-US" b="1" u="sng" dirty="0" smtClean="0"/>
              <a:t>….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261930" y="1295400"/>
            <a:ext cx="4114800" cy="5486400"/>
          </a:xfrm>
        </p:spPr>
        <p:txBody>
          <a:bodyPr>
            <a:normAutofit/>
          </a:bodyPr>
          <a:lstStyle/>
          <a:p>
            <a:r>
              <a:rPr lang="en-US" altLang="en-US" sz="24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Route 66</a:t>
            </a:r>
            <a:r>
              <a:rPr lang="en-US" altLang="en-US" sz="2400" b="1" dirty="0" smtClean="0">
                <a:latin typeface="Goudy Old Style" panose="02020502050305020303" pitchFamily="18" charset="0"/>
              </a:rPr>
              <a:t>-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(</a:t>
            </a:r>
            <a:r>
              <a:rPr lang="en-US" altLang="en-US" sz="2400" dirty="0">
                <a:latin typeface="Goudy Old Style" panose="02020502050305020303" pitchFamily="18" charset="0"/>
              </a:rPr>
              <a:t>US 66 or Route 66),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Also </a:t>
            </a:r>
            <a:r>
              <a:rPr lang="en-US" altLang="en-US" sz="2400" dirty="0">
                <a:latin typeface="Goudy Old Style" panose="02020502050305020303" pitchFamily="18" charset="0"/>
              </a:rPr>
              <a:t>known as the Will Rogers Highway, the Main Street of America or the Mother Road, was one of the original highways in the U.S. Highway System. </a:t>
            </a: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</a:rPr>
              <a:t>It became the route to California followed by many devastated farmers and their families</a:t>
            </a: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</a:rPr>
              <a:t>Those traveling from Oklahoma became known as Okies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033330" cy="28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thmb.tqn.com/ZhekvLl1v0LH2S_p2JFwTRh4O6w=/960x0/filters:no_upscale()/RoadTrip_Route66_NPS-566b0fbb3df78ce1615e75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" y="0"/>
            <a:ext cx="9015004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00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Direct Relief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3668712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Direct Relief</a:t>
            </a:r>
            <a:r>
              <a:rPr lang="en-US" altLang="en-US" sz="3600" dirty="0" smtClean="0">
                <a:latin typeface="Goudy Old Style" panose="02020502050305020303" pitchFamily="18" charset="0"/>
              </a:rPr>
              <a:t>-Cash payments or food provided by the government to the poor</a:t>
            </a:r>
          </a:p>
        </p:txBody>
      </p:sp>
      <p:pic>
        <p:nvPicPr>
          <p:cNvPr id="43012" name="Picture 1" descr="DirectReli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14325"/>
            <a:ext cx="3464511" cy="2292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83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Agriculture and the Farmers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17638"/>
            <a:ext cx="5410200" cy="49831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Prices for crops had been at an all-time high during WWI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Farmers had planted more and taken out more loans to buy more 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Government was buying food from the farmers at a very high rate and cost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After the war prices dropped by over 50%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A lot of farmers were unable to repay their loans and lost their farms</a:t>
            </a:r>
          </a:p>
        </p:txBody>
      </p:sp>
      <p:pic>
        <p:nvPicPr>
          <p:cNvPr id="4100" name="Picture 1" descr="FarmingCris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427874" cy="2293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99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smtClean="0"/>
              <a:t>Women and Children during the Depression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80368"/>
            <a:ext cx="4343400" cy="4872832"/>
          </a:xfrm>
        </p:spPr>
        <p:txBody>
          <a:bodyPr rtlCol="0">
            <a:no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Women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>
                <a:latin typeface="Goudy Old Style" panose="02020502050305020303" pitchFamily="18" charset="0"/>
              </a:rPr>
              <a:t>Had to manage tight household budgets; encountered opposition in holding jobs outside the home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400" b="1" u="sng" dirty="0">
              <a:latin typeface="Goudy Old Style" panose="02020502050305020303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Children</a:t>
            </a:r>
            <a:endParaRPr lang="en-US" sz="2400" b="1" u="sng" dirty="0">
              <a:solidFill>
                <a:schemeClr val="accent3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>
                <a:latin typeface="Goudy Old Style" panose="02020502050305020303" pitchFamily="18" charset="0"/>
              </a:rPr>
              <a:t>Suffered from poor diets and inadequate healthcare; many welfare programs and schools were shut down</a:t>
            </a:r>
          </a:p>
        </p:txBody>
      </p:sp>
      <p:pic>
        <p:nvPicPr>
          <p:cNvPr id="44036" name="Picture 1" descr="Women&amp;ChildrenG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40360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14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The Legacy of the Depression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The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Great Depression </a:t>
            </a:r>
            <a:r>
              <a:rPr lang="en-US" altLang="en-US" sz="2800" dirty="0">
                <a:latin typeface="Goudy Old Style" panose="02020502050305020303" pitchFamily="18" charset="0"/>
              </a:rPr>
              <a:t>shattered many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people’</a:t>
            </a:r>
            <a:r>
              <a:rPr lang="en-US" altLang="ja-JP" sz="2800" dirty="0" smtClean="0">
                <a:latin typeface="Goudy Old Style" panose="02020502050305020303" pitchFamily="18" charset="0"/>
              </a:rPr>
              <a:t>s </a:t>
            </a:r>
            <a:r>
              <a:rPr lang="en-US" altLang="ja-JP" sz="2800" dirty="0">
                <a:latin typeface="Goudy Old Style" panose="02020502050305020303" pitchFamily="18" charset="0"/>
              </a:rPr>
              <a:t>dreams</a:t>
            </a:r>
            <a:r>
              <a:rPr lang="en-US" altLang="ja-JP" sz="2800">
                <a:latin typeface="Goudy Old Style" panose="02020502050305020303" pitchFamily="18" charset="0"/>
              </a:rPr>
              <a:t>. </a:t>
            </a:r>
            <a:r>
              <a:rPr lang="en-US" altLang="ja-JP" sz="2800" smtClean="0">
                <a:latin typeface="Goudy Old Style" panose="02020502050305020303" pitchFamily="18" charset="0"/>
              </a:rPr>
              <a:t>But </a:t>
            </a:r>
            <a:r>
              <a:rPr lang="en-US" altLang="ja-JP" sz="2800" dirty="0">
                <a:latin typeface="Goudy Old Style" panose="02020502050305020303" pitchFamily="18" charset="0"/>
              </a:rPr>
              <a:t>in terms of mental health there are two lessons to be drawn from the </a:t>
            </a:r>
            <a:r>
              <a:rPr lang="en-US" altLang="ja-JP" sz="2800" dirty="0" smtClean="0">
                <a:latin typeface="Goudy Old Style" panose="02020502050305020303" pitchFamily="18" charset="0"/>
              </a:rPr>
              <a:t>experience:</a:t>
            </a:r>
          </a:p>
          <a:p>
            <a:pPr marL="609600" indent="-6096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marL="609600" indent="-6096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It </a:t>
            </a:r>
            <a:r>
              <a:rPr lang="en-US" altLang="en-US" sz="2600" dirty="0">
                <a:latin typeface="Goudy Old Style" panose="02020502050305020303" pitchFamily="18" charset="0"/>
              </a:rPr>
              <a:t>is clear that the suffering of the Great Depression became part of the national legacy.  </a:t>
            </a: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marL="906780" lvl="1" indent="-609600" defTabSz="457207">
              <a:lnSpc>
                <a:spcPct val="80000"/>
              </a:lnSpc>
              <a:buClr>
                <a:schemeClr val="accent3">
                  <a:lumMod val="50000"/>
                </a:schemeClr>
              </a:buClr>
              <a:defRPr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Fears </a:t>
            </a:r>
            <a:r>
              <a:rPr lang="en-US" altLang="en-US" sz="2400" dirty="0">
                <a:latin typeface="Goudy Old Style" panose="02020502050305020303" pitchFamily="18" charset="0"/>
              </a:rPr>
              <a:t>of broken lives and ill health were handed down from parents to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children.</a:t>
            </a:r>
          </a:p>
          <a:p>
            <a:pPr marL="609600" indent="-609600" defTabSz="457207">
              <a:lnSpc>
                <a:spcPct val="80000"/>
              </a:lnSpc>
              <a:buClr>
                <a:schemeClr val="tx2">
                  <a:lumMod val="50000"/>
                </a:schemeClr>
              </a:buClr>
              <a:defRPr/>
            </a:pPr>
            <a:endParaRPr lang="en-US" altLang="en-US" sz="2600" dirty="0">
              <a:latin typeface="Goudy Old Style" panose="02020502050305020303" pitchFamily="18" charset="0"/>
            </a:endParaRPr>
          </a:p>
          <a:p>
            <a:pPr marL="609600" indent="-609600" defTabSz="457207">
              <a:lnSpc>
                <a:spcPct val="80000"/>
              </a:lnSpc>
              <a:buClr>
                <a:schemeClr val="tx2">
                  <a:lumMod val="50000"/>
                </a:schemeClr>
              </a:buClr>
              <a:defRPr/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The </a:t>
            </a:r>
            <a:r>
              <a:rPr lang="en-US" altLang="en-US" sz="2600" dirty="0">
                <a:latin typeface="Goudy Old Style" panose="02020502050305020303" pitchFamily="18" charset="0"/>
              </a:rPr>
              <a:t>resiliency of a people, who banded together to help each other, with millions of anonymous acts of kindness illuminated an otherwise bleak landscape.</a:t>
            </a:r>
          </a:p>
        </p:txBody>
      </p:sp>
    </p:spTree>
    <p:extLst>
      <p:ext uri="{BB962C8B-B14F-4D97-AF65-F5344CB8AC3E}">
        <p14:creationId xmlns:p14="http://schemas.microsoft.com/office/powerpoint/2010/main" val="18084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Hoover Struggles with the Depression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105400"/>
            <a:ext cx="6619875" cy="862013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udy Old Style" panose="02020502050305020303" pitchFamily="18" charset="0"/>
              </a:rPr>
              <a:t>Chapter 14 Section 3</a:t>
            </a:r>
          </a:p>
        </p:txBody>
      </p:sp>
    </p:spTree>
    <p:extLst>
      <p:ext uri="{BB962C8B-B14F-4D97-AF65-F5344CB8AC3E}">
        <p14:creationId xmlns:p14="http://schemas.microsoft.com/office/powerpoint/2010/main" val="11127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u="sng" dirty="0" smtClean="0">
                <a:latin typeface="Goudy Old Style" panose="02020502050305020303" pitchFamily="18" charset="0"/>
              </a:rPr>
              <a:t>Herbert Hoover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19213"/>
            <a:ext cx="5334000" cy="5105400"/>
          </a:xfrm>
        </p:spPr>
        <p:txBody>
          <a:bodyPr rtlCol="0">
            <a:noAutofit/>
          </a:bodyPr>
          <a:lstStyle/>
          <a:p>
            <a:pPr marL="457200" indent="-457200" defTabSz="457207" eaLnBrk="1" fontAlgn="auto" hangingPunct="1"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Following his victory in the 1928 Presidential Election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Herbert Hoover </a:t>
            </a:r>
            <a:r>
              <a:rPr lang="en-US" sz="2400" dirty="0" smtClean="0">
                <a:latin typeface="Goudy Old Style" panose="02020502050305020303" pitchFamily="18" charset="0"/>
              </a:rPr>
              <a:t>was sworn in as the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31</a:t>
            </a:r>
            <a:r>
              <a:rPr lang="en-US" sz="2400" baseline="300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st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President </a:t>
            </a:r>
            <a:r>
              <a:rPr lang="en-US" sz="2400" dirty="0" smtClean="0">
                <a:latin typeface="Goudy Old Style" panose="02020502050305020303" pitchFamily="18" charset="0"/>
              </a:rPr>
              <a:t>of the United States. </a:t>
            </a: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His approach to governing included:</a:t>
            </a:r>
          </a:p>
          <a:p>
            <a:pPr marL="754063" lvl="1" indent="-457200" defTabSz="457207" eaLnBrk="1" fontAlgn="auto" hangingPunct="1"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Laissez faire (hands off approach) to the economy. </a:t>
            </a:r>
          </a:p>
          <a:p>
            <a:pPr marL="754063" lvl="1" indent="-457200" defTabSz="457207" eaLnBrk="1" fontAlgn="auto" hangingPunct="1"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A desire to foster </a:t>
            </a:r>
            <a:r>
              <a:rPr lang="en-US" dirty="0">
                <a:latin typeface="Goudy Old Style" panose="02020502050305020303" pitchFamily="18" charset="0"/>
              </a:rPr>
              <a:t>cooperation between business and </a:t>
            </a:r>
            <a:r>
              <a:rPr lang="en-US" dirty="0" smtClean="0">
                <a:latin typeface="Goudy Old Style" panose="02020502050305020303" pitchFamily="18" charset="0"/>
              </a:rPr>
              <a:t>labor.</a:t>
            </a:r>
          </a:p>
          <a:p>
            <a:pPr marL="754063" lvl="1" indent="-457200" defTabSz="457207" eaLnBrk="1" fontAlgn="auto" hangingPunct="1"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A belief that individuals, charities, and private organizations should help the poor and suffering. </a:t>
            </a:r>
            <a:endParaRPr lang="en-US" dirty="0">
              <a:latin typeface="Goudy Old Style" panose="02020502050305020303" pitchFamily="18" charset="0"/>
            </a:endParaRPr>
          </a:p>
          <a:p>
            <a:pPr marL="754063" lvl="1" indent="-457200" defTabSz="457207" eaLnBrk="1" fontAlgn="auto" hangingPunct="1"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Hoover was not a fan of government sponsored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direct relief.</a:t>
            </a: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3078" name="Picture 6" descr="https://hoover.archives.gov/sites/default/files/1928-e87.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80076"/>
            <a:ext cx="2290182" cy="316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97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u="sng" dirty="0" smtClean="0">
                <a:latin typeface="Goudy Old Style" panose="02020502050305020303" pitchFamily="18" charset="0"/>
              </a:rPr>
              <a:t>Hoover</a:t>
            </a:r>
            <a:r>
              <a:rPr lang="en-US" altLang="en-US" b="1" u="sng" dirty="0" smtClean="0">
                <a:latin typeface="Goudy Old Style" panose="02020502050305020303" pitchFamily="18" charset="0"/>
                <a:cs typeface="メイリオ" pitchFamily="34" charset="-128"/>
              </a:rPr>
              <a:t>’</a:t>
            </a:r>
            <a:r>
              <a:rPr lang="en-US" altLang="ja-JP" b="1" u="sng" dirty="0" smtClean="0">
                <a:latin typeface="Goudy Old Style" panose="02020502050305020303" pitchFamily="18" charset="0"/>
                <a:cs typeface="メイリオ" pitchFamily="34" charset="-128"/>
              </a:rPr>
              <a:t>s Cautious Steps</a:t>
            </a:r>
            <a:endParaRPr lang="en-US" altLang="en-US" b="1" u="sng" dirty="0" smtClean="0">
              <a:latin typeface="Goudy Old Style" panose="02020502050305020303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371600"/>
            <a:ext cx="5257800" cy="5257800"/>
          </a:xfrm>
        </p:spPr>
        <p:txBody>
          <a:bodyPr rtlCol="0">
            <a:noAutofit/>
          </a:bodyPr>
          <a:lstStyle/>
          <a:p>
            <a:pPr marL="457200" indent="-457200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Hoover took a more 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cautious approach</a:t>
            </a:r>
            <a:r>
              <a:rPr lang="en-US" sz="2300" dirty="0" smtClean="0">
                <a:latin typeface="Goudy Old Style" panose="02020502050305020303" pitchFamily="18" charset="0"/>
              </a:rPr>
              <a:t> to our countries economic struggles. </a:t>
            </a: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300" dirty="0" smtClean="0">
              <a:latin typeface="Goudy Old Style" panose="02020502050305020303" pitchFamily="18" charset="0"/>
            </a:endParaRP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Instead of using direct relief he instead asked </a:t>
            </a:r>
            <a:r>
              <a:rPr lang="en-US" sz="2300" dirty="0">
                <a:latin typeface="Goudy Old Style" panose="02020502050305020303" pitchFamily="18" charset="0"/>
              </a:rPr>
              <a:t>employers not to cut </a:t>
            </a:r>
            <a:r>
              <a:rPr lang="en-US" sz="2300" dirty="0" smtClean="0">
                <a:latin typeface="Goudy Old Style" panose="02020502050305020303" pitchFamily="18" charset="0"/>
              </a:rPr>
              <a:t>wages or lay </a:t>
            </a:r>
            <a:r>
              <a:rPr lang="en-US" sz="2300" dirty="0">
                <a:latin typeface="Goudy Old Style" panose="02020502050305020303" pitchFamily="18" charset="0"/>
              </a:rPr>
              <a:t>off </a:t>
            </a:r>
            <a:r>
              <a:rPr lang="en-US" sz="2300" dirty="0" smtClean="0">
                <a:latin typeface="Goudy Old Style" panose="02020502050305020303" pitchFamily="18" charset="0"/>
              </a:rPr>
              <a:t>workers</a:t>
            </a: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300" dirty="0">
              <a:latin typeface="Goudy Old Style" panose="02020502050305020303" pitchFamily="18" charset="0"/>
            </a:endParaRP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He also asked </a:t>
            </a:r>
            <a:r>
              <a:rPr lang="en-US" sz="2300" dirty="0">
                <a:latin typeface="Goudy Old Style" panose="02020502050305020303" pitchFamily="18" charset="0"/>
              </a:rPr>
              <a:t>workers not to go on strike </a:t>
            </a:r>
            <a:endParaRPr lang="en-US" sz="2300" dirty="0" smtClean="0">
              <a:latin typeface="Goudy Old Style" panose="02020502050305020303" pitchFamily="18" charset="0"/>
            </a:endParaRP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300" dirty="0">
              <a:latin typeface="Goudy Old Style" panose="02020502050305020303" pitchFamily="18" charset="0"/>
            </a:endParaRPr>
          </a:p>
          <a:p>
            <a:pPr marL="457200" indent="-457200" defTabSz="457207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However, in </a:t>
            </a:r>
            <a:r>
              <a:rPr lang="en-US" sz="2300" dirty="0">
                <a:latin typeface="Goudy Old Style" panose="02020502050305020303" pitchFamily="18" charset="0"/>
              </a:rPr>
              <a:t>the end, none of these steps were </a:t>
            </a:r>
            <a:r>
              <a:rPr lang="en-US" sz="2300" dirty="0" smtClean="0">
                <a:latin typeface="Goudy Old Style" panose="02020502050305020303" pitchFamily="18" charset="0"/>
              </a:rPr>
              <a:t>working and the country sunk deeper into economic depression </a:t>
            </a:r>
            <a:endParaRPr lang="en-US" sz="2300" dirty="0">
              <a:latin typeface="Goudy Old Style" panose="02020502050305020303" pitchFamily="18" charset="0"/>
            </a:endParaRPr>
          </a:p>
        </p:txBody>
      </p:sp>
      <p:pic>
        <p:nvPicPr>
          <p:cNvPr id="48132" name="Picture 1" descr="GreatDepre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667000" cy="218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73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056438" cy="919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u="sng" dirty="0" smtClean="0">
                <a:latin typeface="Goudy Old Style" panose="02020502050305020303" pitchFamily="18" charset="0"/>
              </a:rPr>
              <a:t>Boulder Dam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61722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Boulder Dam (Hoover Dam)</a:t>
            </a:r>
            <a:r>
              <a:rPr lang="en-US" sz="2400" b="1" dirty="0" smtClean="0">
                <a:latin typeface="Goudy Old Style" panose="02020502050305020303" pitchFamily="18" charset="0"/>
              </a:rPr>
              <a:t> </a:t>
            </a:r>
            <a:r>
              <a:rPr lang="en-US" sz="2400" dirty="0" smtClean="0">
                <a:latin typeface="Goudy Old Style" panose="02020502050305020303" pitchFamily="18" charset="0"/>
              </a:rPr>
              <a:t>is </a:t>
            </a:r>
            <a:r>
              <a:rPr lang="en-US" sz="2400" dirty="0">
                <a:latin typeface="Goudy Old Style" panose="02020502050305020303" pitchFamily="18" charset="0"/>
              </a:rPr>
              <a:t>a concrete </a:t>
            </a:r>
            <a:r>
              <a:rPr lang="en-US" sz="2400" dirty="0" smtClean="0">
                <a:latin typeface="Goudy Old Style" panose="02020502050305020303" pitchFamily="18" charset="0"/>
              </a:rPr>
              <a:t>dam </a:t>
            </a:r>
            <a:r>
              <a:rPr lang="en-US" sz="2400" dirty="0">
                <a:latin typeface="Goudy Old Style" panose="02020502050305020303" pitchFamily="18" charset="0"/>
              </a:rPr>
              <a:t>in the Black Canyon of the Colorado River, on the border between the U.S. states of Nevada and Arizona. </a:t>
            </a:r>
            <a:endParaRPr lang="en-US" sz="2400" dirty="0" smtClean="0">
              <a:latin typeface="Goudy Old Style" panose="02020502050305020303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It </a:t>
            </a:r>
            <a:r>
              <a:rPr lang="en-US" dirty="0">
                <a:latin typeface="Goudy Old Style" panose="02020502050305020303" pitchFamily="18" charset="0"/>
              </a:rPr>
              <a:t>was constructed between 1931 and 1936 during the Great Depression and was dedicated on September 30, 1935, by President Franklin D. Roosevelt.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Its </a:t>
            </a:r>
            <a:r>
              <a:rPr lang="en-US" dirty="0">
                <a:latin typeface="Goudy Old Style" panose="02020502050305020303" pitchFamily="18" charset="0"/>
              </a:rPr>
              <a:t>construction was the result of a massive effort involving thousands of workers, and cost over one hundred </a:t>
            </a:r>
            <a:r>
              <a:rPr lang="en-US" dirty="0" smtClean="0">
                <a:latin typeface="Goudy Old Style" panose="02020502050305020303" pitchFamily="18" charset="0"/>
              </a:rPr>
              <a:t>lives.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Originally </a:t>
            </a:r>
            <a:r>
              <a:rPr lang="en-US" dirty="0">
                <a:latin typeface="Goudy Old Style" panose="02020502050305020303" pitchFamily="18" charset="0"/>
              </a:rPr>
              <a:t>known as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Boulder Dam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from 1933, it was officially renamed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Hoover Dam</a:t>
            </a:r>
            <a:r>
              <a:rPr lang="en-US" dirty="0">
                <a:latin typeface="Goudy Old Style" panose="02020502050305020303" pitchFamily="18" charset="0"/>
              </a:rPr>
              <a:t>, for President Herbert Hoover, by a joint resolution of Congress in 1947.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Goudy Old Style" panose="02020502050305020303" pitchFamily="18" charset="0"/>
              </a:rPr>
              <a:t>Provided jobs &amp; water/electricity to the American South West </a:t>
            </a:r>
          </a:p>
        </p:txBody>
      </p:sp>
      <p:pic>
        <p:nvPicPr>
          <p:cNvPr id="5127" name="Picture 7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39" y="3124200"/>
            <a:ext cx="182646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4/49/Hoover_Dam%2C_Colorado_River.JPG/750px-Hoover_Dam%2C_Colorado_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" y="76200"/>
            <a:ext cx="8346195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8979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6"/>
            <a:ext cx="8355402" cy="6760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7893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.ebayimg.com/images/i/151249044077-0-1/s-l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3820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5387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055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Agriculture and the Farmers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384300"/>
            <a:ext cx="4648200" cy="53213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Banks begin to fail because farmers couldn’</a:t>
            </a:r>
            <a:r>
              <a:rPr lang="en-US" altLang="ja-JP" sz="2400" dirty="0">
                <a:latin typeface="Goudy Old Style" panose="02020502050305020303" pitchFamily="18" charset="0"/>
                <a:cs typeface="メイリオ" pitchFamily="34" charset="-128"/>
              </a:rPr>
              <a:t>t repay their loans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McNary-Haugen Bill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A bill</a:t>
            </a:r>
            <a:r>
              <a:rPr lang="en-US" altLang="en-US" sz="2400" dirty="0">
                <a:latin typeface="Goudy Old Style" panose="02020502050305020303" pitchFamily="18" charset="0"/>
              </a:rPr>
              <a:t>, calling for the federal government to purchase surplus crops.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Twice passed by </a:t>
            </a:r>
            <a:r>
              <a:rPr lang="en-US" altLang="en-US" sz="2400" dirty="0">
                <a:latin typeface="Goudy Old Style" panose="02020502050305020303" pitchFamily="18" charset="0"/>
              </a:rPr>
              <a:t>Congress (1927 and 1928) but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both times vetoed by Coolidge.</a:t>
            </a:r>
          </a:p>
          <a:p>
            <a:pPr marL="411480" lvl="1" indent="0">
              <a:lnSpc>
                <a:spcPct val="90000"/>
              </a:lnSpc>
              <a:buNone/>
            </a:pPr>
            <a:endParaRPr lang="en-US" altLang="en-US" sz="2400" b="1" u="sng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b="1" u="sng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Price-Supports</a:t>
            </a:r>
            <a:r>
              <a:rPr lang="en-US" altLang="en-US" sz="2400" dirty="0">
                <a:latin typeface="Goudy Old Style" panose="02020502050305020303" pitchFamily="18" charset="0"/>
              </a:rPr>
              <a:t>-The government would buy surplus crops at guaranteed priced and sell them on the international market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This bill was vetoed 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by </a:t>
            </a:r>
            <a:r>
              <a:rPr lang="en-US" altLang="en-US" sz="2000" dirty="0">
                <a:latin typeface="Goudy Old Style" panose="02020502050305020303" pitchFamily="18" charset="0"/>
              </a:rPr>
              <a:t>President 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Coolidge also</a:t>
            </a:r>
            <a:endParaRPr lang="en-US" altLang="en-US" sz="2000" dirty="0">
              <a:latin typeface="Goudy Old Style" panose="02020502050305020303" pitchFamily="18" charset="0"/>
            </a:endParaRPr>
          </a:p>
        </p:txBody>
      </p:sp>
      <p:pic>
        <p:nvPicPr>
          <p:cNvPr id="5124" name="Picture 1" descr="FarmCrisi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186113" cy="405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69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ostcardslive.com/wp-content/uploads/2018/08/Historic-Spill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9"/>
            <a:ext cx="8382000" cy="6838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79819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1.bp.blogspot.com/-KMjuNBRFG_E/WWmI84lZO1I/AAAAAAAACk0/ZlN_8HTyK1sJ9DaQ4jNWTmldrGTfy1ZsACEwYBhgL/s1600/1024px-Tourgroup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" y="17442"/>
            <a:ext cx="8344359" cy="6840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1401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1" u="sng" dirty="0" smtClean="0">
                <a:latin typeface="Goudy Old Style" panose="02020502050305020303" pitchFamily="18" charset="0"/>
                <a:cs typeface="メイリオ" pitchFamily="34" charset="-128"/>
              </a:rPr>
              <a:t>Hoovers Impact on American Lives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1722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Goudy Old Style" panose="02020502050305020303" pitchFamily="18" charset="0"/>
              </a:rPr>
              <a:t>In the mists of the Great Depression many Americans began associating their frustrations with their economic struggles directly with President Hoover.</a:t>
            </a:r>
          </a:p>
          <a:p>
            <a:pPr lvl="1"/>
            <a:r>
              <a:rPr lang="en-US" altLang="en-US" sz="2400" dirty="0" smtClean="0">
                <a:latin typeface="Goudy Old Style" pitchFamily="18" charset="0"/>
              </a:rPr>
              <a:t>Americans started calling the shantytowns that had popped up across the country </a:t>
            </a:r>
            <a:r>
              <a:rPr lang="en-US" altLang="ja-JP" sz="2400" b="1" i="1" dirty="0" err="1" smtClean="0">
                <a:solidFill>
                  <a:schemeClr val="accent5">
                    <a:lumMod val="50000"/>
                  </a:schemeClr>
                </a:solidFill>
                <a:latin typeface="Goudy Old Style" pitchFamily="18" charset="0"/>
                <a:cs typeface="メイリオ" pitchFamily="34" charset="-128"/>
              </a:rPr>
              <a:t>Hoovervilles</a:t>
            </a:r>
            <a:r>
              <a:rPr lang="en-US" altLang="ja-JP" sz="2400" i="1" dirty="0" smtClean="0">
                <a:latin typeface="Goudy Old Style" pitchFamily="18" charset="0"/>
                <a:cs typeface="メイリオ" pitchFamily="34" charset="-128"/>
              </a:rPr>
              <a:t>.</a:t>
            </a:r>
            <a:endParaRPr lang="en-US" altLang="ja-JP" sz="2400" dirty="0" smtClean="0">
              <a:latin typeface="Goudy Old Style" pitchFamily="18" charset="0"/>
              <a:cs typeface="メイリオ" pitchFamily="34" charset="-128"/>
            </a:endParaRPr>
          </a:p>
          <a:p>
            <a:pPr lvl="1"/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Hoover flags </a:t>
            </a:r>
            <a:r>
              <a:rPr lang="en-US" sz="2400" dirty="0" smtClean="0">
                <a:latin typeface="Goudy Old Style" panose="02020502050305020303" pitchFamily="18" charset="0"/>
              </a:rPr>
              <a:t>were pants pockets turned inside-out to show that the person had no money.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A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Hoover blanket </a:t>
            </a:r>
            <a:r>
              <a:rPr lang="en-US" sz="2400" dirty="0" smtClean="0">
                <a:latin typeface="Goudy Old Style" panose="02020502050305020303" pitchFamily="18" charset="0"/>
              </a:rPr>
              <a:t>was a newspaper used to keep warm at night by those forced to sleep in the open.</a:t>
            </a:r>
            <a:endParaRPr lang="en-US" altLang="ja-JP" sz="2400" dirty="0" smtClean="0">
              <a:latin typeface="Goudy Old Style" pitchFamily="18" charset="0"/>
              <a:cs typeface="メイリオ" pitchFamily="34" charset="-128"/>
            </a:endParaRPr>
          </a:p>
        </p:txBody>
      </p:sp>
      <p:pic>
        <p:nvPicPr>
          <p:cNvPr id="4301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72" y="3657600"/>
            <a:ext cx="1828686" cy="1217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1218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64" y="80554"/>
            <a:ext cx="7620000" cy="1143000"/>
          </a:xfrm>
        </p:spPr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Hooverville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pic>
        <p:nvPicPr>
          <p:cNvPr id="40964" name="Picture 4" descr="http://images.fineartamerica.com/images-medium-large/seattle-hooverville-1933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305800" cy="5580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8170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64" y="80554"/>
            <a:ext cx="7620000" cy="1143000"/>
          </a:xfrm>
        </p:spPr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Hooverville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pic>
        <p:nvPicPr>
          <p:cNvPr id="40962" name="Picture 2" descr="https://www.awesomestories.com/images/user/7fc73b8191c5010b4913d11b764b9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" y="1219200"/>
            <a:ext cx="8375469" cy="5527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1168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Hoover Blanket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pic>
        <p:nvPicPr>
          <p:cNvPr id="39938" name="Picture 2" descr="https://jeffersonpatterson.files.wordpress.com/2014/04/1930s_great_de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4129"/>
            <a:ext cx="762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2676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u="sng" dirty="0" smtClean="0">
                <a:latin typeface="Goudy Old Style" panose="02020502050305020303" pitchFamily="18" charset="0"/>
              </a:rPr>
              <a:t>Federal Home Loan Bank Act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105400" cy="510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oudy Old Style" panose="02020502050305020303" pitchFamily="18" charset="0"/>
              </a:rPr>
              <a:t>The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Federal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Home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Loan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Bank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Act</a:t>
            </a:r>
            <a:r>
              <a:rPr lang="en-US" sz="2400" dirty="0" smtClean="0">
                <a:latin typeface="Goudy Old Style" panose="02020502050305020303" pitchFamily="18" charset="0"/>
              </a:rPr>
              <a:t>, enacted July 22, 1932, is a United States federal law passed under President Hoover designed to lower the cost of home ownership. </a:t>
            </a:r>
          </a:p>
          <a:p>
            <a:pPr lvl="1" eaLnBrk="1" hangingPunct="1"/>
            <a:r>
              <a:rPr lang="en-US" sz="2400" dirty="0" smtClean="0">
                <a:latin typeface="Goudy Old Style" panose="02020502050305020303" pitchFamily="18" charset="0"/>
              </a:rPr>
              <a:t>It also a</a:t>
            </a:r>
            <a:r>
              <a:rPr lang="en-US" altLang="en-US" sz="2400" dirty="0" smtClean="0">
                <a:latin typeface="Goudy Old Style" pitchFamily="18" charset="0"/>
              </a:rPr>
              <a:t>llowed farmers to refinance their loans and avoid foreclosures</a:t>
            </a:r>
          </a:p>
          <a:p>
            <a:pPr marL="114300" indent="0" eaLnBrk="1" hangingPunct="1">
              <a:buNone/>
            </a:pPr>
            <a:endParaRPr lang="en-US" sz="24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sz="2400" dirty="0" smtClean="0">
                <a:latin typeface="Goudy Old Style" panose="02020502050305020303" pitchFamily="18" charset="0"/>
              </a:rPr>
              <a:t>It established the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Federal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Home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Loan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Bank</a:t>
            </a:r>
            <a:r>
              <a:rPr lang="en-US" sz="2400" dirty="0" smtClean="0">
                <a:latin typeface="Goudy Old Style" panose="02020502050305020303" pitchFamily="18" charset="0"/>
              </a:rPr>
              <a:t> Board to charter and supervise federal savings and loan institutions.</a:t>
            </a:r>
            <a:endParaRPr lang="en-US" altLang="en-US" sz="2400" dirty="0" smtClean="0">
              <a:latin typeface="Goudy Old Style" pitchFamily="18" charset="0"/>
            </a:endParaRPr>
          </a:p>
        </p:txBody>
      </p:sp>
      <p:pic>
        <p:nvPicPr>
          <p:cNvPr id="51204" name="Picture 1" descr="1372712701_US-FederalHomeLoanBankBoard-Se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197100" cy="219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96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u="sng" dirty="0" smtClean="0">
                <a:latin typeface="Goudy Old Style" panose="02020502050305020303" pitchFamily="18" charset="0"/>
              </a:rPr>
              <a:t>Reconstruction Finance Corporation (RFC)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76400"/>
            <a:ext cx="4114800" cy="5029200"/>
          </a:xfrm>
        </p:spPr>
        <p:txBody>
          <a:bodyPr/>
          <a:lstStyle/>
          <a:p>
            <a:r>
              <a:rPr lang="en-US" sz="2400" dirty="0">
                <a:latin typeface="Goudy Old Style" panose="02020502050305020303" pitchFamily="18" charset="0"/>
              </a:rPr>
              <a:t>The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Reconstruction Finance Corporation (RFC)</a:t>
            </a:r>
            <a:r>
              <a:rPr lang="en-US" sz="2400" dirty="0">
                <a:latin typeface="Goudy Old Style" panose="02020502050305020303" pitchFamily="18" charset="0"/>
              </a:rPr>
              <a:t> was a government corporation administered by the </a:t>
            </a:r>
            <a:r>
              <a:rPr lang="en-US" sz="2400" dirty="0" smtClean="0">
                <a:latin typeface="Goudy Old Style" panose="02020502050305020303" pitchFamily="18" charset="0"/>
              </a:rPr>
              <a:t>U.S.  government from 1932 to 1957.</a:t>
            </a:r>
          </a:p>
          <a:p>
            <a:endParaRPr lang="en-US" sz="2400" dirty="0">
              <a:latin typeface="Goudy Old Style" panose="02020502050305020303" pitchFamily="18" charset="0"/>
            </a:endParaRPr>
          </a:p>
          <a:p>
            <a:r>
              <a:rPr lang="en-US" sz="2400" dirty="0" smtClean="0">
                <a:latin typeface="Goudy Old Style" panose="02020502050305020303" pitchFamily="18" charset="0"/>
              </a:rPr>
              <a:t>The RFC provided </a:t>
            </a:r>
            <a:r>
              <a:rPr lang="en-US" sz="2400" dirty="0">
                <a:latin typeface="Goudy Old Style" panose="02020502050305020303" pitchFamily="18" charset="0"/>
              </a:rPr>
              <a:t>financial support to state and local governments and made loans to banks, railroads, mortgage associations, and other businesses.</a:t>
            </a:r>
          </a:p>
        </p:txBody>
      </p:sp>
      <p:pic>
        <p:nvPicPr>
          <p:cNvPr id="5" name="Picture 1" descr="RF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1416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2429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056438" cy="1071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u="sng" dirty="0" smtClean="0">
                <a:latin typeface="Goudy Old Style" panose="02020502050305020303" pitchFamily="18" charset="0"/>
              </a:rPr>
              <a:t>Bonus Army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800600" cy="5486400"/>
          </a:xfrm>
        </p:spPr>
        <p:txBody>
          <a:bodyPr rtlCol="0">
            <a:noAutofit/>
          </a:bodyPr>
          <a:lstStyle/>
          <a:p>
            <a:pPr marL="0" indent="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charset="0"/>
              <a:buNone/>
              <a:defRPr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-Between </a:t>
            </a:r>
            <a:r>
              <a:rPr lang="en-US" altLang="en-US" sz="2800" dirty="0">
                <a:latin typeface="Goudy Old Style" panose="02020502050305020303" pitchFamily="18" charset="0"/>
              </a:rPr>
              <a:t>10,000 and 20,000 WWI veterans (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1932) known as </a:t>
            </a:r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Bonus Marchers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gathered </a:t>
            </a:r>
            <a:r>
              <a:rPr lang="en-US" altLang="en-US" sz="2800" dirty="0">
                <a:latin typeface="Goudy Old Style" panose="02020502050305020303" pitchFamily="18" charset="0"/>
              </a:rPr>
              <a:t>in Washington to demand their pay promised to them and their families for time served in WWI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-Most </a:t>
            </a:r>
            <a:r>
              <a:rPr lang="en-US" altLang="en-US" sz="2800" dirty="0">
                <a:latin typeface="Goudy Old Style" panose="02020502050305020303" pitchFamily="18" charset="0"/>
              </a:rPr>
              <a:t>dispersed in peace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-The </a:t>
            </a:r>
            <a:r>
              <a:rPr lang="en-US" altLang="en-US" sz="2800" dirty="0">
                <a:latin typeface="Goudy Old Style" panose="02020502050305020303" pitchFamily="18" charset="0"/>
              </a:rPr>
              <a:t>ones that stayed are gassed and pushed away with force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-This </a:t>
            </a:r>
            <a:r>
              <a:rPr lang="en-US" altLang="en-US" sz="2800" dirty="0">
                <a:latin typeface="Goudy Old Style" panose="02020502050305020303" pitchFamily="18" charset="0"/>
              </a:rPr>
              <a:t>incident made Americans dislike Hoover even more</a:t>
            </a:r>
          </a:p>
        </p:txBody>
      </p:sp>
      <p:pic>
        <p:nvPicPr>
          <p:cNvPr id="53252" name="Picture 1" descr="BonusAr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048823" cy="2767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-585788" y="4648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8B7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7706B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4734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734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734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734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734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1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995362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Living on Credit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1"/>
            <a:ext cx="4800600" cy="5181600"/>
          </a:xfrm>
        </p:spPr>
        <p:txBody>
          <a:bodyPr rtlCol="0">
            <a:normAutofit fontScale="925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b="1" u="sng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Credit</a:t>
            </a:r>
            <a:r>
              <a:rPr lang="en-US" altLang="en-US" sz="2800" dirty="0">
                <a:latin typeface="Goudy Old Style" panose="02020502050305020303" pitchFamily="18" charset="0"/>
              </a:rPr>
              <a:t>-Buy now pay later – usually with high interest rates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Seemed prosperous because people were buying with money, they did not have</a:t>
            </a:r>
          </a:p>
          <a:p>
            <a:pPr marL="457207" lvl="1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Later when faced with rising debt, many consumers started cutting back on their spending 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latin typeface="Goudy Old Style" panose="02020502050305020303" pitchFamily="18" charset="0"/>
              </a:rPr>
              <a:t>This cutback slowed the economy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6148" name="Picture 1" descr="buyingoncr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2738926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63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Uneven Distribution of Income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7638"/>
            <a:ext cx="5181600" cy="5165724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>
                <a:latin typeface="Goudy Old Style" panose="02020502050305020303" pitchFamily="18" charset="0"/>
              </a:rPr>
              <a:t>More than 71% of the population earned less than $2,500 per year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>
                <a:latin typeface="Goudy Old Style" panose="02020502050305020303" pitchFamily="18" charset="0"/>
              </a:rPr>
              <a:t>Most people could only afford one new set of clothes a year and many most did not have electricity or a furnace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400" dirty="0">
              <a:latin typeface="Goudy Old Style" panose="02020502050305020303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>
                <a:latin typeface="Goudy Old Style" panose="02020502050305020303" pitchFamily="18" charset="0"/>
              </a:rPr>
              <a:t>Only 1 in 10 American’s had a refrigerator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400" dirty="0">
              <a:latin typeface="Goudy Old Style" panose="02020502050305020303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>
                <a:latin typeface="Goudy Old Style" panose="02020502050305020303" pitchFamily="18" charset="0"/>
              </a:rPr>
              <a:t>Unfortunately, the rich were getting richer and the poor were getting poorer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40" y="2895600"/>
            <a:ext cx="2313451" cy="190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75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"/>
            <a:ext cx="8423113" cy="6842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6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Image result for poor americans in the 192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0"/>
            <a:ext cx="833628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21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174</TotalTime>
  <Words>1716</Words>
  <Application>Microsoft Office PowerPoint</Application>
  <PresentationFormat>On-screen Show (4:3)</PresentationFormat>
  <Paragraphs>202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Adjacency</vt:lpstr>
      <vt:lpstr>The Great Depression Begins</vt:lpstr>
      <vt:lpstr>The Nations Sick Economy  </vt:lpstr>
      <vt:lpstr>Economic Troubles on the Horizon</vt:lpstr>
      <vt:lpstr>Agriculture and the Farmers</vt:lpstr>
      <vt:lpstr>Agriculture and the Farmers</vt:lpstr>
      <vt:lpstr>Living on Credit</vt:lpstr>
      <vt:lpstr>Uneven Distribution of Income</vt:lpstr>
      <vt:lpstr>PowerPoint Presentation</vt:lpstr>
      <vt:lpstr>PowerPoint Presentation</vt:lpstr>
      <vt:lpstr>PowerPoint Presentation</vt:lpstr>
      <vt:lpstr>Hoover Takes the Nation</vt:lpstr>
      <vt:lpstr>PowerPoint Presentation</vt:lpstr>
      <vt:lpstr>Stock Market</vt:lpstr>
      <vt:lpstr>Stock Market</vt:lpstr>
      <vt:lpstr>The Stock Market Crashes</vt:lpstr>
      <vt:lpstr>Financial Collapse</vt:lpstr>
      <vt:lpstr>Bank and Business Failures</vt:lpstr>
      <vt:lpstr>Unemployment</vt:lpstr>
      <vt:lpstr>Hawley-Smoot Tariff</vt:lpstr>
      <vt:lpstr>Hawley-Smoot Tariff</vt:lpstr>
      <vt:lpstr>Causes of the Great Depression</vt:lpstr>
      <vt:lpstr>Hardship and Suffering During the Great Depression</vt:lpstr>
      <vt:lpstr>Depression in the Cities</vt:lpstr>
      <vt:lpstr>Depression in the Cities</vt:lpstr>
      <vt:lpstr>Minorities during the Depression</vt:lpstr>
      <vt:lpstr>Depression in Rural Areas</vt:lpstr>
      <vt:lpstr>The Dust Bowl</vt:lpstr>
      <vt:lpstr>Dust Bowl cont….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Dust Bowl cont….</vt:lpstr>
      <vt:lpstr>PowerPoint Presentation</vt:lpstr>
      <vt:lpstr>Direct Relief</vt:lpstr>
      <vt:lpstr>Women and Children during the Depression</vt:lpstr>
      <vt:lpstr>The Legacy of the Depression</vt:lpstr>
      <vt:lpstr>Hoover Struggles with the Depression</vt:lpstr>
      <vt:lpstr>Herbert Hoover</vt:lpstr>
      <vt:lpstr>Hoover’s Cautious Steps</vt:lpstr>
      <vt:lpstr>Boulder 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Hoovers Impact on American Lives</vt:lpstr>
      <vt:lpstr>Hooverville</vt:lpstr>
      <vt:lpstr>Hooverville</vt:lpstr>
      <vt:lpstr>Hoover Blanket </vt:lpstr>
      <vt:lpstr>Federal Home Loan Bank Act</vt:lpstr>
      <vt:lpstr>Reconstruction Finance Corporation (RFC)</vt:lpstr>
      <vt:lpstr>Bonus Army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Nations Sick Economy</dc:title>
  <dc:creator>Windows User</dc:creator>
  <cp:lastModifiedBy>Windows User</cp:lastModifiedBy>
  <cp:revision>10</cp:revision>
  <dcterms:created xsi:type="dcterms:W3CDTF">2018-12-03T13:08:52Z</dcterms:created>
  <dcterms:modified xsi:type="dcterms:W3CDTF">2019-12-10T19:51:50Z</dcterms:modified>
</cp:coreProperties>
</file>