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9" r:id="rId4"/>
    <p:sldId id="258" r:id="rId5"/>
    <p:sldId id="263" r:id="rId6"/>
    <p:sldId id="272" r:id="rId7"/>
    <p:sldId id="273" r:id="rId8"/>
    <p:sldId id="266" r:id="rId9"/>
    <p:sldId id="269" r:id="rId10"/>
    <p:sldId id="267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11" autoAdjust="0"/>
    <p:restoredTop sz="94660"/>
  </p:normalViewPr>
  <p:slideViewPr>
    <p:cSldViewPr>
      <p:cViewPr varScale="1">
        <p:scale>
          <a:sx n="73" d="100"/>
          <a:sy n="73" d="100"/>
        </p:scale>
        <p:origin x="-10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DF22C-787D-4685-8F17-9AB88CB712CA}" type="datetimeFigureOut">
              <a:rPr lang="en-US" smtClean="0"/>
              <a:pPr/>
              <a:t>12/20/2019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BCD53-8121-466B-9E9D-07EA19F1ED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DF22C-787D-4685-8F17-9AB88CB712CA}" type="datetimeFigureOut">
              <a:rPr lang="en-US" smtClean="0"/>
              <a:pPr/>
              <a:t>12/20/2019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BCD53-8121-466B-9E9D-07EA19F1ED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DF22C-787D-4685-8F17-9AB88CB712CA}" type="datetimeFigureOut">
              <a:rPr lang="en-US" smtClean="0"/>
              <a:pPr/>
              <a:t>12/20/2019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BCD53-8121-466B-9E9D-07EA19F1ED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DF22C-787D-4685-8F17-9AB88CB712CA}" type="datetimeFigureOut">
              <a:rPr lang="en-US" smtClean="0"/>
              <a:pPr/>
              <a:t>12/20/2019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BCD53-8121-466B-9E9D-07EA19F1ED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DF22C-787D-4685-8F17-9AB88CB712CA}" type="datetimeFigureOut">
              <a:rPr lang="en-US" smtClean="0"/>
              <a:pPr/>
              <a:t>12/20/2019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BCD53-8121-466B-9E9D-07EA19F1ED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DF22C-787D-4685-8F17-9AB88CB712CA}" type="datetimeFigureOut">
              <a:rPr lang="en-US" smtClean="0"/>
              <a:pPr/>
              <a:t>12/20/2019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BCD53-8121-466B-9E9D-07EA19F1ED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DF22C-787D-4685-8F17-9AB88CB712CA}" type="datetimeFigureOut">
              <a:rPr lang="en-US" smtClean="0"/>
              <a:pPr/>
              <a:t>12/20/2019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BCD53-8121-466B-9E9D-07EA19F1ED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DF22C-787D-4685-8F17-9AB88CB712CA}" type="datetimeFigureOut">
              <a:rPr lang="en-US" smtClean="0"/>
              <a:pPr/>
              <a:t>12/20/2019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BCD53-8121-466B-9E9D-07EA19F1ED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DF22C-787D-4685-8F17-9AB88CB712CA}" type="datetimeFigureOut">
              <a:rPr lang="en-US" smtClean="0"/>
              <a:pPr/>
              <a:t>12/20/2019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BCD53-8121-466B-9E9D-07EA19F1ED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DF22C-787D-4685-8F17-9AB88CB712CA}" type="datetimeFigureOut">
              <a:rPr lang="en-US" smtClean="0"/>
              <a:pPr/>
              <a:t>12/20/2019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BCD53-8121-466B-9E9D-07EA19F1ED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DF22C-787D-4685-8F17-9AB88CB712CA}" type="datetimeFigureOut">
              <a:rPr lang="en-US" smtClean="0"/>
              <a:pPr/>
              <a:t>12/20/2019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BABCD53-8121-466B-9E9D-07EA19F1ED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BABCD53-8121-466B-9E9D-07EA19F1ED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E7DF22C-787D-4685-8F17-9AB88CB712CA}" type="datetimeFigureOut">
              <a:rPr lang="en-US" smtClean="0"/>
              <a:pPr/>
              <a:t>12/20/2019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Goudy Old Style" panose="02020502050305020303" pitchFamily="18" charset="0"/>
              </a:rPr>
              <a:t>Foreign Policy and National Security</a:t>
            </a:r>
            <a:endParaRPr lang="en-US" dirty="0">
              <a:latin typeface="Goudy Old Style" panose="020205020503050203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Goudy Old Style" panose="02020502050305020303" pitchFamily="18" charset="0"/>
              </a:rPr>
              <a:t>American Government</a:t>
            </a:r>
          </a:p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Goudy Old Style" panose="02020502050305020303" pitchFamily="18" charset="0"/>
              </a:rPr>
              <a:t>Chapter 17</a:t>
            </a:r>
            <a:endParaRPr lang="en-US" dirty="0">
              <a:solidFill>
                <a:schemeClr val="bg2">
                  <a:lumMod val="50000"/>
                </a:schemeClr>
              </a:solidFill>
              <a:latin typeface="Goudy Old Style" panose="020205020503050203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Army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267200" cy="4800600"/>
          </a:xfrm>
        </p:spPr>
        <p:txBody>
          <a:bodyPr/>
          <a:lstStyle/>
          <a:p>
            <a:r>
              <a:rPr lang="en-US" sz="3200" dirty="0" smtClean="0">
                <a:latin typeface="Goudy Old Style" panose="02020502050305020303" pitchFamily="18" charset="0"/>
              </a:rPr>
              <a:t>The Army is the oldest and largest of the three forces.</a:t>
            </a:r>
          </a:p>
          <a:p>
            <a:r>
              <a:rPr lang="en-US" sz="3200" dirty="0" smtClean="0">
                <a:latin typeface="Goudy Old Style" panose="02020502050305020303" pitchFamily="18" charset="0"/>
              </a:rPr>
              <a:t>Mainly group forces whose objectives are to defeat any attack on the U.S., while using forceful action in matters abroad.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Picture 4" descr="Image138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76800" y="2971800"/>
            <a:ext cx="3319462" cy="32432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Navy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4876800" cy="48006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Goudy Old Style" panose="02020502050305020303" pitchFamily="18" charset="0"/>
              </a:rPr>
              <a:t>Major Objectives:</a:t>
            </a:r>
          </a:p>
          <a:p>
            <a:r>
              <a:rPr lang="en-US" sz="2800" dirty="0" smtClean="0">
                <a:latin typeface="Goudy Old Style" panose="02020502050305020303" pitchFamily="18" charset="0"/>
              </a:rPr>
              <a:t>1. Seize or defend land bases from which the fleet can operate.</a:t>
            </a:r>
          </a:p>
          <a:p>
            <a:r>
              <a:rPr lang="en-US" sz="2800" dirty="0" smtClean="0">
                <a:latin typeface="Goudy Old Style" panose="02020502050305020303" pitchFamily="18" charset="0"/>
              </a:rPr>
              <a:t>2. To carry out land campaigns using their combat ready land force, The Marines.</a:t>
            </a:r>
            <a:endParaRPr lang="en-US" sz="2800" dirty="0">
              <a:latin typeface="Goudy Old Style" panose="02020502050305020303" pitchFamily="18" charset="0"/>
            </a:endParaRPr>
          </a:p>
        </p:txBody>
      </p:sp>
      <p:pic>
        <p:nvPicPr>
          <p:cNvPr id="4" name="Picture 3" descr="US NAV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0" y="3657600"/>
            <a:ext cx="2971800" cy="2438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u="sng" dirty="0" smtClean="0">
                <a:latin typeface="Goudy Old Style" panose="02020502050305020303" pitchFamily="18" charset="0"/>
              </a:rPr>
              <a:t>What is Foreign Policy?</a:t>
            </a:r>
            <a:endParaRPr lang="en-US" sz="4000" b="1" u="sng" dirty="0">
              <a:latin typeface="Goudy Old Style" panose="020205020503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5562600" cy="5257800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chemeClr val="bg2">
                    <a:lumMod val="50000"/>
                  </a:schemeClr>
                </a:solidFill>
                <a:latin typeface="Goudy Old Style" panose="02020502050305020303" pitchFamily="18" charset="0"/>
              </a:rPr>
              <a:t>Foreign Policy</a:t>
            </a:r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latin typeface="Goudy Old Style" panose="02020502050305020303" pitchFamily="18" charset="0"/>
              </a:rPr>
              <a:t> </a:t>
            </a:r>
            <a:r>
              <a:rPr lang="en-US" sz="2800" dirty="0" smtClean="0">
                <a:latin typeface="Goudy Old Style" panose="02020502050305020303" pitchFamily="18" charset="0"/>
              </a:rPr>
              <a:t>is all the actions, affairs, and stands that the U.S. takes in its relations with other nations.</a:t>
            </a:r>
          </a:p>
          <a:p>
            <a:r>
              <a:rPr lang="en-US" sz="2800" b="1" dirty="0" smtClean="0">
                <a:solidFill>
                  <a:schemeClr val="accent1">
                    <a:lumMod val="90000"/>
                    <a:lumOff val="10000"/>
                  </a:schemeClr>
                </a:solidFill>
                <a:latin typeface="Goudy Old Style" panose="02020502050305020303" pitchFamily="18" charset="0"/>
              </a:rPr>
              <a:t>Foreign Policy </a:t>
            </a:r>
            <a:r>
              <a:rPr lang="en-US" sz="2800" dirty="0" smtClean="0">
                <a:latin typeface="Goudy Old Style" panose="02020502050305020303" pitchFamily="18" charset="0"/>
              </a:rPr>
              <a:t>incorporates many programs, departments, business aspects, and many other aspects of our governmental relations. (Vague)</a:t>
            </a:r>
          </a:p>
          <a:p>
            <a:r>
              <a:rPr lang="en-US" sz="2800" b="1" dirty="0" smtClean="0">
                <a:solidFill>
                  <a:schemeClr val="bg2">
                    <a:lumMod val="50000"/>
                  </a:schemeClr>
                </a:solidFill>
                <a:latin typeface="Goudy Old Style" panose="02020502050305020303" pitchFamily="18" charset="0"/>
              </a:rPr>
              <a:t>Department of Foreign Affairs </a:t>
            </a:r>
            <a:r>
              <a:rPr lang="en-US" sz="2800" dirty="0" smtClean="0">
                <a:latin typeface="Goudy Old Style" panose="02020502050305020303" pitchFamily="18" charset="0"/>
              </a:rPr>
              <a:t>was created in 1781 Under the Articles of Confederation.</a:t>
            </a:r>
            <a:endParaRPr lang="en-US" sz="2800" dirty="0">
              <a:latin typeface="Goudy Old Style" panose="02020502050305020303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1828800"/>
            <a:ext cx="2381250" cy="340042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u="sng" dirty="0" smtClean="0">
                <a:latin typeface="Goudy Old Style" panose="02020502050305020303" pitchFamily="18" charset="0"/>
              </a:rPr>
              <a:t>Domestic vs. Foreign Affairs</a:t>
            </a:r>
            <a:endParaRPr lang="en-US" sz="4000" b="1" u="sng" dirty="0">
              <a:latin typeface="Goudy Old Style" panose="020205020503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5181600" cy="4800600"/>
          </a:xfrm>
        </p:spPr>
        <p:txBody>
          <a:bodyPr>
            <a:normAutofit fontScale="92500" lnSpcReduction="10000"/>
          </a:bodyPr>
          <a:lstStyle/>
          <a:p>
            <a:r>
              <a:rPr lang="en-US" sz="3200" b="1" u="sng" dirty="0" smtClean="0">
                <a:solidFill>
                  <a:schemeClr val="accent1">
                    <a:lumMod val="90000"/>
                    <a:lumOff val="10000"/>
                  </a:schemeClr>
                </a:solidFill>
                <a:latin typeface="Goudy Old Style" panose="02020502050305020303" pitchFamily="18" charset="0"/>
              </a:rPr>
              <a:t>Domestic Affairs</a:t>
            </a:r>
            <a:r>
              <a:rPr lang="en-US" sz="3200" dirty="0" smtClean="0">
                <a:latin typeface="Goudy Old Style" panose="02020502050305020303" pitchFamily="18" charset="0"/>
              </a:rPr>
              <a:t>- The relations and policies that the U.S. has amongst itself.</a:t>
            </a:r>
          </a:p>
          <a:p>
            <a:pPr lvl="1"/>
            <a:r>
              <a:rPr lang="en-US" sz="3200" dirty="0" smtClean="0">
                <a:latin typeface="Goudy Old Style" panose="02020502050305020303" pitchFamily="18" charset="0"/>
              </a:rPr>
              <a:t>Ex. Education, Civil Rights, Taxes</a:t>
            </a:r>
          </a:p>
          <a:p>
            <a:endParaRPr lang="en-US" sz="3200" dirty="0" smtClean="0">
              <a:latin typeface="Goudy Old Style" panose="02020502050305020303" pitchFamily="18" charset="0"/>
            </a:endParaRPr>
          </a:p>
          <a:p>
            <a:r>
              <a:rPr lang="en-US" sz="3200" b="1" u="sng" dirty="0" smtClean="0">
                <a:solidFill>
                  <a:schemeClr val="bg2">
                    <a:lumMod val="50000"/>
                  </a:schemeClr>
                </a:solidFill>
                <a:latin typeface="Goudy Old Style" panose="02020502050305020303" pitchFamily="18" charset="0"/>
              </a:rPr>
              <a:t>Foreign Affairs</a:t>
            </a:r>
            <a:r>
              <a:rPr lang="en-US" sz="3200" dirty="0" smtClean="0">
                <a:latin typeface="Goudy Old Style" panose="02020502050305020303" pitchFamily="18" charset="0"/>
              </a:rPr>
              <a:t>- The relations that the U.S. has with other nations.</a:t>
            </a:r>
          </a:p>
          <a:p>
            <a:pPr lvl="1"/>
            <a:r>
              <a:rPr lang="en-US" sz="3200" dirty="0" smtClean="0">
                <a:latin typeface="Goudy Old Style" panose="02020502050305020303" pitchFamily="18" charset="0"/>
              </a:rPr>
              <a:t>Ex. Trade, Oil, Peace</a:t>
            </a:r>
            <a:endParaRPr lang="en-US" sz="3200" dirty="0">
              <a:latin typeface="Goudy Old Style" panose="02020502050305020303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9833" y="1905000"/>
            <a:ext cx="2285999" cy="373189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u="sng" dirty="0" smtClean="0">
                <a:latin typeface="Goudy Old Style" panose="02020502050305020303" pitchFamily="18" charset="0"/>
              </a:rPr>
              <a:t>Isolationism vs. Internationalism </a:t>
            </a:r>
            <a:endParaRPr lang="en-US" sz="4000" b="1" u="sng" dirty="0">
              <a:latin typeface="Goudy Old Style" panose="020205020503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1408" y="1600200"/>
            <a:ext cx="5638800" cy="4800600"/>
          </a:xfrm>
        </p:spPr>
        <p:txBody>
          <a:bodyPr>
            <a:normAutofit fontScale="92500"/>
          </a:bodyPr>
          <a:lstStyle/>
          <a:p>
            <a:r>
              <a:rPr lang="en-US" sz="2800" b="1" u="sng" dirty="0" smtClean="0">
                <a:solidFill>
                  <a:schemeClr val="accent1">
                    <a:lumMod val="90000"/>
                    <a:lumOff val="10000"/>
                  </a:schemeClr>
                </a:solidFill>
                <a:latin typeface="Goudy Old Style" panose="02020502050305020303" pitchFamily="18" charset="0"/>
              </a:rPr>
              <a:t>Isolationism</a:t>
            </a:r>
            <a:r>
              <a:rPr lang="en-US" sz="2800" dirty="0" smtClean="0">
                <a:latin typeface="Goudy Old Style" panose="02020502050305020303" pitchFamily="18" charset="0"/>
              </a:rPr>
              <a:t>- A purposeful refusal to become generally involved with the rest of the world.</a:t>
            </a:r>
          </a:p>
          <a:p>
            <a:pPr lvl="1"/>
            <a:r>
              <a:rPr lang="en-US" sz="2800" dirty="0" smtClean="0">
                <a:latin typeface="Goudy Old Style" panose="02020502050305020303" pitchFamily="18" charset="0"/>
              </a:rPr>
              <a:t>Ex. U.S. hesitation to enter World War I</a:t>
            </a:r>
          </a:p>
          <a:p>
            <a:endParaRPr lang="en-US" sz="2800" dirty="0" smtClean="0">
              <a:latin typeface="Goudy Old Style" panose="02020502050305020303" pitchFamily="18" charset="0"/>
            </a:endParaRPr>
          </a:p>
          <a:p>
            <a:r>
              <a:rPr lang="en-US" sz="2800" b="1" u="sng" dirty="0" smtClean="0">
                <a:solidFill>
                  <a:schemeClr val="accent2">
                    <a:lumMod val="50000"/>
                  </a:schemeClr>
                </a:solidFill>
                <a:latin typeface="Goudy Old Style" panose="02020502050305020303" pitchFamily="18" charset="0"/>
              </a:rPr>
              <a:t>Internationalism</a:t>
            </a:r>
            <a:r>
              <a:rPr lang="en-US" sz="2800" dirty="0" smtClean="0">
                <a:latin typeface="Goudy Old Style" panose="02020502050305020303" pitchFamily="18" charset="0"/>
              </a:rPr>
              <a:t>- The thought that the well being of the U.S. is affected by what goes on in the rest of the world.</a:t>
            </a:r>
          </a:p>
          <a:p>
            <a:pPr lvl="1"/>
            <a:r>
              <a:rPr lang="en-US" sz="2800" dirty="0" smtClean="0">
                <a:latin typeface="Goudy Old Style" panose="02020502050305020303" pitchFamily="18" charset="0"/>
              </a:rPr>
              <a:t>Ex. World War II, War on terrorism</a:t>
            </a:r>
            <a:endParaRPr lang="en-US" sz="2800" dirty="0">
              <a:latin typeface="Goudy Old Style" panose="02020502050305020303" pitchFamily="18" charset="0"/>
            </a:endParaRPr>
          </a:p>
        </p:txBody>
      </p:sp>
      <p:pic>
        <p:nvPicPr>
          <p:cNvPr id="4098" name="Picture 2" descr="See the source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2932611"/>
            <a:ext cx="2281767" cy="182880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152400"/>
            <a:ext cx="7620000" cy="944562"/>
          </a:xfrm>
        </p:spPr>
        <p:txBody>
          <a:bodyPr/>
          <a:lstStyle/>
          <a:p>
            <a:r>
              <a:rPr lang="en-US" sz="4000" b="1" u="sng" dirty="0" smtClean="0">
                <a:latin typeface="Goudy Old Style" panose="02020502050305020303" pitchFamily="18" charset="0"/>
              </a:rPr>
              <a:t>The State Department </a:t>
            </a:r>
            <a:endParaRPr lang="en-US" sz="4000" b="1" u="sng" dirty="0">
              <a:latin typeface="Goudy Old Style" panose="02020502050305020303" pitchFamily="18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76201" y="914400"/>
            <a:ext cx="6324600" cy="5943600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Goudy Old Style" panose="02020502050305020303" pitchFamily="18" charset="0"/>
              </a:rPr>
              <a:t>The </a:t>
            </a:r>
            <a:r>
              <a:rPr lang="en-US" sz="2400" dirty="0" smtClean="0">
                <a:latin typeface="Goudy Old Style" panose="02020502050305020303" pitchFamily="18" charset="0"/>
              </a:rPr>
              <a:t>State Department is headed by </a:t>
            </a:r>
            <a:r>
              <a:rPr lang="en-US" sz="2400" dirty="0" smtClean="0">
                <a:latin typeface="Goudy Old Style" panose="02020502050305020303" pitchFamily="18" charset="0"/>
              </a:rPr>
              <a:t>the </a:t>
            </a:r>
            <a:r>
              <a:rPr lang="en-US" sz="2400" b="1" dirty="0" smtClean="0">
                <a:solidFill>
                  <a:schemeClr val="accent1">
                    <a:lumMod val="90000"/>
                    <a:lumOff val="10000"/>
                  </a:schemeClr>
                </a:solidFill>
                <a:latin typeface="Goudy Old Style" panose="02020502050305020303" pitchFamily="18" charset="0"/>
              </a:rPr>
              <a:t>Secretary of </a:t>
            </a:r>
            <a:r>
              <a:rPr lang="en-US" sz="2400" b="1" dirty="0" smtClean="0">
                <a:solidFill>
                  <a:schemeClr val="accent1">
                    <a:lumMod val="90000"/>
                    <a:lumOff val="10000"/>
                  </a:schemeClr>
                </a:solidFill>
                <a:latin typeface="Goudy Old Style" panose="02020502050305020303" pitchFamily="18" charset="0"/>
              </a:rPr>
              <a:t>State</a:t>
            </a:r>
            <a:r>
              <a:rPr lang="en-US" sz="2400" dirty="0" smtClean="0">
                <a:latin typeface="Goudy Old Style" panose="02020502050305020303" pitchFamily="18" charset="0"/>
              </a:rPr>
              <a:t> who is selected by the President and then must be approved </a:t>
            </a:r>
            <a:r>
              <a:rPr lang="en-US" sz="2400" dirty="0" smtClean="0">
                <a:latin typeface="Goudy Old Style" panose="02020502050305020303" pitchFamily="18" charset="0"/>
              </a:rPr>
              <a:t>by the Senate.</a:t>
            </a:r>
          </a:p>
          <a:p>
            <a:pPr lvl="1"/>
            <a:r>
              <a:rPr lang="en-US" sz="2400" dirty="0" smtClean="0">
                <a:latin typeface="Goudy Old Style" panose="02020502050305020303" pitchFamily="18" charset="0"/>
              </a:rPr>
              <a:t>This was the first </a:t>
            </a:r>
            <a:r>
              <a:rPr lang="en-US" sz="2400" dirty="0" smtClean="0">
                <a:latin typeface="Goudy Old Style" panose="02020502050305020303" pitchFamily="18" charset="0"/>
              </a:rPr>
              <a:t>Executive </a:t>
            </a:r>
            <a:r>
              <a:rPr lang="en-US" sz="2400" dirty="0" smtClean="0">
                <a:latin typeface="Goudy Old Style" panose="02020502050305020303" pitchFamily="18" charset="0"/>
              </a:rPr>
              <a:t>department </a:t>
            </a:r>
            <a:r>
              <a:rPr lang="en-US" sz="2400" dirty="0" smtClean="0">
                <a:latin typeface="Goudy Old Style" panose="02020502050305020303" pitchFamily="18" charset="0"/>
              </a:rPr>
              <a:t>created by congress</a:t>
            </a:r>
          </a:p>
          <a:p>
            <a:endParaRPr lang="en-US" sz="2400" dirty="0" smtClean="0">
              <a:latin typeface="Goudy Old Style" panose="02020502050305020303" pitchFamily="18" charset="0"/>
            </a:endParaRPr>
          </a:p>
          <a:p>
            <a:r>
              <a:rPr lang="en-US" sz="2400" dirty="0" smtClean="0">
                <a:latin typeface="Goudy Old Style" panose="02020502050305020303" pitchFamily="18" charset="0"/>
              </a:rPr>
              <a:t>The State Department is given </a:t>
            </a:r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  <a:latin typeface="Goudy Old Style" panose="02020502050305020303" pitchFamily="18" charset="0"/>
              </a:rPr>
              <a:t>Right 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Goudy Old Style" panose="02020502050305020303" pitchFamily="18" charset="0"/>
              </a:rPr>
              <a:t>of </a:t>
            </a:r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  <a:latin typeface="Goudy Old Style" panose="02020502050305020303" pitchFamily="18" charset="0"/>
              </a:rPr>
              <a:t>Legation </a:t>
            </a:r>
            <a:r>
              <a:rPr lang="en-US" sz="2400" dirty="0" smtClean="0">
                <a:latin typeface="Goudy Old Style" panose="02020502050305020303" pitchFamily="18" charset="0"/>
              </a:rPr>
              <a:t>which gives them the </a:t>
            </a:r>
            <a:r>
              <a:rPr lang="en-US" sz="2400" dirty="0">
                <a:latin typeface="Goudy Old Style" panose="02020502050305020303" pitchFamily="18" charset="0"/>
              </a:rPr>
              <a:t>right to send and receive diplomatic representatives.</a:t>
            </a:r>
          </a:p>
          <a:p>
            <a:endParaRPr lang="en-US" sz="2400" dirty="0" smtClean="0">
              <a:latin typeface="Goudy Old Style" panose="02020502050305020303" pitchFamily="18" charset="0"/>
            </a:endParaRPr>
          </a:p>
          <a:p>
            <a:r>
              <a:rPr lang="en-US" sz="2400" b="1" u="sng" dirty="0" smtClean="0">
                <a:solidFill>
                  <a:schemeClr val="accent1">
                    <a:lumMod val="90000"/>
                    <a:lumOff val="10000"/>
                  </a:schemeClr>
                </a:solidFill>
                <a:latin typeface="Goudy Old Style" panose="02020502050305020303" pitchFamily="18" charset="0"/>
              </a:rPr>
              <a:t>Ambassador</a:t>
            </a:r>
            <a:r>
              <a:rPr lang="en-US" sz="2400" dirty="0" smtClean="0">
                <a:latin typeface="Goudy Old Style" panose="02020502050305020303" pitchFamily="18" charset="0"/>
              </a:rPr>
              <a:t>- </a:t>
            </a:r>
            <a:r>
              <a:rPr lang="en-US" sz="2400" dirty="0" smtClean="0">
                <a:latin typeface="Goudy Old Style" panose="02020502050305020303" pitchFamily="18" charset="0"/>
              </a:rPr>
              <a:t>Official representative of the U.S. appointed by the President to represent the nation in matters of diplomacy. (180+ Countries)</a:t>
            </a:r>
            <a:endParaRPr lang="en-US" sz="2400" dirty="0">
              <a:latin typeface="Goudy Old Style" panose="02020502050305020303" pitchFamily="18" charset="0"/>
            </a:endParaRPr>
          </a:p>
        </p:txBody>
      </p:sp>
      <p:pic>
        <p:nvPicPr>
          <p:cNvPr id="5122" name="Picture 2" descr="See the source imag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0349" y="2590800"/>
            <a:ext cx="1736973" cy="217174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Passports and Diplomatic Immunity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52400" y="1600200"/>
            <a:ext cx="5410200" cy="5029200"/>
          </a:xfrm>
        </p:spPr>
        <p:txBody>
          <a:bodyPr>
            <a:noAutofit/>
          </a:bodyPr>
          <a:lstStyle/>
          <a:p>
            <a:r>
              <a:rPr lang="en-US" sz="2400" b="1" u="sng" dirty="0" smtClean="0">
                <a:solidFill>
                  <a:schemeClr val="accent2">
                    <a:lumMod val="50000"/>
                  </a:schemeClr>
                </a:solidFill>
                <a:latin typeface="Goudy Old Style" panose="02020502050305020303" pitchFamily="18" charset="0"/>
              </a:rPr>
              <a:t>Passport</a:t>
            </a:r>
            <a:r>
              <a:rPr lang="en-US" sz="2400" dirty="0" smtClean="0">
                <a:latin typeface="Goudy Old Style" panose="02020502050305020303" pitchFamily="18" charset="0"/>
              </a:rPr>
              <a:t>- is a certificate issued by the government to citizens who choose to travel or live abroad. Entitles citizens to privileges given by international customs/treaties.</a:t>
            </a:r>
          </a:p>
          <a:p>
            <a:endParaRPr lang="en-US" sz="2400" dirty="0" smtClean="0">
              <a:latin typeface="Goudy Old Style" panose="02020502050305020303" pitchFamily="18" charset="0"/>
            </a:endParaRPr>
          </a:p>
          <a:p>
            <a:r>
              <a:rPr lang="en-US" sz="2400" b="1" u="sng" dirty="0" smtClean="0">
                <a:solidFill>
                  <a:schemeClr val="accent1">
                    <a:lumMod val="90000"/>
                    <a:lumOff val="10000"/>
                  </a:schemeClr>
                </a:solidFill>
                <a:latin typeface="Goudy Old Style" panose="02020502050305020303" pitchFamily="18" charset="0"/>
              </a:rPr>
              <a:t>Diplomatic Immunity</a:t>
            </a:r>
            <a:r>
              <a:rPr lang="en-US" sz="2400" dirty="0" smtClean="0">
                <a:latin typeface="Goudy Old Style" panose="02020502050305020303" pitchFamily="18" charset="0"/>
              </a:rPr>
              <a:t>- The exception to right of legation. This states that Ambassadors can’t be arrested, sued, or taxed as they are there on official business. However, country can kick them out</a:t>
            </a:r>
            <a:r>
              <a:rPr lang="en-US" sz="2400" dirty="0" smtClean="0">
                <a:latin typeface="Goudy Old Style" panose="02020502050305020303" pitchFamily="18" charset="0"/>
              </a:rPr>
              <a:t>.</a:t>
            </a:r>
          </a:p>
        </p:txBody>
      </p:sp>
      <p:pic>
        <p:nvPicPr>
          <p:cNvPr id="6146" name="Picture 2" descr="https://i.pinimg.com/736x/fd/70/b8/fd70b8c428b5803b0d3fd491d699d76c--whitney-houston-passpor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2192382"/>
            <a:ext cx="2353170" cy="3300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152400"/>
            <a:ext cx="7772400" cy="12192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1">
                    <a:lumMod val="90000"/>
                    <a:lumOff val="10000"/>
                  </a:schemeClr>
                </a:solidFill>
              </a:rPr>
              <a:t>The Defense </a:t>
            </a:r>
            <a:r>
              <a:rPr lang="en-US" sz="3600" dirty="0" smtClean="0">
                <a:solidFill>
                  <a:schemeClr val="accent1">
                    <a:lumMod val="90000"/>
                    <a:lumOff val="10000"/>
                  </a:schemeClr>
                </a:solidFill>
              </a:rPr>
              <a:t>Department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“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T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he Pentagon”</a:t>
            </a:r>
            <a:endParaRPr lang="en-US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5" name="Picture 14" descr="PEn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2178" y="1447800"/>
            <a:ext cx="8460377" cy="54254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Military Departments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 smtClean="0">
                <a:latin typeface="Goudy Old Style" panose="02020502050305020303" pitchFamily="18" charset="0"/>
              </a:rPr>
              <a:t>Set into place to protect our country</a:t>
            </a:r>
          </a:p>
          <a:p>
            <a:r>
              <a:rPr lang="en-US" sz="3200" dirty="0" smtClean="0">
                <a:latin typeface="Goudy Old Style" panose="02020502050305020303" pitchFamily="18" charset="0"/>
              </a:rPr>
              <a:t>Each headed by a civilian secretary that reports directly to the Secretary of Defense</a:t>
            </a:r>
          </a:p>
          <a:p>
            <a:r>
              <a:rPr lang="en-US" sz="3200" dirty="0" smtClean="0">
                <a:latin typeface="Goudy Old Style" panose="02020502050305020303" pitchFamily="18" charset="0"/>
              </a:rPr>
              <a:t>Made up by the Departments of:</a:t>
            </a:r>
          </a:p>
          <a:p>
            <a:r>
              <a:rPr lang="en-US" sz="3200" dirty="0" smtClean="0">
                <a:latin typeface="Goudy Old Style" panose="02020502050305020303" pitchFamily="18" charset="0"/>
              </a:rPr>
              <a:t>The </a:t>
            </a:r>
            <a:r>
              <a:rPr lang="en-US" sz="3200" dirty="0" smtClean="0">
                <a:latin typeface="Goudy Old Style" panose="02020502050305020303" pitchFamily="18" charset="0"/>
              </a:rPr>
              <a:t>Army</a:t>
            </a:r>
          </a:p>
          <a:p>
            <a:r>
              <a:rPr lang="en-US" sz="3200" dirty="0" smtClean="0">
                <a:latin typeface="Goudy Old Style" panose="02020502050305020303" pitchFamily="18" charset="0"/>
              </a:rPr>
              <a:t>The </a:t>
            </a:r>
            <a:r>
              <a:rPr lang="en-US" sz="3200" dirty="0" smtClean="0">
                <a:latin typeface="Goudy Old Style" panose="02020502050305020303" pitchFamily="18" charset="0"/>
              </a:rPr>
              <a:t>Navy</a:t>
            </a:r>
          </a:p>
          <a:p>
            <a:r>
              <a:rPr lang="en-US" sz="3200" dirty="0" smtClean="0">
                <a:latin typeface="Goudy Old Style" panose="02020502050305020303" pitchFamily="18" charset="0"/>
              </a:rPr>
              <a:t>The </a:t>
            </a:r>
            <a:r>
              <a:rPr lang="en-US" sz="3200" dirty="0" smtClean="0">
                <a:latin typeface="Goudy Old Style" panose="02020502050305020303" pitchFamily="18" charset="0"/>
              </a:rPr>
              <a:t>Air </a:t>
            </a:r>
            <a:r>
              <a:rPr lang="en-US" sz="3200" dirty="0" smtClean="0">
                <a:latin typeface="Goudy Old Style" panose="02020502050305020303" pitchFamily="18" charset="0"/>
              </a:rPr>
              <a:t>Force</a:t>
            </a:r>
          </a:p>
          <a:p>
            <a:r>
              <a:rPr lang="en-US" sz="3200" dirty="0" smtClean="0">
                <a:latin typeface="Goudy Old Style" panose="02020502050305020303" pitchFamily="18" charset="0"/>
              </a:rPr>
              <a:t>Marines</a:t>
            </a:r>
          </a:p>
          <a:p>
            <a:r>
              <a:rPr lang="en-US" sz="3200" dirty="0" smtClean="0">
                <a:latin typeface="Goudy Old Style" panose="02020502050305020303" pitchFamily="18" charset="0"/>
              </a:rPr>
              <a:t>Coast Guard </a:t>
            </a:r>
          </a:p>
          <a:p>
            <a:r>
              <a:rPr lang="en-US" sz="3200" dirty="0" smtClean="0">
                <a:latin typeface="Goudy Old Style" panose="02020502050305020303" pitchFamily="18" charset="0"/>
              </a:rPr>
              <a:t>Soon to be added Space Force </a:t>
            </a:r>
            <a:endParaRPr lang="en-US" sz="3200" dirty="0">
              <a:latin typeface="Goudy Old Style" panose="020205020503050203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u="sng" dirty="0" smtClean="0">
                <a:latin typeface="Goudy Old Style" panose="02020502050305020303" pitchFamily="18" charset="0"/>
              </a:rPr>
              <a:t>The Air Force</a:t>
            </a:r>
            <a:endParaRPr lang="en-US" sz="4000" b="1" u="sng" dirty="0">
              <a:latin typeface="Goudy Old Style" panose="020205020503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53340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>
                <a:latin typeface="Goudy Old Style" panose="02020502050305020303" pitchFamily="18" charset="0"/>
              </a:rPr>
              <a:t>The 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latin typeface="Goudy Old Style" panose="02020502050305020303" pitchFamily="18" charset="0"/>
              </a:rPr>
              <a:t>U.S. 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latin typeface="Goudy Old Style" panose="02020502050305020303" pitchFamily="18" charset="0"/>
              </a:rPr>
              <a:t>Airforce </a:t>
            </a:r>
            <a:r>
              <a:rPr lang="en-US" sz="2800" dirty="0" smtClean="0">
                <a:latin typeface="Goudy Old Style" panose="02020502050305020303" pitchFamily="18" charset="0"/>
              </a:rPr>
              <a:t>is the </a:t>
            </a:r>
            <a:r>
              <a:rPr lang="en-US" sz="2800" dirty="0" smtClean="0">
                <a:latin typeface="Goudy Old Style" panose="02020502050305020303" pitchFamily="18" charset="0"/>
              </a:rPr>
              <a:t>youngest </a:t>
            </a:r>
            <a:r>
              <a:rPr lang="en-US" sz="2800" dirty="0" smtClean="0">
                <a:latin typeface="Goudy Old Style" panose="02020502050305020303" pitchFamily="18" charset="0"/>
              </a:rPr>
              <a:t>of the military </a:t>
            </a:r>
            <a:r>
              <a:rPr lang="en-US" sz="2800" dirty="0">
                <a:latin typeface="Goudy Old Style" panose="02020502050305020303" pitchFamily="18" charset="0"/>
              </a:rPr>
              <a:t>forces was established as a separate branch of the U.S. Armed Forces on 18 September 1947 with the passing of the National Security Act of 1947. </a:t>
            </a:r>
            <a:endParaRPr lang="en-US" sz="2800" dirty="0" smtClean="0">
              <a:latin typeface="Goudy Old Style" panose="02020502050305020303" pitchFamily="18" charset="0"/>
            </a:endParaRPr>
          </a:p>
          <a:p>
            <a:pPr lvl="1"/>
            <a:r>
              <a:rPr lang="en-US" sz="2600" dirty="0" smtClean="0">
                <a:latin typeface="Goudy Old Style" panose="02020502050305020303" pitchFamily="18" charset="0"/>
              </a:rPr>
              <a:t>Prior to this it was known as the Army </a:t>
            </a:r>
            <a:r>
              <a:rPr lang="en-US" sz="2600" dirty="0">
                <a:latin typeface="Goudy Old Style" panose="02020502050305020303" pitchFamily="18" charset="0"/>
              </a:rPr>
              <a:t>A</a:t>
            </a:r>
            <a:r>
              <a:rPr lang="en-US" sz="2600" dirty="0" smtClean="0">
                <a:latin typeface="Goudy Old Style" panose="02020502050305020303" pitchFamily="18" charset="0"/>
              </a:rPr>
              <a:t>ir </a:t>
            </a:r>
            <a:r>
              <a:rPr lang="en-US" sz="2600" dirty="0">
                <a:latin typeface="Goudy Old Style" panose="02020502050305020303" pitchFamily="18" charset="0"/>
              </a:rPr>
              <a:t>C</a:t>
            </a:r>
            <a:r>
              <a:rPr lang="en-US" sz="2600" dirty="0" smtClean="0">
                <a:latin typeface="Goudy Old Style" panose="02020502050305020303" pitchFamily="18" charset="0"/>
              </a:rPr>
              <a:t>orps. </a:t>
            </a:r>
          </a:p>
          <a:p>
            <a:r>
              <a:rPr lang="en-US" sz="2800" dirty="0" smtClean="0">
                <a:latin typeface="Goudy Old Style" panose="02020502050305020303" pitchFamily="18" charset="0"/>
              </a:rPr>
              <a:t>Its’ main o</a:t>
            </a:r>
            <a:r>
              <a:rPr lang="en-US" sz="2800" dirty="0" smtClean="0">
                <a:latin typeface="Goudy Old Style" panose="02020502050305020303" pitchFamily="18" charset="0"/>
              </a:rPr>
              <a:t>bjectives </a:t>
            </a:r>
            <a:r>
              <a:rPr lang="en-US" sz="2800" dirty="0" smtClean="0">
                <a:latin typeface="Goudy Old Style" panose="02020502050305020303" pitchFamily="18" charset="0"/>
              </a:rPr>
              <a:t>are to protect  the U.S. and to defeat enemy air, ground, and sea forces.</a:t>
            </a:r>
          </a:p>
          <a:p>
            <a:pPr lvl="1"/>
            <a:r>
              <a:rPr lang="en-US" sz="2600" dirty="0" smtClean="0">
                <a:latin typeface="Goudy Old Style" panose="02020502050305020303" pitchFamily="18" charset="0"/>
              </a:rPr>
              <a:t>Also, they strike war-related targets in enemy territories, and transport and support land and naval operations.</a:t>
            </a:r>
          </a:p>
          <a:p>
            <a:endParaRPr lang="en-US" dirty="0"/>
          </a:p>
        </p:txBody>
      </p:sp>
      <p:pic>
        <p:nvPicPr>
          <p:cNvPr id="3076" name="Picture 4" descr="See the source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819400"/>
            <a:ext cx="2209800" cy="23241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Murica">
      <a:dk1>
        <a:sysClr val="windowText" lastClr="000000"/>
      </a:dk1>
      <a:lt1>
        <a:sysClr val="window" lastClr="FFFFFF"/>
      </a:lt1>
      <a:dk2>
        <a:srgbClr val="090175"/>
      </a:dk2>
      <a:lt2>
        <a:srgbClr val="CC0000"/>
      </a:lt2>
      <a:accent1>
        <a:srgbClr val="002060"/>
      </a:accent1>
      <a:accent2>
        <a:srgbClr val="FF0000"/>
      </a:accent2>
      <a:accent3>
        <a:srgbClr val="FFFFFF"/>
      </a:accent3>
      <a:accent4>
        <a:srgbClr val="595959"/>
      </a:accent4>
      <a:accent5>
        <a:srgbClr val="0070C0"/>
      </a:accent5>
      <a:accent6>
        <a:srgbClr val="990000"/>
      </a:accent6>
      <a:hlink>
        <a:srgbClr val="F7B615"/>
      </a:hlink>
      <a:folHlink>
        <a:srgbClr val="345D7E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483</TotalTime>
  <Words>549</Words>
  <Application>Microsoft Office PowerPoint</Application>
  <PresentationFormat>On-screen Show (4:3)</PresentationFormat>
  <Paragraphs>53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Adjacency</vt:lpstr>
      <vt:lpstr>Foreign Policy and National Security</vt:lpstr>
      <vt:lpstr>What is Foreign Policy?</vt:lpstr>
      <vt:lpstr>Domestic vs. Foreign Affairs</vt:lpstr>
      <vt:lpstr>Isolationism vs. Internationalism </vt:lpstr>
      <vt:lpstr>The State Department </vt:lpstr>
      <vt:lpstr>Passports and Diplomatic Immunity</vt:lpstr>
      <vt:lpstr>The Defense Department “The Pentagon”</vt:lpstr>
      <vt:lpstr>The Military Departments</vt:lpstr>
      <vt:lpstr>The Air Force</vt:lpstr>
      <vt:lpstr>The Army</vt:lpstr>
      <vt:lpstr>The Navy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Foreign Policy and National Defense</dc:title>
  <dc:creator>Jordan Deel</dc:creator>
  <cp:lastModifiedBy>Windows User</cp:lastModifiedBy>
  <cp:revision>60</cp:revision>
  <dcterms:created xsi:type="dcterms:W3CDTF">2013-02-21T23:15:44Z</dcterms:created>
  <dcterms:modified xsi:type="dcterms:W3CDTF">2019-12-20T16:14:58Z</dcterms:modified>
</cp:coreProperties>
</file>