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94" r:id="rId5"/>
    <p:sldId id="295" r:id="rId6"/>
    <p:sldId id="307" r:id="rId7"/>
    <p:sldId id="264" r:id="rId8"/>
    <p:sldId id="265" r:id="rId9"/>
    <p:sldId id="267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286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DC02C9-8ECC-4814-AC8E-D5567786F15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14B2C8-E74E-4B07-838E-EBDAA11F20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708476"/>
            <a:ext cx="3505199" cy="1702160"/>
          </a:xfrm>
        </p:spPr>
        <p:txBody>
          <a:bodyPr>
            <a:normAutofit fontScale="90000"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Federal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Bureaucracy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Goudy Old Style" panose="02020502050305020303" pitchFamily="18" charset="0"/>
              </a:rPr>
              <a:t>Chapter 15-Supplemental Power Point </a:t>
            </a:r>
            <a:endParaRPr lang="en-US" sz="2400" b="1" dirty="0">
              <a:latin typeface="Goudy Old Style" panose="0202050205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0" y="1905000"/>
            <a:ext cx="4040094" cy="3057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488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024744" cy="7228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u="sng" dirty="0" smtClean="0">
                <a:latin typeface="Goudy Old Style" panose="02020502050305020303" pitchFamily="18" charset="0"/>
              </a:rPr>
              <a:t>Political Control of Bureaucracy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5105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u="sng" dirty="0" smtClean="0">
                <a:latin typeface="Goudy Old Style" panose="02020502050305020303" pitchFamily="18" charset="0"/>
              </a:rPr>
              <a:t>Who should control the bureaucracy</a:t>
            </a:r>
            <a:r>
              <a:rPr lang="en-US" altLang="en-US" b="1" dirty="0" smtClean="0">
                <a:latin typeface="Goudy Old Style" panose="02020502050305020303" pitchFamily="18" charset="0"/>
              </a:rPr>
              <a:t>?</a:t>
            </a:r>
          </a:p>
          <a:p>
            <a:pPr lvl="1" eaLnBrk="1" hangingPunct="1"/>
            <a:r>
              <a:rPr lang="en-US" altLang="en-US" dirty="0" smtClean="0">
                <a:latin typeface="Goudy Old Style" panose="02020502050305020303" pitchFamily="18" charset="0"/>
              </a:rPr>
              <a:t>Bureaucracy should be responsive to elected officials (Congress, the President)</a:t>
            </a:r>
          </a:p>
          <a:p>
            <a:pPr lvl="2" eaLnBrk="1" hangingPunct="1"/>
            <a:r>
              <a:rPr lang="en-US" altLang="en-US" dirty="0" smtClean="0">
                <a:latin typeface="Goudy Old Style" panose="02020502050305020303" pitchFamily="18" charset="0"/>
              </a:rPr>
              <a:t>Members of the bureaucracy are not elected, and must be held accountable for their actions</a:t>
            </a:r>
          </a:p>
          <a:p>
            <a:pPr lvl="2" eaLnBrk="1" hangingPunct="1"/>
            <a:r>
              <a:rPr lang="en-US" altLang="en-US" dirty="0" smtClean="0">
                <a:latin typeface="Goudy Old Style" panose="02020502050305020303" pitchFamily="18" charset="0"/>
              </a:rPr>
              <a:t>Making them responsive to elected officials give the public a voice in bureaucratic operations</a:t>
            </a:r>
          </a:p>
          <a:p>
            <a:pPr lvl="1" eaLnBrk="1" hangingPunct="1"/>
            <a:r>
              <a:rPr lang="en-US" altLang="en-US" dirty="0" smtClean="0">
                <a:latin typeface="Goudy Old Style" panose="02020502050305020303" pitchFamily="18" charset="0"/>
              </a:rPr>
              <a:t>The bureaucracy should be free from political pressures</a:t>
            </a:r>
          </a:p>
          <a:p>
            <a:pPr lvl="2" eaLnBrk="1" hangingPunct="1"/>
            <a:r>
              <a:rPr lang="en-US" altLang="en-US" dirty="0" smtClean="0">
                <a:latin typeface="Goudy Old Style" panose="02020502050305020303" pitchFamily="18" charset="0"/>
              </a:rPr>
              <a:t>They should be autonomous</a:t>
            </a:r>
          </a:p>
        </p:txBody>
      </p:sp>
      <p:sp>
        <p:nvSpPr>
          <p:cNvPr id="2" name="AutoShape 2" descr="Image result for breaucrats"/>
          <p:cNvSpPr>
            <a:spLocks noChangeAspect="1" noChangeArrowheads="1"/>
          </p:cNvSpPr>
          <p:nvPr/>
        </p:nvSpPr>
        <p:spPr bwMode="auto">
          <a:xfrm>
            <a:off x="155575" y="-852488"/>
            <a:ext cx="27051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27051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5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1. Department of the State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Led by the Secretary </a:t>
            </a:r>
            <a:r>
              <a:rPr lang="en-US" sz="2400" dirty="0">
                <a:latin typeface="Goudy Old Style" panose="02020502050305020303" pitchFamily="18" charset="0"/>
              </a:rPr>
              <a:t>of State </a:t>
            </a:r>
            <a:r>
              <a:rPr lang="en-US" sz="2400" dirty="0" smtClean="0">
                <a:latin typeface="Goudy Old Style" panose="02020502050305020303" pitchFamily="18" charset="0"/>
              </a:rPr>
              <a:t>they are in charge of Implements </a:t>
            </a:r>
            <a:r>
              <a:rPr lang="en-US" sz="2400" dirty="0">
                <a:latin typeface="Goudy Old Style" panose="02020502050305020303" pitchFamily="18" charset="0"/>
              </a:rPr>
              <a:t>foreign policy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Staffs embassies (offices of ambassadors in foreign countries)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Represents the U.S. at United Nations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2. Department of the Treasury 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Led by Secretary </a:t>
            </a:r>
            <a:r>
              <a:rPr lang="en-US" sz="2800" dirty="0">
                <a:latin typeface="Goudy Old Style" panose="02020502050305020303" pitchFamily="18" charset="0"/>
              </a:rPr>
              <a:t>of Treasury </a:t>
            </a:r>
            <a:endParaRPr lang="en-US" sz="2800" dirty="0" smtClean="0">
              <a:latin typeface="Goudy Old Style" panose="02020502050305020303" pitchFamily="18" charset="0"/>
            </a:endParaRP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Manages </a:t>
            </a:r>
            <a:r>
              <a:rPr lang="en-US" sz="2400" dirty="0">
                <a:latin typeface="Goudy Old Style" panose="02020502050305020303" pitchFamily="18" charset="0"/>
              </a:rPr>
              <a:t>the nation’s money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Collect and oversee taxes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Borrow and print money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3. Department of Defense</a:t>
            </a:r>
          </a:p>
          <a:p>
            <a:r>
              <a:rPr lang="en-US" sz="2800" dirty="0" smtClean="0">
                <a:latin typeface="Goudy Old Style" panose="02020502050305020303" pitchFamily="18" charset="0"/>
              </a:rPr>
              <a:t>Led by the Secretary </a:t>
            </a:r>
            <a:r>
              <a:rPr lang="en-US" sz="2800" dirty="0">
                <a:latin typeface="Goudy Old Style" panose="02020502050305020303" pitchFamily="18" charset="0"/>
              </a:rPr>
              <a:t>of </a:t>
            </a:r>
            <a:r>
              <a:rPr lang="en-US" sz="2800" dirty="0" smtClean="0">
                <a:latin typeface="Goudy Old Style" panose="02020502050305020303" pitchFamily="18" charset="0"/>
              </a:rPr>
              <a:t>Defense.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Manage </a:t>
            </a:r>
            <a:r>
              <a:rPr lang="en-US" sz="2400" dirty="0">
                <a:latin typeface="Goudy Old Style" panose="02020502050305020303" pitchFamily="18" charset="0"/>
              </a:rPr>
              <a:t>armed forces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Maintain forts, bases, harbors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Conduct military intelligence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4. Department of Justice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Led by the Attorney </a:t>
            </a:r>
            <a:r>
              <a:rPr lang="en-US" sz="2400" dirty="0">
                <a:latin typeface="Goudy Old Style" panose="02020502050305020303" pitchFamily="18" charset="0"/>
              </a:rPr>
              <a:t>General </a:t>
            </a:r>
            <a:r>
              <a:rPr lang="en-US" sz="2400" dirty="0" smtClean="0">
                <a:latin typeface="Goudy Old Style" panose="02020502050305020303" pitchFamily="18" charset="0"/>
              </a:rPr>
              <a:t>Attorney </a:t>
            </a:r>
            <a:r>
              <a:rPr lang="en-US" sz="2400" dirty="0">
                <a:latin typeface="Goudy Old Style" panose="02020502050305020303" pitchFamily="18" charset="0"/>
              </a:rPr>
              <a:t>for U.S.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Run FBI, maintain federal prisons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Investigate federal law violations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5. Department of the Interior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Charged with protecting public </a:t>
            </a:r>
            <a:r>
              <a:rPr lang="en-US" sz="2400" dirty="0">
                <a:latin typeface="Goudy Old Style" panose="02020502050305020303" pitchFamily="18" charset="0"/>
              </a:rPr>
              <a:t>parks and land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Leading agency is the Department of Natural Resources (DNR)</a:t>
            </a:r>
            <a:endParaRPr lang="en-US" sz="2400" dirty="0">
              <a:latin typeface="Goudy Old Style" panose="02020502050305020303" pitchFamily="18" charset="0"/>
            </a:endParaRP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Helps support Native </a:t>
            </a:r>
            <a:r>
              <a:rPr lang="en-US" sz="2400" dirty="0">
                <a:latin typeface="Goudy Old Style" panose="02020502050305020303" pitchFamily="18" charset="0"/>
              </a:rPr>
              <a:t>American Programs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6. Department of Agriculture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Help farmers (subsidies)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Food </a:t>
            </a:r>
            <a:r>
              <a:rPr lang="en-US" sz="2400" dirty="0">
                <a:latin typeface="Goudy Old Style" panose="02020502050305020303" pitchFamily="18" charset="0"/>
              </a:rPr>
              <a:t>stamps/EBT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School lunch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Goudy Old Style" panose="02020502050305020303" pitchFamily="18" charset="0"/>
              </a:rPr>
              <a:t> </a:t>
            </a:r>
            <a:r>
              <a:rPr lang="en-US" sz="3500" b="1" dirty="0" smtClean="0">
                <a:latin typeface="Goudy Old Style" panose="02020502050305020303" pitchFamily="18" charset="0"/>
              </a:rPr>
              <a:t>7. Department of Commerce </a:t>
            </a:r>
          </a:p>
          <a:p>
            <a:pPr lvl="1"/>
            <a:r>
              <a:rPr lang="en-US" sz="2600" dirty="0" smtClean="0">
                <a:latin typeface="Goudy Old Style" panose="02020502050305020303" pitchFamily="18" charset="0"/>
              </a:rPr>
              <a:t>Helps regulate businesses </a:t>
            </a:r>
            <a:r>
              <a:rPr lang="en-US" sz="2600" dirty="0">
                <a:latin typeface="Goudy Old Style" panose="02020502050305020303" pitchFamily="18" charset="0"/>
              </a:rPr>
              <a:t>in U.S. and abroad</a:t>
            </a:r>
          </a:p>
          <a:p>
            <a:pPr lvl="1"/>
            <a:r>
              <a:rPr lang="en-US" sz="2600" dirty="0" smtClean="0">
                <a:latin typeface="Goudy Old Style" panose="02020502050305020303" pitchFamily="18" charset="0"/>
              </a:rPr>
              <a:t>Conducts the U.S. census to measure population</a:t>
            </a:r>
            <a:endParaRPr lang="en-US" sz="2600" dirty="0">
              <a:latin typeface="Goudy Old Style" panose="02020502050305020303" pitchFamily="18" charset="0"/>
            </a:endParaRPr>
          </a:p>
          <a:p>
            <a:pPr lvl="1"/>
            <a:r>
              <a:rPr lang="en-US" sz="2600" dirty="0">
                <a:latin typeface="Goudy Old Style" panose="02020502050305020303" pitchFamily="18" charset="0"/>
              </a:rPr>
              <a:t>Weather service, patents, weights, measures</a:t>
            </a:r>
          </a:p>
          <a:p>
            <a:pPr lvl="1"/>
            <a:r>
              <a:rPr lang="en-US" sz="2600" dirty="0">
                <a:latin typeface="Goudy Old Style" panose="02020502050305020303" pitchFamily="18" charset="0"/>
              </a:rPr>
              <a:t>Tide and current report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oudy Old Style" panose="02020502050305020303" pitchFamily="18" charset="0"/>
              </a:rPr>
              <a:t> </a:t>
            </a:r>
            <a:r>
              <a:rPr lang="en-US" sz="3200" b="1" dirty="0" smtClean="0">
                <a:latin typeface="Goudy Old Style" panose="02020502050305020303" pitchFamily="18" charset="0"/>
              </a:rPr>
              <a:t>8. Department of Labor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Protect American workers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Upholds minimum </a:t>
            </a:r>
            <a:r>
              <a:rPr lang="en-US" sz="2400" dirty="0">
                <a:latin typeface="Goudy Old Style" panose="02020502050305020303" pitchFamily="18" charset="0"/>
              </a:rPr>
              <a:t>wage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Provides unemployment benefits</a:t>
            </a:r>
            <a:endParaRPr lang="en-US" sz="2400" dirty="0">
              <a:latin typeface="Goudy Old Style" panose="02020502050305020303" pitchFamily="18" charset="0"/>
            </a:endParaRP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Offers job </a:t>
            </a:r>
            <a:r>
              <a:rPr lang="en-US" sz="2400" dirty="0">
                <a:latin typeface="Goudy Old Style" panose="02020502050305020303" pitchFamily="18" charset="0"/>
              </a:rPr>
              <a:t>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 </a:t>
            </a:r>
            <a:r>
              <a:rPr lang="en-US" sz="2800" b="1" dirty="0" smtClean="0">
                <a:latin typeface="Goudy Old Style" panose="02020502050305020303" pitchFamily="18" charset="0"/>
              </a:rPr>
              <a:t>9. Department of Health and Human Services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Implements national health policy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Social Security and Medicare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Food, drug and Cosmetics laws (works with FDA)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/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 </a:t>
            </a:r>
            <a:r>
              <a:rPr lang="en-US" sz="2800" b="1" dirty="0" smtClean="0">
                <a:latin typeface="Goudy Old Style" panose="02020502050305020303" pitchFamily="18" charset="0"/>
              </a:rPr>
              <a:t>10. Department of Housing and Urban Development (HUD)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Assists with building and supporting public </a:t>
            </a:r>
            <a:r>
              <a:rPr lang="en-US" sz="2400" dirty="0">
                <a:latin typeface="Goudy Old Style" panose="02020502050305020303" pitchFamily="18" charset="0"/>
              </a:rPr>
              <a:t>housing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Ensures equal </a:t>
            </a:r>
            <a:r>
              <a:rPr lang="en-US" sz="2400" dirty="0" smtClean="0">
                <a:latin typeface="Goudy Old Style" panose="02020502050305020303" pitchFamily="18" charset="0"/>
              </a:rPr>
              <a:t>housing for women and minorities</a:t>
            </a:r>
            <a:endParaRPr lang="en-US" sz="2400" dirty="0">
              <a:latin typeface="Goudy Old Style" panose="02020502050305020303" pitchFamily="18" charset="0"/>
            </a:endParaRP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Works to improves </a:t>
            </a:r>
            <a:r>
              <a:rPr lang="en-US" sz="2400" dirty="0">
                <a:latin typeface="Goudy Old Style" panose="02020502050305020303" pitchFamily="18" charset="0"/>
              </a:rPr>
              <a:t>roads, sewers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/>
          <a:lstStyle/>
          <a:p>
            <a:r>
              <a:rPr lang="en-US" sz="3200" b="1" dirty="0" smtClean="0">
                <a:latin typeface="Goudy Old Style" panose="02020502050305020303" pitchFamily="18" charset="0"/>
              </a:rPr>
              <a:t> 11. Department of Transportation 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Interstates, railroads, airports, mass transit regulation and safety standards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/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 </a:t>
            </a:r>
            <a:r>
              <a:rPr lang="en-US" sz="2800" b="1" dirty="0" smtClean="0">
                <a:latin typeface="Goudy Old Style" panose="02020502050305020303" pitchFamily="18" charset="0"/>
              </a:rPr>
              <a:t>12. Department of Energy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Plans energy policy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Monitors gas </a:t>
            </a:r>
            <a:r>
              <a:rPr lang="en-US" sz="2400" dirty="0">
                <a:latin typeface="Goudy Old Style" panose="02020502050305020303" pitchFamily="18" charset="0"/>
              </a:rPr>
              <a:t>and electric sales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Supports conservation programs from fossil fuels to alternative energy </a:t>
            </a:r>
            <a:endParaRPr lang="en-US" sz="2400" dirty="0">
              <a:latin typeface="Goudy Old Style" panose="02020502050305020303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3724656" cy="4495800"/>
          </a:xfrm>
        </p:spPr>
        <p:txBody>
          <a:bodyPr/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 </a:t>
            </a:r>
            <a:r>
              <a:rPr lang="en-US" sz="3200" b="1" dirty="0" smtClean="0">
                <a:latin typeface="Goudy Old Style" panose="02020502050305020303" pitchFamily="18" charset="0"/>
              </a:rPr>
              <a:t>13. Department of Education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Federal assistance programs for schools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College grants and loans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NCLB and Race to the Top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673350"/>
            <a:ext cx="3809999" cy="457504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oudy Old Style" panose="02020502050305020303" pitchFamily="18" charset="0"/>
              </a:rPr>
              <a:t> </a:t>
            </a:r>
            <a:r>
              <a:rPr lang="en-US" sz="3200" b="1" dirty="0" smtClean="0">
                <a:latin typeface="Goudy Old Style" panose="02020502050305020303" pitchFamily="18" charset="0"/>
              </a:rPr>
              <a:t>14. Department of Veteran Affairs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Benefits, hospital care and education for veterans and their families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676400"/>
            <a:ext cx="3724656" cy="4495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latin typeface="Goudy Old Style" panose="02020502050305020303" pitchFamily="18" charset="0"/>
              </a:rPr>
              <a:t>15. Department of Homeland Security </a:t>
            </a:r>
          </a:p>
          <a:p>
            <a:pPr lvl="1"/>
            <a:r>
              <a:rPr lang="en-US" sz="2400" dirty="0">
                <a:latin typeface="Goudy Old Style" panose="02020502050305020303" pitchFamily="18" charset="0"/>
              </a:rPr>
              <a:t>Controls border patrol (immigration), Coast Guard, Disaster Relief (FEMA), Secret Service, works with FBI and CIA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673350"/>
            <a:ext cx="3657599" cy="457504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oudy Old Style" panose="02020502050305020303" pitchFamily="18" charset="0"/>
              </a:rPr>
              <a:t> Other Bureaucratic Agencies Funded by the U.S. Government </a:t>
            </a:r>
          </a:p>
          <a:p>
            <a:r>
              <a:rPr lang="en-US" dirty="0" smtClean="0">
                <a:latin typeface="Goudy Old Style" panose="02020502050305020303" pitchFamily="18" charset="0"/>
              </a:rPr>
              <a:t>PBS-Public </a:t>
            </a:r>
            <a:r>
              <a:rPr lang="en-US" dirty="0">
                <a:latin typeface="Goudy Old Style" panose="02020502050305020303" pitchFamily="18" charset="0"/>
              </a:rPr>
              <a:t>Broadcasting </a:t>
            </a:r>
            <a:r>
              <a:rPr lang="en-US" dirty="0" smtClean="0">
                <a:latin typeface="Goudy Old Style" panose="02020502050305020303" pitchFamily="18" charset="0"/>
              </a:rPr>
              <a:t>Service</a:t>
            </a:r>
          </a:p>
          <a:p>
            <a:r>
              <a:rPr lang="en-US" dirty="0" smtClean="0">
                <a:latin typeface="Goudy Old Style" panose="02020502050305020303" pitchFamily="18" charset="0"/>
              </a:rPr>
              <a:t>NPR-National </a:t>
            </a:r>
            <a:r>
              <a:rPr lang="en-US" dirty="0">
                <a:latin typeface="Goudy Old Style" panose="02020502050305020303" pitchFamily="18" charset="0"/>
              </a:rPr>
              <a:t>Public </a:t>
            </a:r>
            <a:r>
              <a:rPr lang="en-US" dirty="0" smtClean="0">
                <a:latin typeface="Goudy Old Style" panose="02020502050305020303" pitchFamily="18" charset="0"/>
              </a:rPr>
              <a:t>Radio</a:t>
            </a:r>
          </a:p>
          <a:p>
            <a:r>
              <a:rPr lang="en-US" dirty="0" smtClean="0">
                <a:latin typeface="Goudy Old Style" panose="02020502050305020303" pitchFamily="18" charset="0"/>
              </a:rPr>
              <a:t>NASA</a:t>
            </a:r>
          </a:p>
          <a:p>
            <a:r>
              <a:rPr lang="en-US" dirty="0" smtClean="0">
                <a:latin typeface="Goudy Old Style" panose="02020502050305020303" pitchFamily="18" charset="0"/>
              </a:rPr>
              <a:t>United States Postal Service </a:t>
            </a:r>
          </a:p>
        </p:txBody>
      </p:sp>
    </p:spTree>
    <p:extLst>
      <p:ext uri="{BB962C8B-B14F-4D97-AF65-F5344CB8AC3E}">
        <p14:creationId xmlns:p14="http://schemas.microsoft.com/office/powerpoint/2010/main" val="17505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7228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Independent Regulatory Agencies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4724399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Goudy Old Style" panose="02020502050305020303" pitchFamily="18" charset="0"/>
              </a:rPr>
              <a:t>Created by Congress, appointed by President, approved by Senate 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Quasi-judicial and quasi-legislative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Examples: FTC (trade), FCC (media), FEC (campaigns), EPA (Environment), FDA (food and drugs), CSPC (product recalls), OHSA (health and safety at work), Federal Reserve (inflation and interest) 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  <p:pic>
        <p:nvPicPr>
          <p:cNvPr id="5122" name="Picture 2" descr="Image result for OHS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Federal Bureaucracy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4343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Bureaucracy</a:t>
            </a:r>
            <a:r>
              <a:rPr lang="en-US" dirty="0" smtClean="0">
                <a:latin typeface="Goudy Old Style" panose="02020502050305020303" pitchFamily="18" charset="0"/>
              </a:rPr>
              <a:t>-A </a:t>
            </a:r>
            <a:r>
              <a:rPr lang="en-US" altLang="en-US" dirty="0" smtClean="0">
                <a:latin typeface="Goudy Old Style" panose="02020502050305020303" pitchFamily="18" charset="0"/>
              </a:rPr>
              <a:t>governmental </a:t>
            </a:r>
            <a:r>
              <a:rPr lang="en-US" altLang="en-US" dirty="0">
                <a:latin typeface="Goudy Old Style" panose="02020502050305020303" pitchFamily="18" charset="0"/>
              </a:rPr>
              <a:t>organizations, usually staffed with officials selected on the basis of experience and expertise, that </a:t>
            </a:r>
            <a:r>
              <a:rPr lang="en-US" altLang="en-US" dirty="0" smtClean="0">
                <a:latin typeface="Goudy Old Style" panose="02020502050305020303" pitchFamily="18" charset="0"/>
              </a:rPr>
              <a:t>works to implement </a:t>
            </a:r>
            <a:r>
              <a:rPr lang="en-US" altLang="en-US" dirty="0">
                <a:latin typeface="Goudy Old Style" panose="02020502050305020303" pitchFamily="18" charset="0"/>
              </a:rPr>
              <a:t>public </a:t>
            </a:r>
            <a:r>
              <a:rPr lang="en-US" altLang="en-US" dirty="0" smtClean="0">
                <a:latin typeface="Goudy Old Style" panose="02020502050305020303" pitchFamily="18" charset="0"/>
              </a:rPr>
              <a:t>policy.</a:t>
            </a:r>
          </a:p>
          <a:p>
            <a:pPr marL="68580" indent="0">
              <a:buNone/>
            </a:pPr>
            <a:endParaRPr lang="en-US" altLang="en-US" dirty="0">
              <a:latin typeface="Goudy Old Style" panose="02020502050305020303" pitchFamily="18" charset="0"/>
            </a:endParaRPr>
          </a:p>
          <a:p>
            <a:r>
              <a:rPr lang="en-US" altLang="en-US" b="1" u="sng" dirty="0" smtClean="0">
                <a:latin typeface="Goudy Old Style" panose="02020502050305020303" pitchFamily="18" charset="0"/>
              </a:rPr>
              <a:t>Bureaucrats</a:t>
            </a:r>
            <a:r>
              <a:rPr lang="en-US" altLang="en-US" dirty="0" smtClean="0">
                <a:latin typeface="Goudy Old Style" panose="02020502050305020303" pitchFamily="18" charset="0"/>
              </a:rPr>
              <a:t>-</a:t>
            </a:r>
            <a:r>
              <a:rPr lang="en-US" altLang="en-US" dirty="0">
                <a:latin typeface="Goudy Old Style" panose="02020502050305020303" pitchFamily="18" charset="0"/>
              </a:rPr>
              <a:t>A</a:t>
            </a:r>
            <a:r>
              <a:rPr lang="en-US" dirty="0" smtClean="0">
                <a:latin typeface="Goudy Old Style" panose="02020502050305020303" pitchFamily="18" charset="0"/>
              </a:rPr>
              <a:t>n </a:t>
            </a:r>
            <a:r>
              <a:rPr lang="en-US" dirty="0">
                <a:latin typeface="Goudy Old Style" panose="02020502050305020303" pitchFamily="18" charset="0"/>
              </a:rPr>
              <a:t>official in a government department, in particular one perceived as being concerned with procedural correctness at the expense of people's needs</a:t>
            </a:r>
            <a:r>
              <a:rPr lang="en-US" dirty="0" smtClean="0">
                <a:latin typeface="Goudy Old Style" panose="02020502050305020303" pitchFamily="18" charset="0"/>
              </a:rPr>
              <a:t>.</a:t>
            </a:r>
          </a:p>
          <a:p>
            <a:pPr lvl="1"/>
            <a:r>
              <a:rPr lang="en-US" altLang="en-US" dirty="0">
                <a:latin typeface="Goudy Old Style" panose="02020502050305020303" pitchFamily="18" charset="0"/>
              </a:rPr>
              <a:t>Most </a:t>
            </a:r>
            <a:r>
              <a:rPr lang="en-US" altLang="en-US" dirty="0" smtClean="0">
                <a:latin typeface="Goudy Old Style" panose="02020502050305020303" pitchFamily="18" charset="0"/>
              </a:rPr>
              <a:t>bureaucrats belong to </a:t>
            </a:r>
            <a:r>
              <a:rPr lang="en-US" altLang="en-US" dirty="0">
                <a:latin typeface="Goudy Old Style" panose="02020502050305020303" pitchFamily="18" charset="0"/>
              </a:rPr>
              <a:t>the Executive branch, but some report to Congress </a:t>
            </a:r>
          </a:p>
          <a:p>
            <a:pPr lvl="1"/>
            <a:endParaRPr lang="en-US" altLang="en-US" dirty="0">
              <a:latin typeface="Goudy Old Style" panose="02020502050305020303" pitchFamily="18" charset="0"/>
            </a:endParaRPr>
          </a:p>
          <a:p>
            <a:endParaRPr lang="en-US" altLang="en-US" dirty="0">
              <a:latin typeface="Goudy Old Style" panose="02020502050305020303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1999"/>
            <a:ext cx="8077200" cy="578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1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4936"/>
          </a:xfrm>
        </p:spPr>
        <p:txBody>
          <a:bodyPr/>
          <a:lstStyle/>
          <a:p>
            <a:pPr algn="ctr"/>
            <a:r>
              <a:rPr lang="en-US" b="1" u="sng" dirty="0">
                <a:latin typeface="Goudy Old Style" panose="02020502050305020303" pitchFamily="18" charset="0"/>
              </a:rPr>
              <a:t>Federal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676400"/>
            <a:ext cx="3733800" cy="4495800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 smtClean="0">
                <a:latin typeface="Goudy Old Style" panose="02020502050305020303" pitchFamily="18" charset="0"/>
              </a:rPr>
              <a:t>How are bureaucracies organized? 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Agencies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Boards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Commissions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Corporations 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Advisory committees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76800" y="1676400"/>
            <a:ext cx="3581400" cy="4495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Why do we have bureaucracies? 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Goudy Old Style" panose="02020502050305020303" pitchFamily="18" charset="0"/>
              </a:rPr>
              <a:t>Efficient</a:t>
            </a:r>
            <a:r>
              <a:rPr lang="en-US" dirty="0">
                <a:latin typeface="Goudy Old Style" panose="02020502050305020303" pitchFamily="18" charset="0"/>
              </a:rPr>
              <a:t>: </a:t>
            </a:r>
            <a:r>
              <a:rPr lang="en-US" dirty="0" smtClean="0">
                <a:latin typeface="Goudy Old Style" panose="02020502050305020303" pitchFamily="18" charset="0"/>
              </a:rPr>
              <a:t>They set up a clear </a:t>
            </a:r>
            <a:r>
              <a:rPr lang="en-US" dirty="0">
                <a:latin typeface="Goudy Old Style" panose="02020502050305020303" pitchFamily="18" charset="0"/>
              </a:rPr>
              <a:t>chain of command, one person is boss with final decision </a:t>
            </a:r>
          </a:p>
          <a:p>
            <a:endParaRPr lang="en-US" b="1" dirty="0" smtClean="0">
              <a:latin typeface="Goudy Old Style" panose="02020502050305020303" pitchFamily="18" charset="0"/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Goudy Old Style" panose="02020502050305020303" pitchFamily="18" charset="0"/>
              </a:rPr>
              <a:t>Effective</a:t>
            </a:r>
            <a:r>
              <a:rPr lang="en-US" dirty="0">
                <a:latin typeface="Goudy Old Style" panose="02020502050305020303" pitchFamily="18" charset="0"/>
              </a:rPr>
              <a:t>: </a:t>
            </a:r>
            <a:r>
              <a:rPr lang="en-US" dirty="0" smtClean="0">
                <a:latin typeface="Goudy Old Style" panose="02020502050305020303" pitchFamily="18" charset="0"/>
              </a:rPr>
              <a:t>They set </a:t>
            </a:r>
            <a:r>
              <a:rPr lang="en-US" dirty="0">
                <a:latin typeface="Goudy Old Style" panose="02020502050305020303" pitchFamily="18" charset="0"/>
              </a:rPr>
              <a:t>procedures and rules, specific functions, defined responsibilities 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90" y="762000"/>
            <a:ext cx="7458634" cy="799064"/>
          </a:xfrm>
        </p:spPr>
        <p:txBody>
          <a:bodyPr>
            <a:noAutofit/>
          </a:bodyPr>
          <a:lstStyle/>
          <a:p>
            <a:r>
              <a:rPr lang="en-US" altLang="en-US" b="1" u="sng" dirty="0">
                <a:latin typeface="Goudy Old Style" panose="02020502050305020303" pitchFamily="18" charset="0"/>
              </a:rPr>
              <a:t>Growth of the Federal Bureaucracy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59436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Goudy Old Style" panose="02020502050305020303" pitchFamily="18" charset="0"/>
              </a:rPr>
              <a:t>In 1789 the Federal Government employed roughly fifty employees</a:t>
            </a:r>
            <a:endParaRPr lang="en-US" altLang="en-US" sz="2800" dirty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Goudy Old Style" panose="02020502050305020303" pitchFamily="18" charset="0"/>
              </a:rPr>
              <a:t>By the year 2000 that number had increased to nearly 2.8 </a:t>
            </a:r>
            <a:r>
              <a:rPr lang="en-US" altLang="en-US" sz="2800" dirty="0">
                <a:latin typeface="Goudy Old Style" panose="02020502050305020303" pitchFamily="18" charset="0"/>
              </a:rPr>
              <a:t>million (excluding military, subcontractors, and consultants who also work for federal government)</a:t>
            </a: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Goudy Old Style" panose="02020502050305020303" pitchFamily="18" charset="0"/>
              </a:rPr>
              <a:t>We've seen the largest area of growth </a:t>
            </a:r>
            <a:r>
              <a:rPr lang="en-US" altLang="en-US" sz="2800" dirty="0">
                <a:latin typeface="Goudy Old Style" panose="02020502050305020303" pitchFamily="18" charset="0"/>
              </a:rPr>
              <a:t>mainly at state and local level since 1970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Goudy Old Style" panose="02020502050305020303" pitchFamily="18" charset="0"/>
              </a:rPr>
              <a:t>Federal government began devolving powers and services to state and local government</a:t>
            </a: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Goudy Old Style" panose="02020502050305020303" pitchFamily="18" charset="0"/>
              </a:rPr>
              <a:t>Total </a:t>
            </a:r>
            <a:r>
              <a:rPr lang="en-US" altLang="en-US" sz="2800" dirty="0">
                <a:latin typeface="Goudy Old Style" panose="02020502050305020303" pitchFamily="18" charset="0"/>
              </a:rPr>
              <a:t>federal, </a:t>
            </a:r>
            <a:r>
              <a:rPr lang="en-US" altLang="en-US" sz="2800" dirty="0" smtClean="0">
                <a:latin typeface="Goudy Old Style" panose="02020502050305020303" pitchFamily="18" charset="0"/>
              </a:rPr>
              <a:t>state and </a:t>
            </a:r>
            <a:r>
              <a:rPr lang="en-US" altLang="en-US" sz="2800" dirty="0">
                <a:latin typeface="Goudy Old Style" panose="02020502050305020303" pitchFamily="18" charset="0"/>
              </a:rPr>
              <a:t>local employees </a:t>
            </a:r>
            <a:r>
              <a:rPr lang="en-US" altLang="en-US" sz="2800" dirty="0" smtClean="0">
                <a:latin typeface="Goudy Old Style" panose="02020502050305020303" pitchFamily="18" charset="0"/>
              </a:rPr>
              <a:t>make up </a:t>
            </a:r>
            <a:r>
              <a:rPr lang="en-US" altLang="en-US" sz="2800" dirty="0">
                <a:latin typeface="Goudy Old Style" panose="02020502050305020303" pitchFamily="18" charset="0"/>
              </a:rPr>
              <a:t>roughly 21 million people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200400"/>
            <a:ext cx="1673225" cy="1476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1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17" y="799064"/>
            <a:ext cx="7848600" cy="724936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Goudy Old Style" panose="02020502050305020303" pitchFamily="18" charset="0"/>
              </a:rPr>
              <a:t>How is the Executive Branch organized?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0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024744" cy="722864"/>
          </a:xfrm>
        </p:spPr>
        <p:txBody>
          <a:bodyPr/>
          <a:lstStyle/>
          <a:p>
            <a:pPr algn="ctr"/>
            <a:r>
              <a:rPr lang="en-US" b="1" u="sng" dirty="0">
                <a:latin typeface="Goudy Old Style" panose="02020502050305020303" pitchFamily="18" charset="0"/>
              </a:rPr>
              <a:t>Political and Management</a:t>
            </a:r>
            <a:endParaRPr lang="en-US" b="1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6324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latin typeface="Goudy Old Style" panose="02020502050305020303" pitchFamily="18" charset="0"/>
              </a:rPr>
              <a:t>Executive office of the President </a:t>
            </a:r>
          </a:p>
          <a:p>
            <a:pPr lvl="1"/>
            <a:r>
              <a:rPr lang="en-US" dirty="0">
                <a:latin typeface="Goudy Old Style" panose="02020502050305020303" pitchFamily="18" charset="0"/>
              </a:rPr>
              <a:t>Key White House staff, close advisors and experts (appointed by President, some need approval)</a:t>
            </a:r>
          </a:p>
          <a:p>
            <a:pPr lvl="1"/>
            <a:r>
              <a:rPr lang="en-US" b="1" u="sng" dirty="0">
                <a:latin typeface="Goudy Old Style" panose="02020502050305020303" pitchFamily="18" charset="0"/>
              </a:rPr>
              <a:t>Office</a:t>
            </a:r>
            <a:r>
              <a:rPr lang="en-US" dirty="0">
                <a:latin typeface="Goudy Old Style" panose="02020502050305020303" pitchFamily="18" charset="0"/>
              </a:rPr>
              <a:t>s: </a:t>
            </a:r>
          </a:p>
          <a:p>
            <a:pPr lvl="2"/>
            <a:r>
              <a:rPr lang="en-US" dirty="0">
                <a:latin typeface="Goudy Old Style" panose="02020502050305020303" pitchFamily="18" charset="0"/>
              </a:rPr>
              <a:t>Office of White House</a:t>
            </a:r>
          </a:p>
          <a:p>
            <a:pPr lvl="2"/>
            <a:r>
              <a:rPr lang="en-US" dirty="0">
                <a:latin typeface="Goudy Old Style" panose="02020502050305020303" pitchFamily="18" charset="0"/>
              </a:rPr>
              <a:t>Office of </a:t>
            </a:r>
            <a:r>
              <a:rPr lang="en-US" dirty="0" smtClean="0">
                <a:latin typeface="Goudy Old Style" panose="02020502050305020303" pitchFamily="18" charset="0"/>
              </a:rPr>
              <a:t>the Vice President</a:t>
            </a:r>
            <a:endParaRPr lang="en-US" dirty="0">
              <a:latin typeface="Goudy Old Style" panose="02020502050305020303" pitchFamily="18" charset="0"/>
            </a:endParaRPr>
          </a:p>
          <a:p>
            <a:pPr lvl="3"/>
            <a:r>
              <a:rPr lang="en-US" dirty="0">
                <a:latin typeface="Goudy Old Style" panose="02020502050305020303" pitchFamily="18" charset="0"/>
              </a:rPr>
              <a:t>Only constitutional duties: President of Senate, 25</a:t>
            </a:r>
            <a:r>
              <a:rPr lang="en-US" baseline="30000" dirty="0">
                <a:latin typeface="Goudy Old Style" panose="02020502050305020303" pitchFamily="18" charset="0"/>
              </a:rPr>
              <a:t>th</a:t>
            </a:r>
            <a:r>
              <a:rPr lang="en-US" dirty="0">
                <a:latin typeface="Goudy Old Style" panose="02020502050305020303" pitchFamily="18" charset="0"/>
              </a:rPr>
              <a:t> amendment becomes President is President is disabled, Presidential succession </a:t>
            </a:r>
          </a:p>
          <a:p>
            <a:pPr lvl="2"/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r>
              <a:rPr lang="en-US" b="1" dirty="0" smtClean="0">
                <a:latin typeface="Goudy Old Style" panose="02020502050305020303" pitchFamily="18" charset="0"/>
              </a:rPr>
              <a:t>Office </a:t>
            </a:r>
            <a:r>
              <a:rPr lang="en-US" b="1" dirty="0">
                <a:latin typeface="Goudy Old Style" panose="02020502050305020303" pitchFamily="18" charset="0"/>
              </a:rPr>
              <a:t>of Management and Budget</a:t>
            </a:r>
          </a:p>
          <a:p>
            <a:pPr lvl="3"/>
            <a:r>
              <a:rPr lang="en-US" dirty="0">
                <a:latin typeface="Goudy Old Style" panose="02020502050305020303" pitchFamily="18" charset="0"/>
              </a:rPr>
              <a:t>Assist President in preparing budget and supervise administration after Senate approves *Economic Policy </a:t>
            </a:r>
          </a:p>
          <a:p>
            <a:pPr lvl="2"/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r>
              <a:rPr lang="en-US" b="1" dirty="0" smtClean="0">
                <a:latin typeface="Goudy Old Style" panose="02020502050305020303" pitchFamily="18" charset="0"/>
              </a:rPr>
              <a:t>U.S. </a:t>
            </a:r>
            <a:r>
              <a:rPr lang="en-US" b="1" dirty="0">
                <a:latin typeface="Goudy Old Style" panose="02020502050305020303" pitchFamily="18" charset="0"/>
              </a:rPr>
              <a:t>Trade Representatives</a:t>
            </a:r>
          </a:p>
          <a:p>
            <a:pPr lvl="3"/>
            <a:r>
              <a:rPr lang="en-US" dirty="0">
                <a:latin typeface="Goudy Old Style" panose="02020502050305020303" pitchFamily="18" charset="0"/>
              </a:rPr>
              <a:t>Advise President on foreign trade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6451" y="486662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Vice President </a:t>
            </a:r>
          </a:p>
          <a:p>
            <a:pPr algn="ctr"/>
            <a:r>
              <a:rPr lang="en-US" sz="1400" b="1" dirty="0" smtClean="0">
                <a:latin typeface="Goudy Old Style" panose="02020502050305020303" pitchFamily="18" charset="0"/>
              </a:rPr>
              <a:t>Mike Pence</a:t>
            </a:r>
            <a:endParaRPr lang="en-US" sz="1400" b="1" dirty="0">
              <a:latin typeface="Goudy Old Style" panose="02020502050305020303" pitchFamily="18" charset="0"/>
            </a:endParaRPr>
          </a:p>
        </p:txBody>
      </p:sp>
      <p:pic>
        <p:nvPicPr>
          <p:cNvPr id="6146" name="Picture 2" descr="Image result for mike pence and marlon b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634" y="2438400"/>
            <a:ext cx="1676400" cy="2315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722864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Political and Management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5181600" cy="4572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Chief of Staff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Closet advisor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No Senate approval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Coordinate day-to-day activities of the President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Oversee other offices </a:t>
            </a:r>
          </a:p>
          <a:p>
            <a:endParaRPr lang="en-US" dirty="0" smtClean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latin typeface="Goudy Old Style" panose="02020502050305020303" pitchFamily="18" charset="0"/>
              </a:rPr>
              <a:t>National </a:t>
            </a:r>
            <a:r>
              <a:rPr lang="en-US" b="1" u="sng" dirty="0" smtClean="0">
                <a:latin typeface="Goudy Old Style" panose="02020502050305020303" pitchFamily="18" charset="0"/>
              </a:rPr>
              <a:t>Security Advisor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Daily security briefings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This person often becomes </a:t>
            </a:r>
          </a:p>
          <a:p>
            <a:pPr marL="457200" lvl="1" indent="0">
              <a:buNone/>
            </a:pPr>
            <a:r>
              <a:rPr lang="en-US" dirty="0">
                <a:latin typeface="Goudy Old Style" panose="02020502050305020303" pitchFamily="18" charset="0"/>
              </a:rPr>
              <a:t> </a:t>
            </a:r>
            <a:r>
              <a:rPr lang="en-US" dirty="0" smtClean="0">
                <a:latin typeface="Goudy Old Style" panose="02020502050305020303" pitchFamily="18" charset="0"/>
              </a:rPr>
              <a:t>   Secretary of State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4790485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</a:rPr>
              <a:t>Chief of Staff </a:t>
            </a:r>
            <a:r>
              <a:rPr lang="en-US" sz="1400" b="1" dirty="0"/>
              <a:t>Mick </a:t>
            </a:r>
            <a:r>
              <a:rPr lang="en-US" sz="1400" b="1" dirty="0" err="1" smtClean="0"/>
              <a:t>Mulvaney</a:t>
            </a:r>
            <a:endParaRPr lang="en-US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0456"/>
            <a:ext cx="2461991" cy="1854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165" y="685800"/>
            <a:ext cx="7024744" cy="762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Bureaucratic Support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4724400" cy="47244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Goudy Old Style" panose="02020502050305020303" pitchFamily="18" charset="0"/>
              </a:rPr>
              <a:t>Press Secretary</a:t>
            </a:r>
          </a:p>
          <a:p>
            <a:pPr lvl="1"/>
            <a:r>
              <a:rPr lang="en-US" sz="2800" dirty="0" smtClean="0">
                <a:latin typeface="Goudy Old Style" panose="02020502050305020303" pitchFamily="18" charset="0"/>
              </a:rPr>
              <a:t>An office that does not require </a:t>
            </a:r>
            <a:r>
              <a:rPr lang="en-US" sz="2800" dirty="0" smtClean="0">
                <a:latin typeface="Goudy Old Style" panose="02020502050305020303" pitchFamily="18" charset="0"/>
              </a:rPr>
              <a:t>Senate approval</a:t>
            </a:r>
          </a:p>
          <a:p>
            <a:pPr lvl="1"/>
            <a:r>
              <a:rPr lang="en-US" sz="2800" dirty="0" smtClean="0">
                <a:latin typeface="Goudy Old Style" panose="02020502050305020303" pitchFamily="18" charset="0"/>
              </a:rPr>
              <a:t>Acts as the chief </a:t>
            </a:r>
            <a:r>
              <a:rPr lang="en-US" sz="2800" dirty="0" smtClean="0">
                <a:latin typeface="Goudy Old Style" panose="02020502050305020303" pitchFamily="18" charset="0"/>
              </a:rPr>
              <a:t>spokesman for the President </a:t>
            </a:r>
          </a:p>
          <a:p>
            <a:pPr lvl="1"/>
            <a:r>
              <a:rPr lang="en-US" sz="2800" dirty="0">
                <a:latin typeface="Goudy Old Style" panose="02020502050305020303" pitchFamily="18" charset="0"/>
              </a:rPr>
              <a:t>In charge of press </a:t>
            </a:r>
            <a:r>
              <a:rPr lang="en-US" sz="2800" dirty="0" smtClean="0">
                <a:latin typeface="Goudy Old Style" panose="02020502050305020303" pitchFamily="18" charset="0"/>
              </a:rPr>
              <a:t>briefs which allows them c</a:t>
            </a:r>
            <a:r>
              <a:rPr lang="en-US" sz="2800" dirty="0" smtClean="0">
                <a:latin typeface="Goudy Old Style" panose="02020502050305020303" pitchFamily="18" charset="0"/>
              </a:rPr>
              <a:t>ontrol </a:t>
            </a:r>
            <a:r>
              <a:rPr lang="en-US" sz="2800" dirty="0" smtClean="0">
                <a:latin typeface="Goudy Old Style" panose="02020502050305020303" pitchFamily="18" charset="0"/>
              </a:rPr>
              <a:t>flow of information and </a:t>
            </a:r>
            <a:r>
              <a:rPr lang="en-US" sz="2800" dirty="0" smtClean="0">
                <a:latin typeface="Goudy Old Style" panose="02020502050305020303" pitchFamily="18" charset="0"/>
              </a:rPr>
              <a:t>set the media’s agenda</a:t>
            </a:r>
            <a:endParaRPr lang="en-US" sz="2800" dirty="0" smtClean="0">
              <a:latin typeface="Goudy Old Style" panose="02020502050305020303" pitchFamily="18" charset="0"/>
            </a:endParaRPr>
          </a:p>
        </p:txBody>
      </p:sp>
      <p:pic>
        <p:nvPicPr>
          <p:cNvPr id="7170" name="Picture 2" descr="Image result for sarah sanders hucka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38400"/>
            <a:ext cx="2714625" cy="1905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76912" y="453270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White House </a:t>
            </a:r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  <a:latin typeface="Goudy Old Style" panose="02020502050305020303" pitchFamily="18" charset="0"/>
              </a:rPr>
              <a:t>Press Secretary  </a:t>
            </a:r>
            <a:r>
              <a:rPr lang="en-US" sz="1400" b="1" dirty="0" smtClean="0">
                <a:latin typeface="Goudy Old Style" panose="02020502050305020303" pitchFamily="18" charset="0"/>
              </a:rPr>
              <a:t>Sarah Sanders Huckabee</a:t>
            </a:r>
            <a:endParaRPr lang="en-US" sz="1400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Goudy Old Style" panose="02020502050305020303" pitchFamily="18" charset="0"/>
              </a:rPr>
              <a:t>The President’s Cabinet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315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Presidential Cabinet</a:t>
            </a:r>
            <a:r>
              <a:rPr lang="en-US" dirty="0" smtClean="0">
                <a:latin typeface="Goudy Old Style" panose="02020502050305020303" pitchFamily="18" charset="0"/>
              </a:rPr>
              <a:t>-Established </a:t>
            </a:r>
            <a:r>
              <a:rPr lang="en-US" dirty="0">
                <a:latin typeface="Goudy Old Style" panose="02020502050305020303" pitchFamily="18" charset="0"/>
              </a:rPr>
              <a:t>in Article II, Section 2 of the Constitution, the Cabinet’s role is to advise the President on any subject he may require relating to the duties of each member’s respective office. </a:t>
            </a:r>
            <a:endParaRPr lang="en-US" dirty="0" smtClean="0">
              <a:latin typeface="Goudy Old Style" panose="02020502050305020303" pitchFamily="18" charset="0"/>
            </a:endParaRPr>
          </a:p>
          <a:p>
            <a:endParaRPr lang="en-US" dirty="0" smtClean="0">
              <a:latin typeface="Goudy Old Style" panose="02020502050305020303" pitchFamily="18" charset="0"/>
            </a:endParaRPr>
          </a:p>
          <a:p>
            <a:r>
              <a:rPr lang="en-US" dirty="0" smtClean="0">
                <a:latin typeface="Goudy Old Style" panose="02020502050305020303" pitchFamily="18" charset="0"/>
              </a:rPr>
              <a:t>Article </a:t>
            </a:r>
            <a:r>
              <a:rPr lang="en-US" dirty="0" smtClean="0">
                <a:latin typeface="Goudy Old Style" panose="02020502050305020303" pitchFamily="18" charset="0"/>
              </a:rPr>
              <a:t>II </a:t>
            </a:r>
            <a:r>
              <a:rPr lang="en-US" dirty="0" smtClean="0">
                <a:latin typeface="Goudy Old Style" panose="02020502050305020303" pitchFamily="18" charset="0"/>
              </a:rPr>
              <a:t>list the need for</a:t>
            </a:r>
            <a:r>
              <a:rPr lang="en-US" dirty="0" smtClean="0">
                <a:latin typeface="Goudy Old Style" panose="02020502050305020303" pitchFamily="18" charset="0"/>
              </a:rPr>
              <a:t> </a:t>
            </a:r>
            <a:r>
              <a:rPr lang="en-US" dirty="0" smtClean="0">
                <a:latin typeface="Goudy Old Style" panose="02020502050305020303" pitchFamily="18" charset="0"/>
              </a:rPr>
              <a:t>“heads of departments”; but doesn’t list specifics about president’s advisors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Currently the President has fifteen members serving in his cabinet a number that has increased from </a:t>
            </a:r>
            <a:r>
              <a:rPr lang="en-US" dirty="0" smtClean="0">
                <a:latin typeface="Goudy Old Style" panose="02020502050305020303" pitchFamily="18" charset="0"/>
              </a:rPr>
              <a:t>George Washington’s five members due to the creation of new agencies </a:t>
            </a:r>
            <a:endParaRPr lang="en-US" dirty="0" smtClean="0">
              <a:latin typeface="Goudy Old Style" panose="02020502050305020303" pitchFamily="18" charset="0"/>
            </a:endParaRPr>
          </a:p>
          <a:p>
            <a:endParaRPr lang="en-US" dirty="0" smtClean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latin typeface="Goudy Old Style" panose="02020502050305020303" pitchFamily="18" charset="0"/>
              </a:rPr>
              <a:t>Chosen </a:t>
            </a:r>
            <a:r>
              <a:rPr lang="en-US" b="1" u="sng" dirty="0" smtClean="0">
                <a:latin typeface="Goudy Old Style" panose="02020502050305020303" pitchFamily="18" charset="0"/>
              </a:rPr>
              <a:t>for expertise in </a:t>
            </a:r>
            <a:r>
              <a:rPr lang="en-US" b="1" u="sng" dirty="0" smtClean="0">
                <a:latin typeface="Goudy Old Style" panose="02020502050305020303" pitchFamily="18" charset="0"/>
              </a:rPr>
              <a:t>area</a:t>
            </a:r>
            <a:r>
              <a:rPr lang="en-US" dirty="0" smtClean="0">
                <a:latin typeface="Goudy Old Style" panose="02020502050305020303" pitchFamily="18" charset="0"/>
              </a:rPr>
              <a:t>: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Appointed by President, confirmed by Senate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Must be “vetted” (review credentials)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Can be fired by President without Senate approval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Becoming more diverse 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Each department has many levels of authority </a:t>
            </a:r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462</TotalTime>
  <Words>1044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Federal Bureaucracy  </vt:lpstr>
      <vt:lpstr>Federal Bureaucracy</vt:lpstr>
      <vt:lpstr>Federal Bureaucracy</vt:lpstr>
      <vt:lpstr>Growth of the Federal Bureaucracy</vt:lpstr>
      <vt:lpstr>How is the Executive Branch organized? </vt:lpstr>
      <vt:lpstr>Political and Management</vt:lpstr>
      <vt:lpstr>Political and Management</vt:lpstr>
      <vt:lpstr>Bureaucratic Support </vt:lpstr>
      <vt:lpstr>The President’s Cabinet</vt:lpstr>
      <vt:lpstr>Political Control of Bureaucracy</vt:lpstr>
      <vt:lpstr>Bureaucratic Agencies </vt:lpstr>
      <vt:lpstr>Bureaucratic Agencies </vt:lpstr>
      <vt:lpstr>Bureaucratic Agencies </vt:lpstr>
      <vt:lpstr>Bureaucratic Agencies </vt:lpstr>
      <vt:lpstr>Bureaucratic Agencies </vt:lpstr>
      <vt:lpstr>Bureaucratic Agencies </vt:lpstr>
      <vt:lpstr>Bureaucratic Agencies </vt:lpstr>
      <vt:lpstr>Bureaucratic Agencies </vt:lpstr>
      <vt:lpstr>Independent Regulatory Agencies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2015-03-18T16:24:15Z</dcterms:created>
  <dcterms:modified xsi:type="dcterms:W3CDTF">2019-05-16T15:01:13Z</dcterms:modified>
</cp:coreProperties>
</file>