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91" r:id="rId3"/>
    <p:sldId id="292" r:id="rId4"/>
    <p:sldId id="294" r:id="rId5"/>
    <p:sldId id="295" r:id="rId6"/>
    <p:sldId id="307" r:id="rId7"/>
    <p:sldId id="264" r:id="rId8"/>
    <p:sldId id="265" r:id="rId9"/>
    <p:sldId id="267" r:id="rId10"/>
    <p:sldId id="297" r:id="rId11"/>
    <p:sldId id="298" r:id="rId12"/>
    <p:sldId id="299" r:id="rId13"/>
    <p:sldId id="300" r:id="rId14"/>
    <p:sldId id="301" r:id="rId15"/>
    <p:sldId id="302" r:id="rId16"/>
    <p:sldId id="303" r:id="rId17"/>
    <p:sldId id="305" r:id="rId18"/>
    <p:sldId id="306" r:id="rId19"/>
    <p:sldId id="286" r:id="rId20"/>
    <p:sldId id="308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80" y="-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5DDC02C9-8ECC-4814-AC8E-D5567786F15E}" type="datetimeFigureOut">
              <a:rPr lang="en-US" smtClean="0"/>
              <a:t>5/16/2019</a:t>
            </a:fld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1014B2C8-E74E-4B07-838E-EBDAA11F200C}" type="slidenum">
              <a:rPr lang="en-US" smtClean="0"/>
              <a:t>‹#›</a:t>
            </a:fld>
            <a:endParaRPr lang="en-US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C02C9-8ECC-4814-AC8E-D5567786F15E}" type="datetimeFigureOut">
              <a:rPr lang="en-US" smtClean="0"/>
              <a:t>5/16/2019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4B2C8-E74E-4B07-838E-EBDAA11F200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C02C9-8ECC-4814-AC8E-D5567786F15E}" type="datetimeFigureOut">
              <a:rPr lang="en-US" smtClean="0"/>
              <a:t>5/16/2019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4B2C8-E74E-4B07-838E-EBDAA11F200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C02C9-8ECC-4814-AC8E-D5567786F15E}" type="datetimeFigureOut">
              <a:rPr lang="en-US" smtClean="0"/>
              <a:t>5/16/2019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4B2C8-E74E-4B07-838E-EBDAA11F200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C02C9-8ECC-4814-AC8E-D5567786F15E}" type="datetimeFigureOut">
              <a:rPr lang="en-US" smtClean="0"/>
              <a:t>5/16/2019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4B2C8-E74E-4B07-838E-EBDAA11F200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C02C9-8ECC-4814-AC8E-D5567786F15E}" type="datetimeFigureOut">
              <a:rPr lang="en-US" smtClean="0"/>
              <a:t>5/16/2019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4B2C8-E74E-4B07-838E-EBDAA11F200C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C02C9-8ECC-4814-AC8E-D5567786F15E}" type="datetimeFigureOut">
              <a:rPr lang="en-US" smtClean="0"/>
              <a:t>5/16/2019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4B2C8-E74E-4B07-838E-EBDAA11F200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C02C9-8ECC-4814-AC8E-D5567786F15E}" type="datetimeFigureOut">
              <a:rPr lang="en-US" smtClean="0"/>
              <a:t>5/16/2019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4B2C8-E74E-4B07-838E-EBDAA11F200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C02C9-8ECC-4814-AC8E-D5567786F15E}" type="datetimeFigureOut">
              <a:rPr lang="en-US" smtClean="0"/>
              <a:t>5/16/2019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4B2C8-E74E-4B07-838E-EBDAA11F200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C02C9-8ECC-4814-AC8E-D5567786F15E}" type="datetimeFigureOut">
              <a:rPr lang="en-US" smtClean="0"/>
              <a:t>5/16/2019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4B2C8-E74E-4B07-838E-EBDAA11F200C}" type="slidenum">
              <a:rPr lang="en-US" smtClean="0"/>
              <a:t>‹#›</a:t>
            </a:fld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C02C9-8ECC-4814-AC8E-D5567786F15E}" type="datetimeFigureOut">
              <a:rPr lang="en-US" smtClean="0"/>
              <a:t>5/16/2019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4B2C8-E74E-4B07-838E-EBDAA11F200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5DDC02C9-8ECC-4814-AC8E-D5567786F15E}" type="datetimeFigureOut">
              <a:rPr lang="en-US" smtClean="0"/>
              <a:t>5/16/2019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1014B2C8-E74E-4B07-838E-EBDAA11F200C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48200" y="2708476"/>
            <a:ext cx="3505199" cy="1702160"/>
          </a:xfrm>
        </p:spPr>
        <p:txBody>
          <a:bodyPr>
            <a:normAutofit fontScale="90000"/>
          </a:bodyPr>
          <a:lstStyle/>
          <a:p>
            <a:r>
              <a:rPr lang="en-US" sz="4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Federal </a:t>
            </a:r>
            <a:r>
              <a:rPr lang="en-US" sz="4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Bureaucracy </a:t>
            </a:r>
            <a:r>
              <a:rPr lang="en-US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/>
            </a:r>
            <a:br>
              <a:rPr lang="en-US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n-US" sz="2400" b="1" dirty="0" smtClean="0">
                <a:latin typeface="Goudy Old Style" panose="02020502050305020303" pitchFamily="18" charset="0"/>
              </a:rPr>
              <a:t>Chapter 15-Supplemental Power Point </a:t>
            </a:r>
            <a:endParaRPr lang="en-US" sz="2400" b="1" dirty="0">
              <a:latin typeface="Goudy Old Style" panose="02020502050305020303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0660" y="1905000"/>
            <a:ext cx="4040094" cy="3057525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</p:spTree>
    <p:extLst>
      <p:ext uri="{BB962C8B-B14F-4D97-AF65-F5344CB8AC3E}">
        <p14:creationId xmlns:p14="http://schemas.microsoft.com/office/powerpoint/2010/main" val="3648897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990600"/>
            <a:ext cx="7024744" cy="722864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b="1" u="sng" dirty="0" smtClean="0">
                <a:latin typeface="Goudy Old Style" panose="02020502050305020303" pitchFamily="18" charset="0"/>
              </a:rPr>
              <a:t>Political Control of Bureaucracy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752600"/>
            <a:ext cx="5105400" cy="4572000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en-US" altLang="en-US" b="1" u="sng" dirty="0" smtClean="0">
                <a:latin typeface="Goudy Old Style" panose="02020502050305020303" pitchFamily="18" charset="0"/>
              </a:rPr>
              <a:t>Who should control the bureaucracy</a:t>
            </a:r>
            <a:r>
              <a:rPr lang="en-US" altLang="en-US" b="1" dirty="0" smtClean="0">
                <a:latin typeface="Goudy Old Style" panose="02020502050305020303" pitchFamily="18" charset="0"/>
              </a:rPr>
              <a:t>?</a:t>
            </a:r>
          </a:p>
          <a:p>
            <a:pPr lvl="1" eaLnBrk="1" hangingPunct="1"/>
            <a:r>
              <a:rPr lang="en-US" altLang="en-US" dirty="0" smtClean="0">
                <a:latin typeface="Goudy Old Style" panose="02020502050305020303" pitchFamily="18" charset="0"/>
              </a:rPr>
              <a:t>Bureaucracy should be responsive to elected officials (Congress, the President)</a:t>
            </a:r>
          </a:p>
          <a:p>
            <a:pPr lvl="2" eaLnBrk="1" hangingPunct="1"/>
            <a:r>
              <a:rPr lang="en-US" altLang="en-US" dirty="0" smtClean="0">
                <a:latin typeface="Goudy Old Style" panose="02020502050305020303" pitchFamily="18" charset="0"/>
              </a:rPr>
              <a:t>Members of the bureaucracy are not elected, and must be held accountable for their actions</a:t>
            </a:r>
          </a:p>
          <a:p>
            <a:pPr lvl="2" eaLnBrk="1" hangingPunct="1"/>
            <a:r>
              <a:rPr lang="en-US" altLang="en-US" dirty="0" smtClean="0">
                <a:latin typeface="Goudy Old Style" panose="02020502050305020303" pitchFamily="18" charset="0"/>
              </a:rPr>
              <a:t>Making them responsive to elected officials give the public a voice in bureaucratic operations</a:t>
            </a:r>
          </a:p>
          <a:p>
            <a:pPr lvl="1" eaLnBrk="1" hangingPunct="1"/>
            <a:r>
              <a:rPr lang="en-US" altLang="en-US" dirty="0" smtClean="0">
                <a:latin typeface="Goudy Old Style" panose="02020502050305020303" pitchFamily="18" charset="0"/>
              </a:rPr>
              <a:t>The bureaucracy should be free from political pressures</a:t>
            </a:r>
          </a:p>
          <a:p>
            <a:pPr lvl="2" eaLnBrk="1" hangingPunct="1"/>
            <a:r>
              <a:rPr lang="en-US" altLang="en-US" dirty="0" smtClean="0">
                <a:latin typeface="Goudy Old Style" panose="02020502050305020303" pitchFamily="18" charset="0"/>
              </a:rPr>
              <a:t>They should be autonomous</a:t>
            </a:r>
          </a:p>
        </p:txBody>
      </p:sp>
      <p:sp>
        <p:nvSpPr>
          <p:cNvPr id="2" name="AutoShape 2" descr="Image result for breaucrats"/>
          <p:cNvSpPr>
            <a:spLocks noChangeAspect="1" noChangeArrowheads="1"/>
          </p:cNvSpPr>
          <p:nvPr/>
        </p:nvSpPr>
        <p:spPr bwMode="auto">
          <a:xfrm>
            <a:off x="155575" y="-852488"/>
            <a:ext cx="2705100" cy="1781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1200" y="3124200"/>
            <a:ext cx="2705100" cy="178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29580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762000"/>
            <a:ext cx="7024744" cy="722864"/>
          </a:xfrm>
        </p:spPr>
        <p:txBody>
          <a:bodyPr/>
          <a:lstStyle/>
          <a:p>
            <a:pPr algn="ctr"/>
            <a:r>
              <a:rPr lang="en-US" b="1" u="sng" dirty="0" smtClean="0">
                <a:latin typeface="Goudy Old Style" panose="02020502050305020303" pitchFamily="18" charset="0"/>
              </a:rPr>
              <a:t>Bureaucratic Agencies </a:t>
            </a:r>
            <a:endParaRPr lang="en-US" b="1" u="sng" dirty="0">
              <a:latin typeface="Goudy Old Style" panose="020205020503050203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762000" y="1676400"/>
            <a:ext cx="3724656" cy="4495800"/>
          </a:xfrm>
        </p:spPr>
        <p:txBody>
          <a:bodyPr>
            <a:normAutofit lnSpcReduction="10000"/>
          </a:bodyPr>
          <a:lstStyle/>
          <a:p>
            <a:r>
              <a:rPr lang="en-US" sz="3200" b="1" dirty="0" smtClean="0">
                <a:latin typeface="Goudy Old Style" panose="02020502050305020303" pitchFamily="18" charset="0"/>
              </a:rPr>
              <a:t> 1. Department of the State </a:t>
            </a:r>
          </a:p>
          <a:p>
            <a:pPr lvl="1"/>
            <a:r>
              <a:rPr lang="en-US" sz="2400" dirty="0" smtClean="0">
                <a:latin typeface="Goudy Old Style" panose="02020502050305020303" pitchFamily="18" charset="0"/>
              </a:rPr>
              <a:t>Led by the Secretary </a:t>
            </a:r>
            <a:r>
              <a:rPr lang="en-US" sz="2400" dirty="0">
                <a:latin typeface="Goudy Old Style" panose="02020502050305020303" pitchFamily="18" charset="0"/>
              </a:rPr>
              <a:t>of State </a:t>
            </a:r>
            <a:r>
              <a:rPr lang="en-US" sz="2400" dirty="0" smtClean="0">
                <a:latin typeface="Goudy Old Style" panose="02020502050305020303" pitchFamily="18" charset="0"/>
              </a:rPr>
              <a:t>they are in charge of Implements </a:t>
            </a:r>
            <a:r>
              <a:rPr lang="en-US" sz="2400" dirty="0">
                <a:latin typeface="Goudy Old Style" panose="02020502050305020303" pitchFamily="18" charset="0"/>
              </a:rPr>
              <a:t>foreign policy</a:t>
            </a:r>
          </a:p>
          <a:p>
            <a:pPr lvl="1"/>
            <a:r>
              <a:rPr lang="en-US" sz="2400" dirty="0">
                <a:latin typeface="Goudy Old Style" panose="02020502050305020303" pitchFamily="18" charset="0"/>
              </a:rPr>
              <a:t>Staffs embassies (offices of ambassadors in foreign countries)</a:t>
            </a:r>
          </a:p>
          <a:p>
            <a:pPr lvl="1"/>
            <a:r>
              <a:rPr lang="en-US" sz="2400" dirty="0">
                <a:latin typeface="Goudy Old Style" panose="02020502050305020303" pitchFamily="18" charset="0"/>
              </a:rPr>
              <a:t>Represents the U.S. at United Nations</a:t>
            </a:r>
          </a:p>
          <a:p>
            <a:pPr lvl="1"/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4"/>
          </p:nvPr>
        </p:nvSpPr>
        <p:spPr>
          <a:xfrm>
            <a:off x="4800600" y="1673350"/>
            <a:ext cx="3657599" cy="4575049"/>
          </a:xfrm>
        </p:spPr>
        <p:txBody>
          <a:bodyPr/>
          <a:lstStyle/>
          <a:p>
            <a:r>
              <a:rPr lang="en-US" sz="3200" b="1" dirty="0" smtClean="0">
                <a:latin typeface="Goudy Old Style" panose="02020502050305020303" pitchFamily="18" charset="0"/>
              </a:rPr>
              <a:t> 2. Department of the Treasury </a:t>
            </a:r>
          </a:p>
          <a:p>
            <a:r>
              <a:rPr lang="en-US" sz="2800" dirty="0" smtClean="0">
                <a:latin typeface="Goudy Old Style" panose="02020502050305020303" pitchFamily="18" charset="0"/>
              </a:rPr>
              <a:t>Led by Secretary </a:t>
            </a:r>
            <a:r>
              <a:rPr lang="en-US" sz="2800" dirty="0">
                <a:latin typeface="Goudy Old Style" panose="02020502050305020303" pitchFamily="18" charset="0"/>
              </a:rPr>
              <a:t>of Treasury </a:t>
            </a:r>
            <a:endParaRPr lang="en-US" sz="2800" dirty="0" smtClean="0">
              <a:latin typeface="Goudy Old Style" panose="02020502050305020303" pitchFamily="18" charset="0"/>
            </a:endParaRPr>
          </a:p>
          <a:p>
            <a:pPr lvl="1"/>
            <a:r>
              <a:rPr lang="en-US" sz="2400" dirty="0" smtClean="0">
                <a:latin typeface="Goudy Old Style" panose="02020502050305020303" pitchFamily="18" charset="0"/>
              </a:rPr>
              <a:t>Manages </a:t>
            </a:r>
            <a:r>
              <a:rPr lang="en-US" sz="2400" dirty="0">
                <a:latin typeface="Goudy Old Style" panose="02020502050305020303" pitchFamily="18" charset="0"/>
              </a:rPr>
              <a:t>the nation’s money</a:t>
            </a:r>
          </a:p>
          <a:p>
            <a:pPr lvl="1"/>
            <a:r>
              <a:rPr lang="en-US" sz="2400" dirty="0">
                <a:latin typeface="Goudy Old Style" panose="02020502050305020303" pitchFamily="18" charset="0"/>
              </a:rPr>
              <a:t>Collect and oversee taxes</a:t>
            </a:r>
          </a:p>
          <a:p>
            <a:pPr lvl="1"/>
            <a:r>
              <a:rPr lang="en-US" sz="2400" dirty="0">
                <a:latin typeface="Goudy Old Style" panose="02020502050305020303" pitchFamily="18" charset="0"/>
              </a:rPr>
              <a:t>Borrow and print money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8049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762000"/>
            <a:ext cx="7024744" cy="722864"/>
          </a:xfrm>
        </p:spPr>
        <p:txBody>
          <a:bodyPr/>
          <a:lstStyle/>
          <a:p>
            <a:pPr algn="ctr"/>
            <a:r>
              <a:rPr lang="en-US" b="1" u="sng" dirty="0" smtClean="0">
                <a:latin typeface="Goudy Old Style" panose="02020502050305020303" pitchFamily="18" charset="0"/>
              </a:rPr>
              <a:t>Bureaucratic Agencies </a:t>
            </a:r>
            <a:endParaRPr lang="en-US" b="1" u="sng" dirty="0">
              <a:latin typeface="Goudy Old Style" panose="020205020503050203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762000" y="1676400"/>
            <a:ext cx="3724656" cy="4495800"/>
          </a:xfrm>
        </p:spPr>
        <p:txBody>
          <a:bodyPr/>
          <a:lstStyle/>
          <a:p>
            <a:r>
              <a:rPr lang="en-US" sz="3200" b="1" dirty="0" smtClean="0">
                <a:latin typeface="Goudy Old Style" panose="02020502050305020303" pitchFamily="18" charset="0"/>
              </a:rPr>
              <a:t> 3. Department of Defense</a:t>
            </a:r>
          </a:p>
          <a:p>
            <a:r>
              <a:rPr lang="en-US" sz="2800" dirty="0" smtClean="0">
                <a:latin typeface="Goudy Old Style" panose="02020502050305020303" pitchFamily="18" charset="0"/>
              </a:rPr>
              <a:t>Led by the Secretary </a:t>
            </a:r>
            <a:r>
              <a:rPr lang="en-US" sz="2800" dirty="0">
                <a:latin typeface="Goudy Old Style" panose="02020502050305020303" pitchFamily="18" charset="0"/>
              </a:rPr>
              <a:t>of </a:t>
            </a:r>
            <a:r>
              <a:rPr lang="en-US" sz="2800" dirty="0" smtClean="0">
                <a:latin typeface="Goudy Old Style" panose="02020502050305020303" pitchFamily="18" charset="0"/>
              </a:rPr>
              <a:t>Defense.</a:t>
            </a:r>
          </a:p>
          <a:p>
            <a:pPr lvl="1"/>
            <a:r>
              <a:rPr lang="en-US" sz="2400" dirty="0" smtClean="0">
                <a:latin typeface="Goudy Old Style" panose="02020502050305020303" pitchFamily="18" charset="0"/>
              </a:rPr>
              <a:t>Manage </a:t>
            </a:r>
            <a:r>
              <a:rPr lang="en-US" sz="2400" dirty="0">
                <a:latin typeface="Goudy Old Style" panose="02020502050305020303" pitchFamily="18" charset="0"/>
              </a:rPr>
              <a:t>armed forces</a:t>
            </a:r>
          </a:p>
          <a:p>
            <a:pPr lvl="1"/>
            <a:r>
              <a:rPr lang="en-US" sz="2400" dirty="0">
                <a:latin typeface="Goudy Old Style" panose="02020502050305020303" pitchFamily="18" charset="0"/>
              </a:rPr>
              <a:t>Maintain forts, bases, harbors</a:t>
            </a:r>
          </a:p>
          <a:p>
            <a:pPr lvl="1"/>
            <a:r>
              <a:rPr lang="en-US" sz="2400" dirty="0">
                <a:latin typeface="Goudy Old Style" panose="02020502050305020303" pitchFamily="18" charset="0"/>
              </a:rPr>
              <a:t>Conduct military intelligence</a:t>
            </a:r>
          </a:p>
          <a:p>
            <a:pPr lvl="1"/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4"/>
          </p:nvPr>
        </p:nvSpPr>
        <p:spPr>
          <a:xfrm>
            <a:off x="4800600" y="1673350"/>
            <a:ext cx="3657599" cy="4575049"/>
          </a:xfrm>
        </p:spPr>
        <p:txBody>
          <a:bodyPr/>
          <a:lstStyle/>
          <a:p>
            <a:r>
              <a:rPr lang="en-US" sz="3200" b="1" dirty="0" smtClean="0">
                <a:latin typeface="Goudy Old Style" panose="02020502050305020303" pitchFamily="18" charset="0"/>
              </a:rPr>
              <a:t> 4. Department of Justice </a:t>
            </a:r>
          </a:p>
          <a:p>
            <a:pPr lvl="1"/>
            <a:r>
              <a:rPr lang="en-US" sz="2400" dirty="0" smtClean="0">
                <a:latin typeface="Goudy Old Style" panose="02020502050305020303" pitchFamily="18" charset="0"/>
              </a:rPr>
              <a:t>Led by the Attorney </a:t>
            </a:r>
            <a:r>
              <a:rPr lang="en-US" sz="2400" dirty="0">
                <a:latin typeface="Goudy Old Style" panose="02020502050305020303" pitchFamily="18" charset="0"/>
              </a:rPr>
              <a:t>General </a:t>
            </a:r>
            <a:r>
              <a:rPr lang="en-US" sz="2400" dirty="0" smtClean="0">
                <a:latin typeface="Goudy Old Style" panose="02020502050305020303" pitchFamily="18" charset="0"/>
              </a:rPr>
              <a:t>Attorney </a:t>
            </a:r>
            <a:r>
              <a:rPr lang="en-US" sz="2400" dirty="0">
                <a:latin typeface="Goudy Old Style" panose="02020502050305020303" pitchFamily="18" charset="0"/>
              </a:rPr>
              <a:t>for U.S. </a:t>
            </a:r>
          </a:p>
          <a:p>
            <a:pPr lvl="1"/>
            <a:r>
              <a:rPr lang="en-US" sz="2400" dirty="0">
                <a:latin typeface="Goudy Old Style" panose="02020502050305020303" pitchFamily="18" charset="0"/>
              </a:rPr>
              <a:t>Run FBI, maintain federal prisons</a:t>
            </a:r>
          </a:p>
          <a:p>
            <a:pPr lvl="1"/>
            <a:r>
              <a:rPr lang="en-US" sz="2400" dirty="0">
                <a:latin typeface="Goudy Old Style" panose="02020502050305020303" pitchFamily="18" charset="0"/>
              </a:rPr>
              <a:t>Investigate federal law violations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4723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762000"/>
            <a:ext cx="7024744" cy="722864"/>
          </a:xfrm>
        </p:spPr>
        <p:txBody>
          <a:bodyPr/>
          <a:lstStyle/>
          <a:p>
            <a:pPr algn="ctr"/>
            <a:r>
              <a:rPr lang="en-US" b="1" u="sng" dirty="0" smtClean="0">
                <a:latin typeface="Goudy Old Style" panose="02020502050305020303" pitchFamily="18" charset="0"/>
              </a:rPr>
              <a:t>Bureaucratic Agencies </a:t>
            </a:r>
            <a:endParaRPr lang="en-US" b="1" u="sng" dirty="0">
              <a:latin typeface="Goudy Old Style" panose="020205020503050203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762000" y="1676400"/>
            <a:ext cx="3724656" cy="4495800"/>
          </a:xfrm>
        </p:spPr>
        <p:txBody>
          <a:bodyPr/>
          <a:lstStyle/>
          <a:p>
            <a:r>
              <a:rPr lang="en-US" sz="3200" b="1" dirty="0" smtClean="0">
                <a:latin typeface="Goudy Old Style" panose="02020502050305020303" pitchFamily="18" charset="0"/>
              </a:rPr>
              <a:t> 5. Department of the Interior </a:t>
            </a:r>
          </a:p>
          <a:p>
            <a:pPr lvl="1"/>
            <a:r>
              <a:rPr lang="en-US" sz="2400" dirty="0" smtClean="0">
                <a:latin typeface="Goudy Old Style" panose="02020502050305020303" pitchFamily="18" charset="0"/>
              </a:rPr>
              <a:t>Charged with protecting public </a:t>
            </a:r>
            <a:r>
              <a:rPr lang="en-US" sz="2400" dirty="0">
                <a:latin typeface="Goudy Old Style" panose="02020502050305020303" pitchFamily="18" charset="0"/>
              </a:rPr>
              <a:t>parks and land</a:t>
            </a:r>
          </a:p>
          <a:p>
            <a:pPr lvl="1"/>
            <a:r>
              <a:rPr lang="en-US" sz="2400" dirty="0" smtClean="0">
                <a:latin typeface="Goudy Old Style" panose="02020502050305020303" pitchFamily="18" charset="0"/>
              </a:rPr>
              <a:t>Leading agency is the Department of Natural Resources (DNR)</a:t>
            </a:r>
            <a:endParaRPr lang="en-US" sz="2400" dirty="0">
              <a:latin typeface="Goudy Old Style" panose="02020502050305020303" pitchFamily="18" charset="0"/>
            </a:endParaRPr>
          </a:p>
          <a:p>
            <a:pPr lvl="1"/>
            <a:r>
              <a:rPr lang="en-US" sz="2400" dirty="0" smtClean="0">
                <a:latin typeface="Goudy Old Style" panose="02020502050305020303" pitchFamily="18" charset="0"/>
              </a:rPr>
              <a:t>Helps support Native </a:t>
            </a:r>
            <a:r>
              <a:rPr lang="en-US" sz="2400" dirty="0">
                <a:latin typeface="Goudy Old Style" panose="02020502050305020303" pitchFamily="18" charset="0"/>
              </a:rPr>
              <a:t>American Programs</a:t>
            </a:r>
          </a:p>
          <a:p>
            <a:pPr lvl="1"/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4"/>
          </p:nvPr>
        </p:nvSpPr>
        <p:spPr>
          <a:xfrm>
            <a:off x="4800600" y="1673350"/>
            <a:ext cx="3657599" cy="4575049"/>
          </a:xfrm>
        </p:spPr>
        <p:txBody>
          <a:bodyPr/>
          <a:lstStyle/>
          <a:p>
            <a:r>
              <a:rPr lang="en-US" sz="3200" b="1" dirty="0" smtClean="0">
                <a:latin typeface="Goudy Old Style" panose="02020502050305020303" pitchFamily="18" charset="0"/>
              </a:rPr>
              <a:t> 6. Department of Agriculture </a:t>
            </a:r>
          </a:p>
          <a:p>
            <a:pPr lvl="1"/>
            <a:r>
              <a:rPr lang="en-US" sz="2400" dirty="0">
                <a:latin typeface="Goudy Old Style" panose="02020502050305020303" pitchFamily="18" charset="0"/>
              </a:rPr>
              <a:t>Help farmers (subsidies) </a:t>
            </a:r>
          </a:p>
          <a:p>
            <a:pPr lvl="1"/>
            <a:r>
              <a:rPr lang="en-US" sz="2400" dirty="0" smtClean="0">
                <a:latin typeface="Goudy Old Style" panose="02020502050305020303" pitchFamily="18" charset="0"/>
              </a:rPr>
              <a:t>Food </a:t>
            </a:r>
            <a:r>
              <a:rPr lang="en-US" sz="2400" dirty="0">
                <a:latin typeface="Goudy Old Style" panose="02020502050305020303" pitchFamily="18" charset="0"/>
              </a:rPr>
              <a:t>stamps/EBT</a:t>
            </a:r>
          </a:p>
          <a:p>
            <a:pPr lvl="1"/>
            <a:r>
              <a:rPr lang="en-US" sz="2400" dirty="0">
                <a:latin typeface="Goudy Old Style" panose="02020502050305020303" pitchFamily="18" charset="0"/>
              </a:rPr>
              <a:t>School lunch program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4723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762000"/>
            <a:ext cx="7024744" cy="722864"/>
          </a:xfrm>
        </p:spPr>
        <p:txBody>
          <a:bodyPr/>
          <a:lstStyle/>
          <a:p>
            <a:pPr algn="ctr"/>
            <a:r>
              <a:rPr lang="en-US" b="1" u="sng" dirty="0" smtClean="0">
                <a:latin typeface="Goudy Old Style" panose="02020502050305020303" pitchFamily="18" charset="0"/>
              </a:rPr>
              <a:t>Bureaucratic Agencies </a:t>
            </a:r>
            <a:endParaRPr lang="en-US" b="1" u="sng" dirty="0">
              <a:latin typeface="Goudy Old Style" panose="020205020503050203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762000" y="1676400"/>
            <a:ext cx="3724656" cy="4495800"/>
          </a:xfrm>
        </p:spPr>
        <p:txBody>
          <a:bodyPr>
            <a:normAutofit fontScale="92500" lnSpcReduction="20000"/>
          </a:bodyPr>
          <a:lstStyle/>
          <a:p>
            <a:r>
              <a:rPr lang="en-US" sz="3000" dirty="0" smtClean="0">
                <a:latin typeface="Goudy Old Style" panose="02020502050305020303" pitchFamily="18" charset="0"/>
              </a:rPr>
              <a:t> </a:t>
            </a:r>
            <a:r>
              <a:rPr lang="en-US" sz="3500" b="1" dirty="0" smtClean="0">
                <a:latin typeface="Goudy Old Style" panose="02020502050305020303" pitchFamily="18" charset="0"/>
              </a:rPr>
              <a:t>7. Department of Commerce </a:t>
            </a:r>
          </a:p>
          <a:p>
            <a:pPr lvl="1"/>
            <a:r>
              <a:rPr lang="en-US" sz="2600" dirty="0" smtClean="0">
                <a:latin typeface="Goudy Old Style" panose="02020502050305020303" pitchFamily="18" charset="0"/>
              </a:rPr>
              <a:t>Helps regulate businesses </a:t>
            </a:r>
            <a:r>
              <a:rPr lang="en-US" sz="2600" dirty="0">
                <a:latin typeface="Goudy Old Style" panose="02020502050305020303" pitchFamily="18" charset="0"/>
              </a:rPr>
              <a:t>in U.S. and abroad</a:t>
            </a:r>
          </a:p>
          <a:p>
            <a:pPr lvl="1"/>
            <a:r>
              <a:rPr lang="en-US" sz="2600" dirty="0" smtClean="0">
                <a:latin typeface="Goudy Old Style" panose="02020502050305020303" pitchFamily="18" charset="0"/>
              </a:rPr>
              <a:t>Conducts the U.S. census to measure population</a:t>
            </a:r>
            <a:endParaRPr lang="en-US" sz="2600" dirty="0">
              <a:latin typeface="Goudy Old Style" panose="02020502050305020303" pitchFamily="18" charset="0"/>
            </a:endParaRPr>
          </a:p>
          <a:p>
            <a:pPr lvl="1"/>
            <a:r>
              <a:rPr lang="en-US" sz="2600" dirty="0">
                <a:latin typeface="Goudy Old Style" panose="02020502050305020303" pitchFamily="18" charset="0"/>
              </a:rPr>
              <a:t>Weather service, patents, weights, measures</a:t>
            </a:r>
          </a:p>
          <a:p>
            <a:pPr lvl="1"/>
            <a:r>
              <a:rPr lang="en-US" sz="2600" dirty="0">
                <a:latin typeface="Goudy Old Style" panose="02020502050305020303" pitchFamily="18" charset="0"/>
              </a:rPr>
              <a:t>Tide and current report </a:t>
            </a:r>
          </a:p>
          <a:p>
            <a:pPr lvl="1"/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4"/>
          </p:nvPr>
        </p:nvSpPr>
        <p:spPr>
          <a:xfrm>
            <a:off x="4800600" y="1673350"/>
            <a:ext cx="3657599" cy="4575049"/>
          </a:xfrm>
        </p:spPr>
        <p:txBody>
          <a:bodyPr>
            <a:normAutofit/>
          </a:bodyPr>
          <a:lstStyle/>
          <a:p>
            <a:r>
              <a:rPr lang="en-US" sz="2800" b="1" dirty="0" smtClean="0">
                <a:latin typeface="Goudy Old Style" panose="02020502050305020303" pitchFamily="18" charset="0"/>
              </a:rPr>
              <a:t> </a:t>
            </a:r>
            <a:r>
              <a:rPr lang="en-US" sz="3200" b="1" dirty="0" smtClean="0">
                <a:latin typeface="Goudy Old Style" panose="02020502050305020303" pitchFamily="18" charset="0"/>
              </a:rPr>
              <a:t>8. Department of Labor </a:t>
            </a:r>
          </a:p>
          <a:p>
            <a:pPr lvl="1"/>
            <a:r>
              <a:rPr lang="en-US" sz="2400" dirty="0">
                <a:latin typeface="Goudy Old Style" panose="02020502050305020303" pitchFamily="18" charset="0"/>
              </a:rPr>
              <a:t>Protect American workers</a:t>
            </a:r>
          </a:p>
          <a:p>
            <a:pPr lvl="1"/>
            <a:r>
              <a:rPr lang="en-US" sz="2400" dirty="0" smtClean="0">
                <a:latin typeface="Goudy Old Style" panose="02020502050305020303" pitchFamily="18" charset="0"/>
              </a:rPr>
              <a:t>Upholds minimum </a:t>
            </a:r>
            <a:r>
              <a:rPr lang="en-US" sz="2400" dirty="0">
                <a:latin typeface="Goudy Old Style" panose="02020502050305020303" pitchFamily="18" charset="0"/>
              </a:rPr>
              <a:t>wage</a:t>
            </a:r>
          </a:p>
          <a:p>
            <a:pPr lvl="1"/>
            <a:r>
              <a:rPr lang="en-US" sz="2400" dirty="0" smtClean="0">
                <a:latin typeface="Goudy Old Style" panose="02020502050305020303" pitchFamily="18" charset="0"/>
              </a:rPr>
              <a:t>Provides unemployment benefits</a:t>
            </a:r>
            <a:endParaRPr lang="en-US" sz="2400" dirty="0">
              <a:latin typeface="Goudy Old Style" panose="02020502050305020303" pitchFamily="18" charset="0"/>
            </a:endParaRPr>
          </a:p>
          <a:p>
            <a:pPr lvl="1"/>
            <a:r>
              <a:rPr lang="en-US" sz="2400" dirty="0" smtClean="0">
                <a:latin typeface="Goudy Old Style" panose="02020502050305020303" pitchFamily="18" charset="0"/>
              </a:rPr>
              <a:t>Offers job </a:t>
            </a:r>
            <a:r>
              <a:rPr lang="en-US" sz="2400" dirty="0">
                <a:latin typeface="Goudy Old Style" panose="02020502050305020303" pitchFamily="18" charset="0"/>
              </a:rPr>
              <a:t>training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4723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762000"/>
            <a:ext cx="7024744" cy="722864"/>
          </a:xfrm>
        </p:spPr>
        <p:txBody>
          <a:bodyPr/>
          <a:lstStyle/>
          <a:p>
            <a:pPr algn="ctr"/>
            <a:r>
              <a:rPr lang="en-US" b="1" u="sng" dirty="0" smtClean="0">
                <a:latin typeface="Goudy Old Style" panose="02020502050305020303" pitchFamily="18" charset="0"/>
              </a:rPr>
              <a:t>Bureaucratic Agencies </a:t>
            </a:r>
            <a:endParaRPr lang="en-US" b="1" u="sng" dirty="0">
              <a:latin typeface="Goudy Old Style" panose="020205020503050203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762000" y="1676400"/>
            <a:ext cx="3724656" cy="4495800"/>
          </a:xfrm>
        </p:spPr>
        <p:txBody>
          <a:bodyPr>
            <a:normAutofit/>
          </a:bodyPr>
          <a:lstStyle/>
          <a:p>
            <a:r>
              <a:rPr lang="en-US" sz="2800" dirty="0" smtClean="0">
                <a:latin typeface="Goudy Old Style" panose="02020502050305020303" pitchFamily="18" charset="0"/>
              </a:rPr>
              <a:t> </a:t>
            </a:r>
            <a:r>
              <a:rPr lang="en-US" sz="2800" b="1" dirty="0" smtClean="0">
                <a:latin typeface="Goudy Old Style" panose="02020502050305020303" pitchFamily="18" charset="0"/>
              </a:rPr>
              <a:t>9. Department of Health and Human Services</a:t>
            </a:r>
          </a:p>
          <a:p>
            <a:pPr lvl="1"/>
            <a:r>
              <a:rPr lang="en-US" sz="2400" dirty="0">
                <a:latin typeface="Goudy Old Style" panose="02020502050305020303" pitchFamily="18" charset="0"/>
              </a:rPr>
              <a:t>Implements national health policy</a:t>
            </a:r>
          </a:p>
          <a:p>
            <a:pPr lvl="1"/>
            <a:r>
              <a:rPr lang="en-US" sz="2400" dirty="0">
                <a:latin typeface="Goudy Old Style" panose="02020502050305020303" pitchFamily="18" charset="0"/>
              </a:rPr>
              <a:t>Social Security and Medicare</a:t>
            </a:r>
          </a:p>
          <a:p>
            <a:pPr lvl="1"/>
            <a:r>
              <a:rPr lang="en-US" sz="2400" dirty="0">
                <a:latin typeface="Goudy Old Style" panose="02020502050305020303" pitchFamily="18" charset="0"/>
              </a:rPr>
              <a:t>Food, drug and Cosmetics laws (works with FDA) </a:t>
            </a:r>
          </a:p>
          <a:p>
            <a:pPr lvl="1"/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4"/>
          </p:nvPr>
        </p:nvSpPr>
        <p:spPr>
          <a:xfrm>
            <a:off x="4800600" y="1673350"/>
            <a:ext cx="3657599" cy="4575049"/>
          </a:xfrm>
        </p:spPr>
        <p:txBody>
          <a:bodyPr/>
          <a:lstStyle/>
          <a:p>
            <a:r>
              <a:rPr lang="en-US" sz="2800" dirty="0" smtClean="0">
                <a:latin typeface="Goudy Old Style" panose="02020502050305020303" pitchFamily="18" charset="0"/>
              </a:rPr>
              <a:t> </a:t>
            </a:r>
            <a:r>
              <a:rPr lang="en-US" sz="2800" b="1" dirty="0" smtClean="0">
                <a:latin typeface="Goudy Old Style" panose="02020502050305020303" pitchFamily="18" charset="0"/>
              </a:rPr>
              <a:t>10. Department of Housing and Urban Development (HUD) </a:t>
            </a:r>
          </a:p>
          <a:p>
            <a:pPr lvl="1"/>
            <a:r>
              <a:rPr lang="en-US" sz="2400" dirty="0" smtClean="0">
                <a:latin typeface="Goudy Old Style" panose="02020502050305020303" pitchFamily="18" charset="0"/>
              </a:rPr>
              <a:t>Assists with building and supporting public </a:t>
            </a:r>
            <a:r>
              <a:rPr lang="en-US" sz="2400" dirty="0">
                <a:latin typeface="Goudy Old Style" panose="02020502050305020303" pitchFamily="18" charset="0"/>
              </a:rPr>
              <a:t>housing</a:t>
            </a:r>
          </a:p>
          <a:p>
            <a:pPr lvl="1"/>
            <a:r>
              <a:rPr lang="en-US" sz="2400" dirty="0">
                <a:latin typeface="Goudy Old Style" panose="02020502050305020303" pitchFamily="18" charset="0"/>
              </a:rPr>
              <a:t>Ensures equal </a:t>
            </a:r>
            <a:r>
              <a:rPr lang="en-US" sz="2400" dirty="0" smtClean="0">
                <a:latin typeface="Goudy Old Style" panose="02020502050305020303" pitchFamily="18" charset="0"/>
              </a:rPr>
              <a:t>housing for women and minorities</a:t>
            </a:r>
            <a:endParaRPr lang="en-US" sz="2400" dirty="0">
              <a:latin typeface="Goudy Old Style" panose="02020502050305020303" pitchFamily="18" charset="0"/>
            </a:endParaRPr>
          </a:p>
          <a:p>
            <a:pPr lvl="1"/>
            <a:r>
              <a:rPr lang="en-US" sz="2400" dirty="0" smtClean="0">
                <a:latin typeface="Goudy Old Style" panose="02020502050305020303" pitchFamily="18" charset="0"/>
              </a:rPr>
              <a:t>Works to improves </a:t>
            </a:r>
            <a:r>
              <a:rPr lang="en-US" sz="2400" dirty="0">
                <a:latin typeface="Goudy Old Style" panose="02020502050305020303" pitchFamily="18" charset="0"/>
              </a:rPr>
              <a:t>roads, sewers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4723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762000"/>
            <a:ext cx="7024744" cy="722864"/>
          </a:xfrm>
        </p:spPr>
        <p:txBody>
          <a:bodyPr/>
          <a:lstStyle/>
          <a:p>
            <a:pPr algn="ctr"/>
            <a:r>
              <a:rPr lang="en-US" b="1" u="sng" dirty="0" smtClean="0">
                <a:latin typeface="Goudy Old Style" panose="02020502050305020303" pitchFamily="18" charset="0"/>
              </a:rPr>
              <a:t>Bureaucratic Agencies </a:t>
            </a:r>
            <a:endParaRPr lang="en-US" b="1" u="sng" dirty="0">
              <a:latin typeface="Goudy Old Style" panose="020205020503050203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762000" y="1676400"/>
            <a:ext cx="3724656" cy="4495800"/>
          </a:xfrm>
        </p:spPr>
        <p:txBody>
          <a:bodyPr/>
          <a:lstStyle/>
          <a:p>
            <a:r>
              <a:rPr lang="en-US" sz="3200" b="1" dirty="0" smtClean="0">
                <a:latin typeface="Goudy Old Style" panose="02020502050305020303" pitchFamily="18" charset="0"/>
              </a:rPr>
              <a:t> 11. Department of Transportation </a:t>
            </a:r>
          </a:p>
          <a:p>
            <a:pPr lvl="1"/>
            <a:r>
              <a:rPr lang="en-US" sz="2800" dirty="0">
                <a:latin typeface="Goudy Old Style" panose="02020502050305020303" pitchFamily="18" charset="0"/>
              </a:rPr>
              <a:t>Interstates, railroads, airports, mass transit regulation and safety standards</a:t>
            </a:r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4"/>
          </p:nvPr>
        </p:nvSpPr>
        <p:spPr>
          <a:xfrm>
            <a:off x="4800600" y="1673350"/>
            <a:ext cx="3657599" cy="4575049"/>
          </a:xfrm>
        </p:spPr>
        <p:txBody>
          <a:bodyPr/>
          <a:lstStyle/>
          <a:p>
            <a:r>
              <a:rPr lang="en-US" sz="2800" dirty="0" smtClean="0">
                <a:latin typeface="Goudy Old Style" panose="02020502050305020303" pitchFamily="18" charset="0"/>
              </a:rPr>
              <a:t> </a:t>
            </a:r>
            <a:r>
              <a:rPr lang="en-US" sz="2800" b="1" dirty="0" smtClean="0">
                <a:latin typeface="Goudy Old Style" panose="02020502050305020303" pitchFamily="18" charset="0"/>
              </a:rPr>
              <a:t>12. Department of Energy</a:t>
            </a:r>
          </a:p>
          <a:p>
            <a:pPr lvl="1"/>
            <a:r>
              <a:rPr lang="en-US" sz="2400" dirty="0">
                <a:latin typeface="Goudy Old Style" panose="02020502050305020303" pitchFamily="18" charset="0"/>
              </a:rPr>
              <a:t>Plans energy policy</a:t>
            </a:r>
          </a:p>
          <a:p>
            <a:pPr lvl="1"/>
            <a:r>
              <a:rPr lang="en-US" sz="2400" dirty="0" smtClean="0">
                <a:latin typeface="Goudy Old Style" panose="02020502050305020303" pitchFamily="18" charset="0"/>
              </a:rPr>
              <a:t>Monitors gas </a:t>
            </a:r>
            <a:r>
              <a:rPr lang="en-US" sz="2400" dirty="0">
                <a:latin typeface="Goudy Old Style" panose="02020502050305020303" pitchFamily="18" charset="0"/>
              </a:rPr>
              <a:t>and electric sales</a:t>
            </a:r>
          </a:p>
          <a:p>
            <a:pPr lvl="1"/>
            <a:r>
              <a:rPr lang="en-US" sz="2400" dirty="0" smtClean="0">
                <a:latin typeface="Goudy Old Style" panose="02020502050305020303" pitchFamily="18" charset="0"/>
              </a:rPr>
              <a:t>Supports conservation programs from fossil fuels to alternative energy </a:t>
            </a:r>
            <a:endParaRPr lang="en-US" sz="2400" dirty="0">
              <a:latin typeface="Goudy Old Style" panose="02020502050305020303" pitchFamily="18" charset="0"/>
            </a:endParaRP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4723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762000"/>
            <a:ext cx="7024744" cy="722864"/>
          </a:xfrm>
        </p:spPr>
        <p:txBody>
          <a:bodyPr/>
          <a:lstStyle/>
          <a:p>
            <a:pPr algn="ctr"/>
            <a:r>
              <a:rPr lang="en-US" b="1" u="sng" dirty="0" smtClean="0">
                <a:latin typeface="Goudy Old Style" panose="02020502050305020303" pitchFamily="18" charset="0"/>
              </a:rPr>
              <a:t>Bureaucratic Agencies </a:t>
            </a:r>
            <a:endParaRPr lang="en-US" b="1" u="sng" dirty="0">
              <a:latin typeface="Goudy Old Style" panose="020205020503050203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609600" y="1676400"/>
            <a:ext cx="3724656" cy="4495800"/>
          </a:xfrm>
        </p:spPr>
        <p:txBody>
          <a:bodyPr/>
          <a:lstStyle/>
          <a:p>
            <a:r>
              <a:rPr lang="en-US" sz="2800" dirty="0" smtClean="0">
                <a:latin typeface="Goudy Old Style" panose="02020502050305020303" pitchFamily="18" charset="0"/>
              </a:rPr>
              <a:t> </a:t>
            </a:r>
            <a:r>
              <a:rPr lang="en-US" sz="3200" b="1" dirty="0" smtClean="0">
                <a:latin typeface="Goudy Old Style" panose="02020502050305020303" pitchFamily="18" charset="0"/>
              </a:rPr>
              <a:t>13. Department of Education </a:t>
            </a:r>
          </a:p>
          <a:p>
            <a:pPr lvl="1"/>
            <a:r>
              <a:rPr lang="en-US" sz="2400" dirty="0">
                <a:latin typeface="Goudy Old Style" panose="02020502050305020303" pitchFamily="18" charset="0"/>
              </a:rPr>
              <a:t>Federal assistance programs for schools</a:t>
            </a:r>
          </a:p>
          <a:p>
            <a:pPr lvl="1"/>
            <a:r>
              <a:rPr lang="en-US" sz="2400" dirty="0">
                <a:latin typeface="Goudy Old Style" panose="02020502050305020303" pitchFamily="18" charset="0"/>
              </a:rPr>
              <a:t>College grants and loans</a:t>
            </a:r>
          </a:p>
          <a:p>
            <a:pPr lvl="1"/>
            <a:r>
              <a:rPr lang="en-US" sz="2400" dirty="0">
                <a:latin typeface="Goudy Old Style" panose="02020502050305020303" pitchFamily="18" charset="0"/>
              </a:rPr>
              <a:t>NCLB and Race to the Top </a:t>
            </a:r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4"/>
          </p:nvPr>
        </p:nvSpPr>
        <p:spPr>
          <a:xfrm>
            <a:off x="4648200" y="1673350"/>
            <a:ext cx="3809999" cy="4575049"/>
          </a:xfrm>
        </p:spPr>
        <p:txBody>
          <a:bodyPr>
            <a:normAutofit/>
          </a:bodyPr>
          <a:lstStyle/>
          <a:p>
            <a:r>
              <a:rPr lang="en-US" sz="2800" b="1" dirty="0" smtClean="0">
                <a:latin typeface="Goudy Old Style" panose="02020502050305020303" pitchFamily="18" charset="0"/>
              </a:rPr>
              <a:t> </a:t>
            </a:r>
            <a:r>
              <a:rPr lang="en-US" sz="3200" b="1" dirty="0" smtClean="0">
                <a:latin typeface="Goudy Old Style" panose="02020502050305020303" pitchFamily="18" charset="0"/>
              </a:rPr>
              <a:t>14. Department of Veteran Affairs </a:t>
            </a:r>
          </a:p>
          <a:p>
            <a:pPr lvl="1"/>
            <a:r>
              <a:rPr lang="en-US" sz="2400" dirty="0">
                <a:latin typeface="Goudy Old Style" panose="02020502050305020303" pitchFamily="18" charset="0"/>
              </a:rPr>
              <a:t>Benefits, hospital care and education for veterans and their families 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0521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762000"/>
            <a:ext cx="7024744" cy="722864"/>
          </a:xfrm>
        </p:spPr>
        <p:txBody>
          <a:bodyPr/>
          <a:lstStyle/>
          <a:p>
            <a:pPr algn="ctr"/>
            <a:r>
              <a:rPr lang="en-US" b="1" u="sng" dirty="0" smtClean="0">
                <a:latin typeface="Goudy Old Style" panose="02020502050305020303" pitchFamily="18" charset="0"/>
              </a:rPr>
              <a:t>Bureaucratic Agencies </a:t>
            </a:r>
            <a:endParaRPr lang="en-US" b="1" u="sng" dirty="0">
              <a:latin typeface="Goudy Old Style" panose="020205020503050203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762000" y="1676400"/>
            <a:ext cx="3724656" cy="4495800"/>
          </a:xfrm>
        </p:spPr>
        <p:txBody>
          <a:bodyPr/>
          <a:lstStyle/>
          <a:p>
            <a:r>
              <a:rPr lang="en-US" dirty="0" smtClean="0"/>
              <a:t> </a:t>
            </a:r>
            <a:r>
              <a:rPr lang="en-US" sz="3200" b="1" dirty="0" smtClean="0">
                <a:latin typeface="Goudy Old Style" panose="02020502050305020303" pitchFamily="18" charset="0"/>
              </a:rPr>
              <a:t>15. Department of Homeland Security </a:t>
            </a:r>
          </a:p>
          <a:p>
            <a:pPr lvl="1"/>
            <a:r>
              <a:rPr lang="en-US" sz="2400" dirty="0">
                <a:latin typeface="Goudy Old Style" panose="02020502050305020303" pitchFamily="18" charset="0"/>
              </a:rPr>
              <a:t>Controls border patrol (immigration), Coast Guard, Disaster Relief (FEMA), Secret Service, works with FBI and CIA</a:t>
            </a:r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4"/>
          </p:nvPr>
        </p:nvSpPr>
        <p:spPr>
          <a:xfrm>
            <a:off x="4800600" y="1673350"/>
            <a:ext cx="3657599" cy="4575049"/>
          </a:xfrm>
        </p:spPr>
        <p:txBody>
          <a:bodyPr>
            <a:normAutofit/>
          </a:bodyPr>
          <a:lstStyle/>
          <a:p>
            <a:r>
              <a:rPr lang="en-US" sz="2800" b="1" dirty="0" smtClean="0">
                <a:latin typeface="Goudy Old Style" panose="02020502050305020303" pitchFamily="18" charset="0"/>
              </a:rPr>
              <a:t> Other Bureaucratic Agencies Funded by the U.S. Government </a:t>
            </a:r>
          </a:p>
          <a:p>
            <a:r>
              <a:rPr lang="en-US" dirty="0" smtClean="0">
                <a:latin typeface="Goudy Old Style" panose="02020502050305020303" pitchFamily="18" charset="0"/>
              </a:rPr>
              <a:t>PBS-Public </a:t>
            </a:r>
            <a:r>
              <a:rPr lang="en-US" dirty="0">
                <a:latin typeface="Goudy Old Style" panose="02020502050305020303" pitchFamily="18" charset="0"/>
              </a:rPr>
              <a:t>Broadcasting </a:t>
            </a:r>
            <a:r>
              <a:rPr lang="en-US" dirty="0" smtClean="0">
                <a:latin typeface="Goudy Old Style" panose="02020502050305020303" pitchFamily="18" charset="0"/>
              </a:rPr>
              <a:t>Service</a:t>
            </a:r>
          </a:p>
          <a:p>
            <a:r>
              <a:rPr lang="en-US" dirty="0" smtClean="0">
                <a:latin typeface="Goudy Old Style" panose="02020502050305020303" pitchFamily="18" charset="0"/>
              </a:rPr>
              <a:t>NPR-National </a:t>
            </a:r>
            <a:r>
              <a:rPr lang="en-US" dirty="0">
                <a:latin typeface="Goudy Old Style" panose="02020502050305020303" pitchFamily="18" charset="0"/>
              </a:rPr>
              <a:t>Public </a:t>
            </a:r>
            <a:r>
              <a:rPr lang="en-US" dirty="0" smtClean="0">
                <a:latin typeface="Goudy Old Style" panose="02020502050305020303" pitchFamily="18" charset="0"/>
              </a:rPr>
              <a:t>Radio</a:t>
            </a:r>
          </a:p>
          <a:p>
            <a:r>
              <a:rPr lang="en-US" dirty="0" smtClean="0">
                <a:latin typeface="Goudy Old Style" panose="02020502050305020303" pitchFamily="18" charset="0"/>
              </a:rPr>
              <a:t>NASA</a:t>
            </a:r>
          </a:p>
          <a:p>
            <a:r>
              <a:rPr lang="en-US" dirty="0" smtClean="0">
                <a:latin typeface="Goudy Old Style" panose="02020502050305020303" pitchFamily="18" charset="0"/>
              </a:rPr>
              <a:t>United States Postal Service </a:t>
            </a:r>
          </a:p>
        </p:txBody>
      </p:sp>
    </p:spTree>
    <p:extLst>
      <p:ext uri="{BB962C8B-B14F-4D97-AF65-F5344CB8AC3E}">
        <p14:creationId xmlns:p14="http://schemas.microsoft.com/office/powerpoint/2010/main" val="1750521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914400"/>
            <a:ext cx="7024744" cy="722864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u="sng" dirty="0" smtClean="0">
                <a:latin typeface="Goudy Old Style" panose="02020502050305020303" pitchFamily="18" charset="0"/>
              </a:rPr>
              <a:t>Independent Regulatory Agencies </a:t>
            </a:r>
            <a:endParaRPr lang="en-US" b="1" u="sng" dirty="0">
              <a:latin typeface="Goudy Old Style" panose="020205020503050203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1" y="1828800"/>
            <a:ext cx="4724399" cy="4495800"/>
          </a:xfrm>
        </p:spPr>
        <p:txBody>
          <a:bodyPr>
            <a:normAutofit lnSpcReduction="10000"/>
          </a:bodyPr>
          <a:lstStyle/>
          <a:p>
            <a:r>
              <a:rPr lang="en-US" sz="2800" dirty="0" smtClean="0">
                <a:latin typeface="Goudy Old Style" panose="02020502050305020303" pitchFamily="18" charset="0"/>
              </a:rPr>
              <a:t>Created by Congress, appointed by President, approved by Senate </a:t>
            </a:r>
          </a:p>
          <a:p>
            <a:pPr lvl="1"/>
            <a:r>
              <a:rPr lang="en-US" sz="2400" dirty="0" smtClean="0">
                <a:latin typeface="Goudy Old Style" panose="02020502050305020303" pitchFamily="18" charset="0"/>
              </a:rPr>
              <a:t>Quasi-judicial and quasi-legislative</a:t>
            </a:r>
          </a:p>
          <a:p>
            <a:pPr lvl="1"/>
            <a:r>
              <a:rPr lang="en-US" sz="2400" dirty="0" smtClean="0">
                <a:latin typeface="Goudy Old Style" panose="02020502050305020303" pitchFamily="18" charset="0"/>
              </a:rPr>
              <a:t>Examples: FTC (trade), FCC (media), FEC (campaigns), EPA (Environment), FDA (food and drugs), CSPC (product recalls), OHSA (health and safety at work), Federal Reserve (inflation and interest) </a:t>
            </a:r>
            <a:endParaRPr lang="en-US" sz="2400" dirty="0">
              <a:latin typeface="Goudy Old Style" panose="02020502050305020303" pitchFamily="18" charset="0"/>
            </a:endParaRPr>
          </a:p>
        </p:txBody>
      </p:sp>
      <p:pic>
        <p:nvPicPr>
          <p:cNvPr id="5122" name="Picture 2" descr="Image result for OHSA 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8800" y="2667000"/>
            <a:ext cx="2857500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45297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762000"/>
            <a:ext cx="7024744" cy="722864"/>
          </a:xfrm>
        </p:spPr>
        <p:txBody>
          <a:bodyPr/>
          <a:lstStyle/>
          <a:p>
            <a:r>
              <a:rPr lang="en-US" b="1" u="sng" dirty="0" smtClean="0">
                <a:latin typeface="Goudy Old Style" panose="02020502050305020303" pitchFamily="18" charset="0"/>
              </a:rPr>
              <a:t>Federal Bureaucracy</a:t>
            </a:r>
            <a:endParaRPr lang="en-US" b="1" u="sng" dirty="0">
              <a:latin typeface="Goudy Old Style" panose="020205020503050203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600200"/>
            <a:ext cx="6777317" cy="4343400"/>
          </a:xfrm>
        </p:spPr>
        <p:txBody>
          <a:bodyPr>
            <a:normAutofit/>
          </a:bodyPr>
          <a:lstStyle/>
          <a:p>
            <a:r>
              <a:rPr lang="en-US" b="1" u="sng" dirty="0" smtClean="0">
                <a:latin typeface="Goudy Old Style" panose="02020502050305020303" pitchFamily="18" charset="0"/>
              </a:rPr>
              <a:t>Bureaucracy</a:t>
            </a:r>
            <a:r>
              <a:rPr lang="en-US" dirty="0" smtClean="0">
                <a:latin typeface="Goudy Old Style" panose="02020502050305020303" pitchFamily="18" charset="0"/>
              </a:rPr>
              <a:t>-A </a:t>
            </a:r>
            <a:r>
              <a:rPr lang="en-US" altLang="en-US" dirty="0" smtClean="0">
                <a:latin typeface="Goudy Old Style" panose="02020502050305020303" pitchFamily="18" charset="0"/>
              </a:rPr>
              <a:t>governmental </a:t>
            </a:r>
            <a:r>
              <a:rPr lang="en-US" altLang="en-US" dirty="0">
                <a:latin typeface="Goudy Old Style" panose="02020502050305020303" pitchFamily="18" charset="0"/>
              </a:rPr>
              <a:t>organizations, usually staffed with officials selected on the basis of experience and expertise, that </a:t>
            </a:r>
            <a:r>
              <a:rPr lang="en-US" altLang="en-US" dirty="0" smtClean="0">
                <a:latin typeface="Goudy Old Style" panose="02020502050305020303" pitchFamily="18" charset="0"/>
              </a:rPr>
              <a:t>works to implement </a:t>
            </a:r>
            <a:r>
              <a:rPr lang="en-US" altLang="en-US" dirty="0">
                <a:latin typeface="Goudy Old Style" panose="02020502050305020303" pitchFamily="18" charset="0"/>
              </a:rPr>
              <a:t>public </a:t>
            </a:r>
            <a:r>
              <a:rPr lang="en-US" altLang="en-US" dirty="0" smtClean="0">
                <a:latin typeface="Goudy Old Style" panose="02020502050305020303" pitchFamily="18" charset="0"/>
              </a:rPr>
              <a:t>policy.</a:t>
            </a:r>
          </a:p>
          <a:p>
            <a:pPr marL="68580" indent="0">
              <a:buNone/>
            </a:pPr>
            <a:endParaRPr lang="en-US" altLang="en-US" dirty="0">
              <a:latin typeface="Goudy Old Style" panose="02020502050305020303" pitchFamily="18" charset="0"/>
            </a:endParaRPr>
          </a:p>
          <a:p>
            <a:r>
              <a:rPr lang="en-US" altLang="en-US" b="1" u="sng" dirty="0" smtClean="0">
                <a:latin typeface="Goudy Old Style" panose="02020502050305020303" pitchFamily="18" charset="0"/>
              </a:rPr>
              <a:t>Bureaucrats</a:t>
            </a:r>
            <a:r>
              <a:rPr lang="en-US" altLang="en-US" dirty="0" smtClean="0">
                <a:latin typeface="Goudy Old Style" panose="02020502050305020303" pitchFamily="18" charset="0"/>
              </a:rPr>
              <a:t>-</a:t>
            </a:r>
            <a:r>
              <a:rPr lang="en-US" altLang="en-US" dirty="0">
                <a:latin typeface="Goudy Old Style" panose="02020502050305020303" pitchFamily="18" charset="0"/>
              </a:rPr>
              <a:t>A</a:t>
            </a:r>
            <a:r>
              <a:rPr lang="en-US" dirty="0" smtClean="0">
                <a:latin typeface="Goudy Old Style" panose="02020502050305020303" pitchFamily="18" charset="0"/>
              </a:rPr>
              <a:t>n </a:t>
            </a:r>
            <a:r>
              <a:rPr lang="en-US" dirty="0">
                <a:latin typeface="Goudy Old Style" panose="02020502050305020303" pitchFamily="18" charset="0"/>
              </a:rPr>
              <a:t>official in a government department, in particular one perceived as being concerned with procedural correctness at the expense of people's needs</a:t>
            </a:r>
            <a:r>
              <a:rPr lang="en-US" dirty="0" smtClean="0">
                <a:latin typeface="Goudy Old Style" panose="02020502050305020303" pitchFamily="18" charset="0"/>
              </a:rPr>
              <a:t>.</a:t>
            </a:r>
          </a:p>
          <a:p>
            <a:pPr lvl="1"/>
            <a:r>
              <a:rPr lang="en-US" altLang="en-US" dirty="0">
                <a:latin typeface="Goudy Old Style" panose="02020502050305020303" pitchFamily="18" charset="0"/>
              </a:rPr>
              <a:t>Most </a:t>
            </a:r>
            <a:r>
              <a:rPr lang="en-US" altLang="en-US" dirty="0" smtClean="0">
                <a:latin typeface="Goudy Old Style" panose="02020502050305020303" pitchFamily="18" charset="0"/>
              </a:rPr>
              <a:t>bureaucrats belong to </a:t>
            </a:r>
            <a:r>
              <a:rPr lang="en-US" altLang="en-US" dirty="0">
                <a:latin typeface="Goudy Old Style" panose="02020502050305020303" pitchFamily="18" charset="0"/>
              </a:rPr>
              <a:t>the Executive branch, but some report to Congress </a:t>
            </a:r>
          </a:p>
          <a:p>
            <a:pPr lvl="1"/>
            <a:endParaRPr lang="en-US" altLang="en-US" dirty="0">
              <a:latin typeface="Goudy Old Style" panose="02020502050305020303" pitchFamily="18" charset="0"/>
            </a:endParaRPr>
          </a:p>
          <a:p>
            <a:endParaRPr lang="en-US" altLang="en-US" dirty="0">
              <a:latin typeface="Goudy Old Style" panose="02020502050305020303" pitchFamily="18" charset="0"/>
            </a:endParaRPr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4281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761999"/>
            <a:ext cx="8077200" cy="57852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93117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762000"/>
            <a:ext cx="7024744" cy="724936"/>
          </a:xfrm>
        </p:spPr>
        <p:txBody>
          <a:bodyPr/>
          <a:lstStyle/>
          <a:p>
            <a:pPr algn="ctr"/>
            <a:r>
              <a:rPr lang="en-US" b="1" u="sng" dirty="0">
                <a:latin typeface="Goudy Old Style" panose="02020502050305020303" pitchFamily="18" charset="0"/>
              </a:rPr>
              <a:t>Federal Bureaucracy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685800" y="1676400"/>
            <a:ext cx="3733800" cy="4495800"/>
          </a:xfrm>
        </p:spPr>
        <p:txBody>
          <a:bodyPr>
            <a:normAutofit lnSpcReduction="10000"/>
          </a:bodyPr>
          <a:lstStyle/>
          <a:p>
            <a:r>
              <a:rPr lang="en-US" sz="3200" b="1" u="sng" dirty="0" smtClean="0">
                <a:latin typeface="Goudy Old Style" panose="02020502050305020303" pitchFamily="18" charset="0"/>
              </a:rPr>
              <a:t>How are bureaucracies organized? </a:t>
            </a:r>
          </a:p>
          <a:p>
            <a:pPr lvl="1"/>
            <a:r>
              <a:rPr lang="en-US" sz="2800" dirty="0">
                <a:latin typeface="Goudy Old Style" panose="02020502050305020303" pitchFamily="18" charset="0"/>
              </a:rPr>
              <a:t>Agencies</a:t>
            </a:r>
          </a:p>
          <a:p>
            <a:pPr lvl="1"/>
            <a:r>
              <a:rPr lang="en-US" sz="2800" dirty="0">
                <a:latin typeface="Goudy Old Style" panose="02020502050305020303" pitchFamily="18" charset="0"/>
              </a:rPr>
              <a:t>Boards</a:t>
            </a:r>
          </a:p>
          <a:p>
            <a:pPr lvl="1"/>
            <a:r>
              <a:rPr lang="en-US" sz="2800" dirty="0">
                <a:latin typeface="Goudy Old Style" panose="02020502050305020303" pitchFamily="18" charset="0"/>
              </a:rPr>
              <a:t>Commissions</a:t>
            </a:r>
          </a:p>
          <a:p>
            <a:pPr lvl="1"/>
            <a:r>
              <a:rPr lang="en-US" sz="2800" dirty="0">
                <a:latin typeface="Goudy Old Style" panose="02020502050305020303" pitchFamily="18" charset="0"/>
              </a:rPr>
              <a:t>Corporations </a:t>
            </a:r>
          </a:p>
          <a:p>
            <a:pPr lvl="1"/>
            <a:r>
              <a:rPr lang="en-US" sz="2800" dirty="0">
                <a:latin typeface="Goudy Old Style" panose="02020502050305020303" pitchFamily="18" charset="0"/>
              </a:rPr>
              <a:t>Advisory committees </a:t>
            </a:r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4"/>
          </p:nvPr>
        </p:nvSpPr>
        <p:spPr>
          <a:xfrm>
            <a:off x="4876800" y="1676400"/>
            <a:ext cx="3581400" cy="4495800"/>
          </a:xfrm>
        </p:spPr>
        <p:txBody>
          <a:bodyPr>
            <a:normAutofit/>
          </a:bodyPr>
          <a:lstStyle/>
          <a:p>
            <a:r>
              <a:rPr lang="en-US" b="1" u="sng" dirty="0" smtClean="0">
                <a:latin typeface="Goudy Old Style" panose="02020502050305020303" pitchFamily="18" charset="0"/>
              </a:rPr>
              <a:t>Why do we have bureaucracies? </a:t>
            </a:r>
          </a:p>
          <a:p>
            <a:r>
              <a:rPr lang="en-US" b="1" dirty="0">
                <a:solidFill>
                  <a:schemeClr val="accent4">
                    <a:lumMod val="75000"/>
                  </a:schemeClr>
                </a:solidFill>
                <a:latin typeface="Goudy Old Style" panose="02020502050305020303" pitchFamily="18" charset="0"/>
              </a:rPr>
              <a:t>Efficient</a:t>
            </a:r>
            <a:r>
              <a:rPr lang="en-US" dirty="0">
                <a:latin typeface="Goudy Old Style" panose="02020502050305020303" pitchFamily="18" charset="0"/>
              </a:rPr>
              <a:t>: </a:t>
            </a:r>
            <a:r>
              <a:rPr lang="en-US" dirty="0" smtClean="0">
                <a:latin typeface="Goudy Old Style" panose="02020502050305020303" pitchFamily="18" charset="0"/>
              </a:rPr>
              <a:t>They set up a clear </a:t>
            </a:r>
            <a:r>
              <a:rPr lang="en-US" dirty="0">
                <a:latin typeface="Goudy Old Style" panose="02020502050305020303" pitchFamily="18" charset="0"/>
              </a:rPr>
              <a:t>chain of command, one person is boss with final decision </a:t>
            </a:r>
          </a:p>
          <a:p>
            <a:endParaRPr lang="en-US" b="1" dirty="0" smtClean="0">
              <a:latin typeface="Goudy Old Style" panose="02020502050305020303" pitchFamily="18" charset="0"/>
            </a:endParaRPr>
          </a:p>
          <a:p>
            <a:r>
              <a:rPr lang="en-US" b="1" dirty="0" smtClean="0">
                <a:solidFill>
                  <a:schemeClr val="bg2">
                    <a:lumMod val="50000"/>
                  </a:schemeClr>
                </a:solidFill>
                <a:latin typeface="Goudy Old Style" panose="02020502050305020303" pitchFamily="18" charset="0"/>
              </a:rPr>
              <a:t>Effective</a:t>
            </a:r>
            <a:r>
              <a:rPr lang="en-US" dirty="0">
                <a:latin typeface="Goudy Old Style" panose="02020502050305020303" pitchFamily="18" charset="0"/>
              </a:rPr>
              <a:t>: </a:t>
            </a:r>
            <a:r>
              <a:rPr lang="en-US" dirty="0" smtClean="0">
                <a:latin typeface="Goudy Old Style" panose="02020502050305020303" pitchFamily="18" charset="0"/>
              </a:rPr>
              <a:t>They set </a:t>
            </a:r>
            <a:r>
              <a:rPr lang="en-US" dirty="0">
                <a:latin typeface="Goudy Old Style" panose="02020502050305020303" pitchFamily="18" charset="0"/>
              </a:rPr>
              <a:t>procedures and rules, specific functions, defined responsibilities </a:t>
            </a:r>
          </a:p>
          <a:p>
            <a:endParaRPr lang="en-US" dirty="0">
              <a:latin typeface="Goudy Old Style" panose="020205020503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9852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2590" y="762000"/>
            <a:ext cx="7458634" cy="799064"/>
          </a:xfrm>
        </p:spPr>
        <p:txBody>
          <a:bodyPr>
            <a:noAutofit/>
          </a:bodyPr>
          <a:lstStyle/>
          <a:p>
            <a:r>
              <a:rPr lang="en-US" altLang="en-US" b="1" u="sng" dirty="0">
                <a:latin typeface="Goudy Old Style" panose="02020502050305020303" pitchFamily="18" charset="0"/>
              </a:rPr>
              <a:t>Growth of the Federal Bureaucracy</a:t>
            </a:r>
            <a:endParaRPr lang="en-US" b="1" u="sng" dirty="0">
              <a:latin typeface="Goudy Old Style" panose="020205020503050203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5943600" cy="4572000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90000"/>
              </a:lnSpc>
            </a:pPr>
            <a:r>
              <a:rPr lang="en-US" altLang="en-US" sz="2800" dirty="0" smtClean="0">
                <a:latin typeface="Goudy Old Style" panose="02020502050305020303" pitchFamily="18" charset="0"/>
              </a:rPr>
              <a:t>In 1789 the Federal Government employed roughly fifty employees</a:t>
            </a:r>
            <a:endParaRPr lang="en-US" altLang="en-US" sz="2800" dirty="0">
              <a:latin typeface="Goudy Old Style" panose="02020502050305020303" pitchFamily="18" charset="0"/>
            </a:endParaRPr>
          </a:p>
          <a:p>
            <a:pPr>
              <a:lnSpc>
                <a:spcPct val="90000"/>
              </a:lnSpc>
            </a:pPr>
            <a:endParaRPr lang="en-US" altLang="en-US" sz="2800" dirty="0" smtClean="0">
              <a:latin typeface="Goudy Old Style" panose="02020502050305020303" pitchFamily="18" charset="0"/>
            </a:endParaRPr>
          </a:p>
          <a:p>
            <a:pPr>
              <a:lnSpc>
                <a:spcPct val="90000"/>
              </a:lnSpc>
            </a:pPr>
            <a:r>
              <a:rPr lang="en-US" altLang="en-US" sz="2800" dirty="0" smtClean="0">
                <a:latin typeface="Goudy Old Style" panose="02020502050305020303" pitchFamily="18" charset="0"/>
              </a:rPr>
              <a:t>By the year 2000 that number had increased to nearly 2.8 </a:t>
            </a:r>
            <a:r>
              <a:rPr lang="en-US" altLang="en-US" sz="2800" dirty="0">
                <a:latin typeface="Goudy Old Style" panose="02020502050305020303" pitchFamily="18" charset="0"/>
              </a:rPr>
              <a:t>million (excluding military, subcontractors, and consultants who also work for federal government)</a:t>
            </a:r>
          </a:p>
          <a:p>
            <a:pPr>
              <a:lnSpc>
                <a:spcPct val="90000"/>
              </a:lnSpc>
            </a:pPr>
            <a:endParaRPr lang="en-US" altLang="en-US" sz="2800" dirty="0" smtClean="0">
              <a:latin typeface="Goudy Old Style" panose="02020502050305020303" pitchFamily="18" charset="0"/>
            </a:endParaRPr>
          </a:p>
          <a:p>
            <a:pPr>
              <a:lnSpc>
                <a:spcPct val="90000"/>
              </a:lnSpc>
            </a:pPr>
            <a:r>
              <a:rPr lang="en-US" altLang="en-US" sz="2800" dirty="0" smtClean="0">
                <a:latin typeface="Goudy Old Style" panose="02020502050305020303" pitchFamily="18" charset="0"/>
              </a:rPr>
              <a:t>We've seen the largest area of growth </a:t>
            </a:r>
            <a:r>
              <a:rPr lang="en-US" altLang="en-US" sz="2800" dirty="0">
                <a:latin typeface="Goudy Old Style" panose="02020502050305020303" pitchFamily="18" charset="0"/>
              </a:rPr>
              <a:t>mainly at state and local level since 1970</a:t>
            </a:r>
          </a:p>
          <a:p>
            <a:pPr lvl="1">
              <a:lnSpc>
                <a:spcPct val="90000"/>
              </a:lnSpc>
            </a:pPr>
            <a:r>
              <a:rPr lang="en-US" altLang="en-US" sz="2400" dirty="0">
                <a:latin typeface="Goudy Old Style" panose="02020502050305020303" pitchFamily="18" charset="0"/>
              </a:rPr>
              <a:t>Federal government began devolving powers and services to state and local government</a:t>
            </a:r>
          </a:p>
          <a:p>
            <a:pPr>
              <a:lnSpc>
                <a:spcPct val="90000"/>
              </a:lnSpc>
            </a:pPr>
            <a:endParaRPr lang="en-US" altLang="en-US" sz="2800" dirty="0" smtClean="0">
              <a:latin typeface="Goudy Old Style" panose="02020502050305020303" pitchFamily="18" charset="0"/>
            </a:endParaRPr>
          </a:p>
          <a:p>
            <a:pPr>
              <a:lnSpc>
                <a:spcPct val="90000"/>
              </a:lnSpc>
            </a:pPr>
            <a:r>
              <a:rPr lang="en-US" altLang="en-US" sz="2800" dirty="0" smtClean="0">
                <a:latin typeface="Goudy Old Style" panose="02020502050305020303" pitchFamily="18" charset="0"/>
              </a:rPr>
              <a:t>Total </a:t>
            </a:r>
            <a:r>
              <a:rPr lang="en-US" altLang="en-US" sz="2800" dirty="0">
                <a:latin typeface="Goudy Old Style" panose="02020502050305020303" pitchFamily="18" charset="0"/>
              </a:rPr>
              <a:t>federal, </a:t>
            </a:r>
            <a:r>
              <a:rPr lang="en-US" altLang="en-US" sz="2800" dirty="0" smtClean="0">
                <a:latin typeface="Goudy Old Style" panose="02020502050305020303" pitchFamily="18" charset="0"/>
              </a:rPr>
              <a:t>state and </a:t>
            </a:r>
            <a:r>
              <a:rPr lang="en-US" altLang="en-US" sz="2800" dirty="0">
                <a:latin typeface="Goudy Old Style" panose="02020502050305020303" pitchFamily="18" charset="0"/>
              </a:rPr>
              <a:t>local employees </a:t>
            </a:r>
            <a:r>
              <a:rPr lang="en-US" altLang="en-US" sz="2800" dirty="0" smtClean="0">
                <a:latin typeface="Goudy Old Style" panose="02020502050305020303" pitchFamily="18" charset="0"/>
              </a:rPr>
              <a:t>make up </a:t>
            </a:r>
            <a:r>
              <a:rPr lang="en-US" altLang="en-US" sz="2800" dirty="0">
                <a:latin typeface="Goudy Old Style" panose="02020502050305020303" pitchFamily="18" charset="0"/>
              </a:rPr>
              <a:t>roughly 21 million people</a:t>
            </a:r>
          </a:p>
          <a:p>
            <a:endParaRPr lang="en-US" dirty="0">
              <a:latin typeface="Goudy Old Style" panose="02020502050305020303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7999" y="3200400"/>
            <a:ext cx="1673225" cy="1476375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19143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3217" y="799064"/>
            <a:ext cx="7848600" cy="724936"/>
          </a:xfrm>
        </p:spPr>
        <p:txBody>
          <a:bodyPr>
            <a:normAutofit fontScale="90000"/>
          </a:bodyPr>
          <a:lstStyle/>
          <a:p>
            <a:r>
              <a:rPr lang="en-US" b="1" u="sng" dirty="0">
                <a:latin typeface="Goudy Old Style" panose="02020502050305020303" pitchFamily="18" charset="0"/>
              </a:rPr>
              <a:t>How is the Executive Branch organized? 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1524000"/>
            <a:ext cx="7848600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70097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762000"/>
            <a:ext cx="7024744" cy="722864"/>
          </a:xfrm>
        </p:spPr>
        <p:txBody>
          <a:bodyPr/>
          <a:lstStyle/>
          <a:p>
            <a:pPr algn="ctr"/>
            <a:r>
              <a:rPr lang="en-US" b="1" u="sng" dirty="0">
                <a:latin typeface="Goudy Old Style" panose="02020502050305020303" pitchFamily="18" charset="0"/>
              </a:rPr>
              <a:t>Political and Management</a:t>
            </a:r>
            <a:endParaRPr lang="en-US" b="1" dirty="0">
              <a:latin typeface="Goudy Old Style" panose="020205020503050203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447800"/>
            <a:ext cx="6324600" cy="4953000"/>
          </a:xfrm>
        </p:spPr>
        <p:txBody>
          <a:bodyPr>
            <a:normAutofit fontScale="92500" lnSpcReduction="10000"/>
          </a:bodyPr>
          <a:lstStyle/>
          <a:p>
            <a:r>
              <a:rPr lang="en-US" b="1" u="sng" dirty="0">
                <a:latin typeface="Goudy Old Style" panose="02020502050305020303" pitchFamily="18" charset="0"/>
              </a:rPr>
              <a:t>Executive office of the President </a:t>
            </a:r>
          </a:p>
          <a:p>
            <a:pPr lvl="1"/>
            <a:r>
              <a:rPr lang="en-US" dirty="0">
                <a:latin typeface="Goudy Old Style" panose="02020502050305020303" pitchFamily="18" charset="0"/>
              </a:rPr>
              <a:t>Key White House staff, close advisors and experts (appointed by President, some need approval)</a:t>
            </a:r>
          </a:p>
          <a:p>
            <a:pPr lvl="1"/>
            <a:r>
              <a:rPr lang="en-US" b="1" u="sng" dirty="0">
                <a:latin typeface="Goudy Old Style" panose="02020502050305020303" pitchFamily="18" charset="0"/>
              </a:rPr>
              <a:t>Office</a:t>
            </a:r>
            <a:r>
              <a:rPr lang="en-US" dirty="0">
                <a:latin typeface="Goudy Old Style" panose="02020502050305020303" pitchFamily="18" charset="0"/>
              </a:rPr>
              <a:t>s: </a:t>
            </a:r>
          </a:p>
          <a:p>
            <a:pPr lvl="2"/>
            <a:r>
              <a:rPr lang="en-US" dirty="0">
                <a:latin typeface="Goudy Old Style" panose="02020502050305020303" pitchFamily="18" charset="0"/>
              </a:rPr>
              <a:t>Office of White House</a:t>
            </a:r>
          </a:p>
          <a:p>
            <a:pPr lvl="2"/>
            <a:r>
              <a:rPr lang="en-US" dirty="0">
                <a:latin typeface="Goudy Old Style" panose="02020502050305020303" pitchFamily="18" charset="0"/>
              </a:rPr>
              <a:t>Office of </a:t>
            </a:r>
            <a:r>
              <a:rPr lang="en-US" dirty="0" smtClean="0">
                <a:latin typeface="Goudy Old Style" panose="02020502050305020303" pitchFamily="18" charset="0"/>
              </a:rPr>
              <a:t>the Vice President</a:t>
            </a:r>
            <a:endParaRPr lang="en-US" dirty="0">
              <a:latin typeface="Goudy Old Style" panose="02020502050305020303" pitchFamily="18" charset="0"/>
            </a:endParaRPr>
          </a:p>
          <a:p>
            <a:pPr lvl="3"/>
            <a:r>
              <a:rPr lang="en-US" dirty="0">
                <a:latin typeface="Goudy Old Style" panose="02020502050305020303" pitchFamily="18" charset="0"/>
              </a:rPr>
              <a:t>Only constitutional duties: President of Senate, 25</a:t>
            </a:r>
            <a:r>
              <a:rPr lang="en-US" baseline="30000" dirty="0">
                <a:latin typeface="Goudy Old Style" panose="02020502050305020303" pitchFamily="18" charset="0"/>
              </a:rPr>
              <a:t>th</a:t>
            </a:r>
            <a:r>
              <a:rPr lang="en-US" dirty="0">
                <a:latin typeface="Goudy Old Style" panose="02020502050305020303" pitchFamily="18" charset="0"/>
              </a:rPr>
              <a:t> amendment becomes President is President is disabled, Presidential succession </a:t>
            </a:r>
          </a:p>
          <a:p>
            <a:pPr lvl="2"/>
            <a:endParaRPr lang="en-US" dirty="0" smtClean="0">
              <a:latin typeface="Goudy Old Style" panose="02020502050305020303" pitchFamily="18" charset="0"/>
            </a:endParaRPr>
          </a:p>
          <a:p>
            <a:pPr lvl="2"/>
            <a:r>
              <a:rPr lang="en-US" b="1" dirty="0" smtClean="0">
                <a:latin typeface="Goudy Old Style" panose="02020502050305020303" pitchFamily="18" charset="0"/>
              </a:rPr>
              <a:t>Office </a:t>
            </a:r>
            <a:r>
              <a:rPr lang="en-US" b="1" dirty="0">
                <a:latin typeface="Goudy Old Style" panose="02020502050305020303" pitchFamily="18" charset="0"/>
              </a:rPr>
              <a:t>of Management and Budget</a:t>
            </a:r>
          </a:p>
          <a:p>
            <a:pPr lvl="3"/>
            <a:r>
              <a:rPr lang="en-US" dirty="0">
                <a:latin typeface="Goudy Old Style" panose="02020502050305020303" pitchFamily="18" charset="0"/>
              </a:rPr>
              <a:t>Assist President in preparing budget and supervise administration after Senate approves *Economic Policy </a:t>
            </a:r>
          </a:p>
          <a:p>
            <a:pPr lvl="2"/>
            <a:endParaRPr lang="en-US" dirty="0" smtClean="0">
              <a:latin typeface="Goudy Old Style" panose="02020502050305020303" pitchFamily="18" charset="0"/>
            </a:endParaRPr>
          </a:p>
          <a:p>
            <a:pPr lvl="2"/>
            <a:r>
              <a:rPr lang="en-US" b="1" dirty="0" smtClean="0">
                <a:latin typeface="Goudy Old Style" panose="02020502050305020303" pitchFamily="18" charset="0"/>
              </a:rPr>
              <a:t>U.S. </a:t>
            </a:r>
            <a:r>
              <a:rPr lang="en-US" b="1" dirty="0">
                <a:latin typeface="Goudy Old Style" panose="02020502050305020303" pitchFamily="18" charset="0"/>
              </a:rPr>
              <a:t>Trade Representatives</a:t>
            </a:r>
          </a:p>
          <a:p>
            <a:pPr lvl="3"/>
            <a:r>
              <a:rPr lang="en-US" dirty="0">
                <a:latin typeface="Goudy Old Style" panose="02020502050305020303" pitchFamily="18" charset="0"/>
              </a:rPr>
              <a:t>Advise President on foreign trade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986451" y="4866620"/>
            <a:ext cx="1447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u="sng" dirty="0" smtClean="0">
                <a:solidFill>
                  <a:schemeClr val="accent2">
                    <a:lumMod val="50000"/>
                  </a:schemeClr>
                </a:solidFill>
                <a:latin typeface="Goudy Old Style" panose="02020502050305020303" pitchFamily="18" charset="0"/>
              </a:rPr>
              <a:t>Vice President </a:t>
            </a:r>
          </a:p>
          <a:p>
            <a:pPr algn="ctr"/>
            <a:r>
              <a:rPr lang="en-US" sz="1400" b="1" dirty="0" smtClean="0">
                <a:latin typeface="Goudy Old Style" panose="02020502050305020303" pitchFamily="18" charset="0"/>
              </a:rPr>
              <a:t>Mike Pence</a:t>
            </a:r>
            <a:endParaRPr lang="en-US" sz="1400" b="1" dirty="0">
              <a:latin typeface="Goudy Old Style" panose="02020502050305020303" pitchFamily="18" charset="0"/>
            </a:endParaRPr>
          </a:p>
        </p:txBody>
      </p:sp>
      <p:pic>
        <p:nvPicPr>
          <p:cNvPr id="6146" name="Picture 2" descr="Image result for mike pence and marlon bund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16634" y="2438400"/>
            <a:ext cx="1676400" cy="2315707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8590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838200"/>
            <a:ext cx="7024744" cy="722864"/>
          </a:xfrm>
        </p:spPr>
        <p:txBody>
          <a:bodyPr/>
          <a:lstStyle/>
          <a:p>
            <a:pPr algn="ctr"/>
            <a:r>
              <a:rPr lang="en-US" b="1" u="sng" dirty="0" smtClean="0">
                <a:latin typeface="Goudy Old Style" panose="02020502050305020303" pitchFamily="18" charset="0"/>
              </a:rPr>
              <a:t>Political and Management</a:t>
            </a:r>
            <a:endParaRPr lang="en-US" b="1" u="sng" dirty="0">
              <a:latin typeface="Goudy Old Style" panose="020205020503050203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676400"/>
            <a:ext cx="5181600" cy="4572000"/>
          </a:xfrm>
        </p:spPr>
        <p:txBody>
          <a:bodyPr>
            <a:normAutofit/>
          </a:bodyPr>
          <a:lstStyle/>
          <a:p>
            <a:r>
              <a:rPr lang="en-US" b="1" u="sng" dirty="0" smtClean="0">
                <a:latin typeface="Goudy Old Style" panose="02020502050305020303" pitchFamily="18" charset="0"/>
              </a:rPr>
              <a:t>Chief of Staff </a:t>
            </a:r>
          </a:p>
          <a:p>
            <a:pPr lvl="1"/>
            <a:r>
              <a:rPr lang="en-US" dirty="0" smtClean="0">
                <a:latin typeface="Goudy Old Style" panose="02020502050305020303" pitchFamily="18" charset="0"/>
              </a:rPr>
              <a:t>Closet advisor</a:t>
            </a:r>
          </a:p>
          <a:p>
            <a:pPr lvl="1"/>
            <a:r>
              <a:rPr lang="en-US" dirty="0" smtClean="0">
                <a:latin typeface="Goudy Old Style" panose="02020502050305020303" pitchFamily="18" charset="0"/>
              </a:rPr>
              <a:t>No Senate approval</a:t>
            </a:r>
          </a:p>
          <a:p>
            <a:pPr lvl="1"/>
            <a:r>
              <a:rPr lang="en-US" dirty="0" smtClean="0">
                <a:latin typeface="Goudy Old Style" panose="02020502050305020303" pitchFamily="18" charset="0"/>
              </a:rPr>
              <a:t>Coordinate day-to-day activities of the President </a:t>
            </a:r>
          </a:p>
          <a:p>
            <a:pPr lvl="1"/>
            <a:r>
              <a:rPr lang="en-US" dirty="0" smtClean="0">
                <a:latin typeface="Goudy Old Style" panose="02020502050305020303" pitchFamily="18" charset="0"/>
              </a:rPr>
              <a:t>Oversee other offices </a:t>
            </a:r>
          </a:p>
          <a:p>
            <a:endParaRPr lang="en-US" dirty="0" smtClean="0">
              <a:latin typeface="Goudy Old Style" panose="02020502050305020303" pitchFamily="18" charset="0"/>
            </a:endParaRPr>
          </a:p>
          <a:p>
            <a:r>
              <a:rPr lang="en-US" b="1" u="sng" dirty="0" smtClean="0">
                <a:latin typeface="Goudy Old Style" panose="02020502050305020303" pitchFamily="18" charset="0"/>
              </a:rPr>
              <a:t>National </a:t>
            </a:r>
            <a:r>
              <a:rPr lang="en-US" b="1" u="sng" dirty="0" smtClean="0">
                <a:latin typeface="Goudy Old Style" panose="02020502050305020303" pitchFamily="18" charset="0"/>
              </a:rPr>
              <a:t>Security Advisor </a:t>
            </a:r>
          </a:p>
          <a:p>
            <a:pPr lvl="1"/>
            <a:r>
              <a:rPr lang="en-US" dirty="0" smtClean="0">
                <a:latin typeface="Goudy Old Style" panose="02020502050305020303" pitchFamily="18" charset="0"/>
              </a:rPr>
              <a:t>Daily security briefings</a:t>
            </a:r>
          </a:p>
          <a:p>
            <a:pPr lvl="1"/>
            <a:r>
              <a:rPr lang="en-US" dirty="0" smtClean="0">
                <a:latin typeface="Goudy Old Style" panose="02020502050305020303" pitchFamily="18" charset="0"/>
              </a:rPr>
              <a:t>This person often becomes </a:t>
            </a:r>
          </a:p>
          <a:p>
            <a:pPr marL="457200" lvl="1" indent="0">
              <a:buNone/>
            </a:pPr>
            <a:r>
              <a:rPr lang="en-US" dirty="0">
                <a:latin typeface="Goudy Old Style" panose="02020502050305020303" pitchFamily="18" charset="0"/>
              </a:rPr>
              <a:t> </a:t>
            </a:r>
            <a:r>
              <a:rPr lang="en-US" dirty="0" smtClean="0">
                <a:latin typeface="Goudy Old Style" panose="02020502050305020303" pitchFamily="18" charset="0"/>
              </a:rPr>
              <a:t>   Secretary of State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629400" y="4790485"/>
            <a:ext cx="1676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u="sng" dirty="0">
                <a:solidFill>
                  <a:schemeClr val="accent2">
                    <a:lumMod val="50000"/>
                  </a:schemeClr>
                </a:solidFill>
              </a:rPr>
              <a:t>Chief of Staff </a:t>
            </a:r>
            <a:r>
              <a:rPr lang="en-US" sz="1400" b="1" dirty="0"/>
              <a:t>Mick </a:t>
            </a:r>
            <a:r>
              <a:rPr lang="en-US" sz="1400" b="1" dirty="0" err="1" smtClean="0"/>
              <a:t>Mulvaney</a:t>
            </a:r>
            <a:endParaRPr lang="en-US" sz="1400" b="1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2690456"/>
            <a:ext cx="2461991" cy="1854925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28890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1165" y="685800"/>
            <a:ext cx="7024744" cy="762000"/>
          </a:xfrm>
        </p:spPr>
        <p:txBody>
          <a:bodyPr/>
          <a:lstStyle/>
          <a:p>
            <a:pPr algn="ctr"/>
            <a:r>
              <a:rPr lang="en-US" b="1" u="sng" dirty="0" smtClean="0">
                <a:latin typeface="Goudy Old Style" panose="02020502050305020303" pitchFamily="18" charset="0"/>
              </a:rPr>
              <a:t>Bureaucratic Support </a:t>
            </a:r>
            <a:endParaRPr lang="en-US" b="1" u="sng" dirty="0">
              <a:latin typeface="Goudy Old Style" panose="020205020503050203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0"/>
            <a:ext cx="4724400" cy="4724400"/>
          </a:xfrm>
        </p:spPr>
        <p:txBody>
          <a:bodyPr>
            <a:normAutofit/>
          </a:bodyPr>
          <a:lstStyle/>
          <a:p>
            <a:r>
              <a:rPr lang="en-US" sz="3200" b="1" u="sng" dirty="0" smtClean="0">
                <a:latin typeface="Goudy Old Style" panose="02020502050305020303" pitchFamily="18" charset="0"/>
              </a:rPr>
              <a:t>Press Secretary</a:t>
            </a:r>
          </a:p>
          <a:p>
            <a:pPr lvl="1"/>
            <a:r>
              <a:rPr lang="en-US" sz="2800" dirty="0" smtClean="0">
                <a:latin typeface="Goudy Old Style" panose="02020502050305020303" pitchFamily="18" charset="0"/>
              </a:rPr>
              <a:t>An office that does not require </a:t>
            </a:r>
            <a:r>
              <a:rPr lang="en-US" sz="2800" dirty="0" smtClean="0">
                <a:latin typeface="Goudy Old Style" panose="02020502050305020303" pitchFamily="18" charset="0"/>
              </a:rPr>
              <a:t>Senate approval</a:t>
            </a:r>
          </a:p>
          <a:p>
            <a:pPr lvl="1"/>
            <a:r>
              <a:rPr lang="en-US" sz="2800" dirty="0" smtClean="0">
                <a:latin typeface="Goudy Old Style" panose="02020502050305020303" pitchFamily="18" charset="0"/>
              </a:rPr>
              <a:t>Acts as the chief </a:t>
            </a:r>
            <a:r>
              <a:rPr lang="en-US" sz="2800" dirty="0" smtClean="0">
                <a:latin typeface="Goudy Old Style" panose="02020502050305020303" pitchFamily="18" charset="0"/>
              </a:rPr>
              <a:t>spokesman for the President </a:t>
            </a:r>
          </a:p>
          <a:p>
            <a:pPr lvl="1"/>
            <a:r>
              <a:rPr lang="en-US" sz="2800" dirty="0">
                <a:latin typeface="Goudy Old Style" panose="02020502050305020303" pitchFamily="18" charset="0"/>
              </a:rPr>
              <a:t>In charge of press </a:t>
            </a:r>
            <a:r>
              <a:rPr lang="en-US" sz="2800" dirty="0" smtClean="0">
                <a:latin typeface="Goudy Old Style" panose="02020502050305020303" pitchFamily="18" charset="0"/>
              </a:rPr>
              <a:t>briefs which allows them c</a:t>
            </a:r>
            <a:r>
              <a:rPr lang="en-US" sz="2800" dirty="0" smtClean="0">
                <a:latin typeface="Goudy Old Style" panose="02020502050305020303" pitchFamily="18" charset="0"/>
              </a:rPr>
              <a:t>ontrol </a:t>
            </a:r>
            <a:r>
              <a:rPr lang="en-US" sz="2800" dirty="0" smtClean="0">
                <a:latin typeface="Goudy Old Style" panose="02020502050305020303" pitchFamily="18" charset="0"/>
              </a:rPr>
              <a:t>flow of information and </a:t>
            </a:r>
            <a:r>
              <a:rPr lang="en-US" sz="2800" dirty="0" smtClean="0">
                <a:latin typeface="Goudy Old Style" panose="02020502050305020303" pitchFamily="18" charset="0"/>
              </a:rPr>
              <a:t>set the media’s agenda</a:t>
            </a:r>
            <a:endParaRPr lang="en-US" sz="2800" dirty="0" smtClean="0">
              <a:latin typeface="Goudy Old Style" panose="02020502050305020303" pitchFamily="18" charset="0"/>
            </a:endParaRPr>
          </a:p>
        </p:txBody>
      </p:sp>
      <p:pic>
        <p:nvPicPr>
          <p:cNvPr id="7170" name="Picture 2" descr="Image result for sarah sanders huckabe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2600" y="2438400"/>
            <a:ext cx="2714625" cy="1905001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5776912" y="4532701"/>
            <a:ext cx="2286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u="sng" dirty="0" smtClean="0">
                <a:solidFill>
                  <a:schemeClr val="accent2">
                    <a:lumMod val="50000"/>
                  </a:schemeClr>
                </a:solidFill>
                <a:latin typeface="Goudy Old Style" panose="02020502050305020303" pitchFamily="18" charset="0"/>
              </a:rPr>
              <a:t>White House </a:t>
            </a:r>
            <a:r>
              <a:rPr lang="en-US" sz="1400" b="1" u="sng" dirty="0">
                <a:solidFill>
                  <a:schemeClr val="accent2">
                    <a:lumMod val="50000"/>
                  </a:schemeClr>
                </a:solidFill>
                <a:latin typeface="Goudy Old Style" panose="02020502050305020303" pitchFamily="18" charset="0"/>
              </a:rPr>
              <a:t>Press Secretary  </a:t>
            </a:r>
            <a:r>
              <a:rPr lang="en-US" sz="1400" b="1" dirty="0" smtClean="0">
                <a:latin typeface="Goudy Old Style" panose="02020502050305020303" pitchFamily="18" charset="0"/>
              </a:rPr>
              <a:t>Sarah Sanders Huckabee</a:t>
            </a:r>
            <a:endParaRPr lang="en-US" sz="1400" b="1" dirty="0">
              <a:latin typeface="Goudy Old Style" panose="020205020503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1410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762000"/>
            <a:ext cx="7024744" cy="646664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u="sng" dirty="0" smtClean="0">
                <a:latin typeface="Goudy Old Style" panose="02020502050305020303" pitchFamily="18" charset="0"/>
              </a:rPr>
              <a:t>The President’s Cabinet</a:t>
            </a:r>
            <a:endParaRPr lang="en-US" b="1" u="sng" dirty="0">
              <a:latin typeface="Goudy Old Style" panose="020205020503050203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7315200" cy="4800600"/>
          </a:xfrm>
        </p:spPr>
        <p:txBody>
          <a:bodyPr>
            <a:normAutofit fontScale="85000" lnSpcReduction="20000"/>
          </a:bodyPr>
          <a:lstStyle/>
          <a:p>
            <a:r>
              <a:rPr lang="en-US" b="1" u="sng" dirty="0" smtClean="0">
                <a:latin typeface="Goudy Old Style" panose="02020502050305020303" pitchFamily="18" charset="0"/>
              </a:rPr>
              <a:t>Presidential Cabinet</a:t>
            </a:r>
            <a:r>
              <a:rPr lang="en-US" dirty="0" smtClean="0">
                <a:latin typeface="Goudy Old Style" panose="02020502050305020303" pitchFamily="18" charset="0"/>
              </a:rPr>
              <a:t>-Established </a:t>
            </a:r>
            <a:r>
              <a:rPr lang="en-US" dirty="0">
                <a:latin typeface="Goudy Old Style" panose="02020502050305020303" pitchFamily="18" charset="0"/>
              </a:rPr>
              <a:t>in Article II, Section 2 of the Constitution, the Cabinet’s role is to advise the President on any subject he may require relating to the duties of each member’s respective office. </a:t>
            </a:r>
            <a:endParaRPr lang="en-US" dirty="0" smtClean="0">
              <a:latin typeface="Goudy Old Style" panose="02020502050305020303" pitchFamily="18" charset="0"/>
            </a:endParaRPr>
          </a:p>
          <a:p>
            <a:endParaRPr lang="en-US" dirty="0" smtClean="0">
              <a:latin typeface="Goudy Old Style" panose="02020502050305020303" pitchFamily="18" charset="0"/>
            </a:endParaRPr>
          </a:p>
          <a:p>
            <a:r>
              <a:rPr lang="en-US" dirty="0" smtClean="0">
                <a:latin typeface="Goudy Old Style" panose="02020502050305020303" pitchFamily="18" charset="0"/>
              </a:rPr>
              <a:t>Article </a:t>
            </a:r>
            <a:r>
              <a:rPr lang="en-US" dirty="0" smtClean="0">
                <a:latin typeface="Goudy Old Style" panose="02020502050305020303" pitchFamily="18" charset="0"/>
              </a:rPr>
              <a:t>II </a:t>
            </a:r>
            <a:r>
              <a:rPr lang="en-US" dirty="0" smtClean="0">
                <a:latin typeface="Goudy Old Style" panose="02020502050305020303" pitchFamily="18" charset="0"/>
              </a:rPr>
              <a:t>list the need for</a:t>
            </a:r>
            <a:r>
              <a:rPr lang="en-US" dirty="0" smtClean="0">
                <a:latin typeface="Goudy Old Style" panose="02020502050305020303" pitchFamily="18" charset="0"/>
              </a:rPr>
              <a:t> </a:t>
            </a:r>
            <a:r>
              <a:rPr lang="en-US" dirty="0" smtClean="0">
                <a:latin typeface="Goudy Old Style" panose="02020502050305020303" pitchFamily="18" charset="0"/>
              </a:rPr>
              <a:t>“heads of departments”; but doesn’t list specifics about president’s advisors </a:t>
            </a:r>
            <a:endParaRPr lang="en-US" dirty="0" smtClean="0">
              <a:latin typeface="Goudy Old Style" panose="02020502050305020303" pitchFamily="18" charset="0"/>
            </a:endParaRPr>
          </a:p>
          <a:p>
            <a:pPr lvl="1"/>
            <a:r>
              <a:rPr lang="en-US" dirty="0" smtClean="0">
                <a:latin typeface="Goudy Old Style" panose="02020502050305020303" pitchFamily="18" charset="0"/>
              </a:rPr>
              <a:t>Currently the President has fifteen members serving in his cabinet a number that has increased from </a:t>
            </a:r>
            <a:r>
              <a:rPr lang="en-US" dirty="0" smtClean="0">
                <a:latin typeface="Goudy Old Style" panose="02020502050305020303" pitchFamily="18" charset="0"/>
              </a:rPr>
              <a:t>George Washington’s five members due to the creation of new agencies </a:t>
            </a:r>
            <a:endParaRPr lang="en-US" dirty="0" smtClean="0">
              <a:latin typeface="Goudy Old Style" panose="02020502050305020303" pitchFamily="18" charset="0"/>
            </a:endParaRPr>
          </a:p>
          <a:p>
            <a:endParaRPr lang="en-US" dirty="0" smtClean="0">
              <a:latin typeface="Goudy Old Style" panose="02020502050305020303" pitchFamily="18" charset="0"/>
            </a:endParaRPr>
          </a:p>
          <a:p>
            <a:r>
              <a:rPr lang="en-US" b="1" u="sng" dirty="0" smtClean="0">
                <a:latin typeface="Goudy Old Style" panose="02020502050305020303" pitchFamily="18" charset="0"/>
              </a:rPr>
              <a:t>Chosen </a:t>
            </a:r>
            <a:r>
              <a:rPr lang="en-US" b="1" u="sng" dirty="0" smtClean="0">
                <a:latin typeface="Goudy Old Style" panose="02020502050305020303" pitchFamily="18" charset="0"/>
              </a:rPr>
              <a:t>for expertise in </a:t>
            </a:r>
            <a:r>
              <a:rPr lang="en-US" b="1" u="sng" dirty="0" smtClean="0">
                <a:latin typeface="Goudy Old Style" panose="02020502050305020303" pitchFamily="18" charset="0"/>
              </a:rPr>
              <a:t>area</a:t>
            </a:r>
            <a:r>
              <a:rPr lang="en-US" dirty="0" smtClean="0">
                <a:latin typeface="Goudy Old Style" panose="02020502050305020303" pitchFamily="18" charset="0"/>
              </a:rPr>
              <a:t>:</a:t>
            </a:r>
            <a:endParaRPr lang="en-US" dirty="0" smtClean="0">
              <a:latin typeface="Goudy Old Style" panose="02020502050305020303" pitchFamily="18" charset="0"/>
            </a:endParaRPr>
          </a:p>
          <a:p>
            <a:pPr lvl="1"/>
            <a:r>
              <a:rPr lang="en-US" dirty="0" smtClean="0">
                <a:latin typeface="Goudy Old Style" panose="02020502050305020303" pitchFamily="18" charset="0"/>
              </a:rPr>
              <a:t>Appointed by President, confirmed by Senate</a:t>
            </a:r>
          </a:p>
          <a:p>
            <a:pPr lvl="1"/>
            <a:r>
              <a:rPr lang="en-US" dirty="0" smtClean="0">
                <a:latin typeface="Goudy Old Style" panose="02020502050305020303" pitchFamily="18" charset="0"/>
              </a:rPr>
              <a:t>Must be “vetted” (review credentials) </a:t>
            </a:r>
          </a:p>
          <a:p>
            <a:pPr lvl="1"/>
            <a:r>
              <a:rPr lang="en-US" dirty="0" smtClean="0">
                <a:latin typeface="Goudy Old Style" panose="02020502050305020303" pitchFamily="18" charset="0"/>
              </a:rPr>
              <a:t>Can be fired by President without Senate approval</a:t>
            </a:r>
          </a:p>
          <a:p>
            <a:pPr lvl="1"/>
            <a:r>
              <a:rPr lang="en-US" dirty="0" smtClean="0">
                <a:latin typeface="Goudy Old Style" panose="02020502050305020303" pitchFamily="18" charset="0"/>
              </a:rPr>
              <a:t>Becoming more diverse </a:t>
            </a:r>
          </a:p>
          <a:p>
            <a:pPr lvl="1"/>
            <a:r>
              <a:rPr lang="en-US" dirty="0" smtClean="0">
                <a:latin typeface="Goudy Old Style" panose="02020502050305020303" pitchFamily="18" charset="0"/>
              </a:rPr>
              <a:t>Each department has many levels of authority </a:t>
            </a:r>
            <a:endParaRPr lang="en-US" dirty="0">
              <a:latin typeface="Goudy Old Style" panose="020205020503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3850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462</TotalTime>
  <Words>1044</Words>
  <Application>Microsoft Office PowerPoint</Application>
  <PresentationFormat>On-screen Show (4:3)</PresentationFormat>
  <Paragraphs>158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Austin</vt:lpstr>
      <vt:lpstr>Federal Bureaucracy  </vt:lpstr>
      <vt:lpstr>Federal Bureaucracy</vt:lpstr>
      <vt:lpstr>Federal Bureaucracy</vt:lpstr>
      <vt:lpstr>Growth of the Federal Bureaucracy</vt:lpstr>
      <vt:lpstr>How is the Executive Branch organized? </vt:lpstr>
      <vt:lpstr>Political and Management</vt:lpstr>
      <vt:lpstr>Political and Management</vt:lpstr>
      <vt:lpstr>Bureaucratic Support </vt:lpstr>
      <vt:lpstr>The President’s Cabinet</vt:lpstr>
      <vt:lpstr>Political Control of Bureaucracy</vt:lpstr>
      <vt:lpstr>Bureaucratic Agencies </vt:lpstr>
      <vt:lpstr>Bureaucratic Agencies </vt:lpstr>
      <vt:lpstr>Bureaucratic Agencies </vt:lpstr>
      <vt:lpstr>Bureaucratic Agencies </vt:lpstr>
      <vt:lpstr>Bureaucratic Agencies </vt:lpstr>
      <vt:lpstr>Bureaucratic Agencies </vt:lpstr>
      <vt:lpstr>Bureaucratic Agencies </vt:lpstr>
      <vt:lpstr>Bureaucratic Agencies </vt:lpstr>
      <vt:lpstr>Independent Regulatory Agencies 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Windows User</cp:lastModifiedBy>
  <cp:revision>26</cp:revision>
  <dcterms:created xsi:type="dcterms:W3CDTF">2015-03-18T16:24:15Z</dcterms:created>
  <dcterms:modified xsi:type="dcterms:W3CDTF">2019-05-16T15:01:13Z</dcterms:modified>
</cp:coreProperties>
</file>