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98" r:id="rId2"/>
    <p:sldId id="299" r:id="rId3"/>
    <p:sldId id="267" r:id="rId4"/>
    <p:sldId id="301" r:id="rId5"/>
    <p:sldId id="303" r:id="rId6"/>
    <p:sldId id="304" r:id="rId7"/>
    <p:sldId id="302" r:id="rId8"/>
    <p:sldId id="306" r:id="rId9"/>
    <p:sldId id="307" r:id="rId10"/>
    <p:sldId id="272" r:id="rId11"/>
    <p:sldId id="308" r:id="rId12"/>
    <p:sldId id="309" r:id="rId13"/>
    <p:sldId id="310" r:id="rId14"/>
    <p:sldId id="291" r:id="rId15"/>
    <p:sldId id="293" r:id="rId16"/>
    <p:sldId id="294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127"/>
    <a:srgbClr val="88E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sdebtclock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86" y="435430"/>
            <a:ext cx="10058400" cy="1110342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Financing the Government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1" y="5921829"/>
            <a:ext cx="3298371" cy="71845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Goudy Old Style" panose="02020502050305020303" pitchFamily="18" charset="0"/>
              </a:rPr>
              <a:t>Chapter 16</a:t>
            </a:r>
            <a:endParaRPr lang="en-US" sz="3200" dirty="0">
              <a:latin typeface="Goudy Old Style" panose="02020502050305020303" pitchFamily="18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7" y="1723292"/>
            <a:ext cx="6027510" cy="3990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1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0" y="566058"/>
            <a:ext cx="9601196" cy="9274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900" b="1" u="sng" dirty="0">
                <a:latin typeface="Goudy Old Style" panose="02020502050305020303" pitchFamily="18" charset="0"/>
              </a:rPr>
              <a:t>Non-revenue Taxes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66" y="1763903"/>
            <a:ext cx="7002633" cy="4532811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latin typeface="Goudy Old Style" panose="02020502050305020303" pitchFamily="18" charset="0"/>
              </a:rPr>
              <a:t>Nontax Revenues: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Interest is a charge for borrowed money.</a:t>
            </a:r>
          </a:p>
          <a:p>
            <a:pPr lvl="2"/>
            <a:r>
              <a:rPr lang="en-US" sz="2400" dirty="0" smtClean="0">
                <a:latin typeface="Goudy Old Style" panose="02020502050305020303" pitchFamily="18" charset="0"/>
              </a:rPr>
              <a:t>Canal tolls</a:t>
            </a:r>
          </a:p>
          <a:p>
            <a:pPr lvl="2"/>
            <a:r>
              <a:rPr lang="en-US" sz="2400" dirty="0" smtClean="0">
                <a:latin typeface="Goudy Old Style" panose="02020502050305020303" pitchFamily="18" charset="0"/>
              </a:rPr>
              <a:t>Fees for passports</a:t>
            </a:r>
          </a:p>
          <a:p>
            <a:pPr lvl="2"/>
            <a:r>
              <a:rPr lang="en-US" sz="2400" dirty="0" smtClean="0">
                <a:latin typeface="Goudy Old Style" panose="02020502050305020303" pitchFamily="18" charset="0"/>
              </a:rPr>
              <a:t>Copyrights, patents, and trademarks.</a:t>
            </a:r>
          </a:p>
          <a:p>
            <a:pPr lvl="1"/>
            <a:r>
              <a:rPr lang="en-US" sz="2400" b="1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Seigniorage</a:t>
            </a:r>
            <a:r>
              <a:rPr lang="en-US" sz="2400" dirty="0" smtClean="0">
                <a:latin typeface="Goudy Old Style" panose="02020502050305020303" pitchFamily="18" charset="0"/>
              </a:rPr>
              <a:t>: profit the US Mint makes in the production of coins.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United States Postal Service</a:t>
            </a:r>
            <a:r>
              <a:rPr lang="en-US" sz="2400" dirty="0" smtClean="0">
                <a:latin typeface="Goudy Old Style" panose="02020502050305020303" pitchFamily="18" charset="0"/>
              </a:rPr>
              <a:t>: Generates nontax revenue for the government by selling mint-condition stamps to collectors. </a:t>
            </a:r>
          </a:p>
          <a:p>
            <a:pPr lvl="2"/>
            <a:r>
              <a:rPr lang="en-US" sz="2200" dirty="0" smtClean="0">
                <a:latin typeface="Goudy Old Style" panose="02020502050305020303" pitchFamily="18" charset="0"/>
              </a:rPr>
              <a:t>Roughly, $100 million </a:t>
            </a:r>
            <a:r>
              <a:rPr lang="en-US" sz="2200" dirty="0" err="1" smtClean="0">
                <a:latin typeface="Goudy Old Style" panose="02020502050305020303" pitchFamily="18" charset="0"/>
              </a:rPr>
              <a:t>anually</a:t>
            </a:r>
            <a:r>
              <a:rPr lang="en-US" sz="2200" dirty="0" smtClean="0">
                <a:latin typeface="Goudy Old Style" panose="02020502050305020303" pitchFamily="18" charset="0"/>
              </a:rPr>
              <a:t>.</a:t>
            </a:r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35" y="1817914"/>
            <a:ext cx="3012896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Borrowing Money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556656"/>
            <a:ext cx="7609114" cy="5007429"/>
          </a:xfrm>
        </p:spPr>
        <p:txBody>
          <a:bodyPr>
            <a:normAutofit lnSpcReduction="10000"/>
          </a:bodyPr>
          <a:lstStyle/>
          <a:p>
            <a:r>
              <a:rPr lang="en-US" sz="3400" b="1" dirty="0">
                <a:latin typeface="Goudy Old Style" panose="02020502050305020303" pitchFamily="18" charset="0"/>
              </a:rPr>
              <a:t>The government often borrows money for</a:t>
            </a:r>
            <a:r>
              <a:rPr lang="en-US" sz="3400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Costs of short and long term crisis situations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Finance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large scale projects </a:t>
            </a:r>
            <a:r>
              <a:rPr lang="en-US" sz="2600" dirty="0">
                <a:latin typeface="Goudy Old Style" panose="02020502050305020303" pitchFamily="18" charset="0"/>
              </a:rPr>
              <a:t>that could not be paid for out of current income.</a:t>
            </a:r>
          </a:p>
          <a:p>
            <a:pPr lvl="2"/>
            <a:r>
              <a:rPr lang="en-US" sz="2200" dirty="0">
                <a:latin typeface="Goudy Old Style" panose="02020502050305020303" pitchFamily="18" charset="0"/>
              </a:rPr>
              <a:t>WWI</a:t>
            </a:r>
          </a:p>
          <a:p>
            <a:pPr lvl="2"/>
            <a:r>
              <a:rPr lang="en-US" sz="2200" dirty="0">
                <a:latin typeface="Goudy Old Style" panose="02020502050305020303" pitchFamily="18" charset="0"/>
              </a:rPr>
              <a:t>Great Depression</a:t>
            </a:r>
          </a:p>
          <a:p>
            <a:pPr lvl="2"/>
            <a:r>
              <a:rPr lang="en-US" sz="2200" dirty="0">
                <a:latin typeface="Goudy Old Style" panose="02020502050305020303" pitchFamily="18" charset="0"/>
              </a:rPr>
              <a:t>WWII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 must authorize all federal borrowing</a:t>
            </a:r>
            <a:r>
              <a:rPr lang="en-US" sz="2200" b="1" dirty="0">
                <a:solidFill>
                  <a:srgbClr val="0070C0"/>
                </a:solidFill>
                <a:latin typeface="Goudy Old Style" panose="02020502050305020303" pitchFamily="18" charset="0"/>
              </a:rPr>
              <a:t>.</a:t>
            </a:r>
          </a:p>
          <a:p>
            <a:pPr lvl="2"/>
            <a:r>
              <a:rPr lang="en-US" sz="2000" b="1" dirty="0">
                <a:latin typeface="Goudy Old Style" panose="02020502050305020303" pitchFamily="18" charset="0"/>
              </a:rPr>
              <a:t>Borrowing is done by the </a:t>
            </a:r>
            <a:r>
              <a:rPr 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Treasury Department</a:t>
            </a:r>
            <a:r>
              <a:rPr lang="en-US" sz="2000" b="1" dirty="0">
                <a:latin typeface="Goudy Old Style" panose="02020502050305020303" pitchFamily="18" charset="0"/>
              </a:rPr>
              <a:t>.	</a:t>
            </a:r>
          </a:p>
          <a:p>
            <a:pPr lvl="3"/>
            <a:r>
              <a:rPr lang="en-US" sz="2000" b="1" dirty="0">
                <a:latin typeface="Goudy Old Style" panose="02020502050305020303" pitchFamily="18" charset="0"/>
              </a:rPr>
              <a:t>They issue securities to investors (banks, individuals, etc.)</a:t>
            </a:r>
          </a:p>
          <a:p>
            <a:pPr lvl="3"/>
            <a:r>
              <a:rPr lang="en-US" sz="2000" b="1" dirty="0">
                <a:latin typeface="Goudy Old Style" panose="02020502050305020303" pitchFamily="18" charset="0"/>
              </a:rPr>
              <a:t>Government borrows at low interest rates.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56" y="2205577"/>
            <a:ext cx="2579915" cy="33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Public Debt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5" y="1344167"/>
            <a:ext cx="7254240" cy="5361433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latin typeface="Goudy Old Style" panose="02020502050305020303" pitchFamily="18" charset="0"/>
              </a:rPr>
              <a:t>Result of the Federal Government’s borrowing over many years.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It is the government’s total outstanding indebtedness.</a:t>
            </a:r>
          </a:p>
          <a:p>
            <a:pPr lvl="2"/>
            <a:r>
              <a:rPr lang="en-US" sz="22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All of the money borrowed, and not yet repaid, plus the accrued, or accumulated, interest.</a:t>
            </a:r>
          </a:p>
          <a:p>
            <a:pPr lvl="3"/>
            <a:r>
              <a:rPr 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  <a:hlinkClick r:id="rId2"/>
              </a:rPr>
              <a:t>US DEBT CLOCK</a:t>
            </a:r>
            <a:endParaRPr lang="en-US" sz="2000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3"/>
            <a:r>
              <a:rPr lang="en-US" sz="2000" b="1" dirty="0">
                <a:latin typeface="Goudy Old Style" panose="02020502050305020303" pitchFamily="18" charset="0"/>
              </a:rPr>
              <a:t>Debt more than doubled in the years 1981 thru 1985 because of deficit financing.</a:t>
            </a:r>
          </a:p>
          <a:p>
            <a:pPr lvl="4"/>
            <a:r>
              <a:rPr lang="en-US" sz="1800" dirty="0">
                <a:latin typeface="Goudy Old Style" panose="02020502050305020303" pitchFamily="18" charset="0"/>
              </a:rPr>
              <a:t>By 1992 deficit spending had quadrupled the debt.</a:t>
            </a:r>
          </a:p>
          <a:p>
            <a:pPr lvl="2"/>
            <a:r>
              <a:rPr lang="en-US" sz="2200" b="1" u="sng" dirty="0">
                <a:latin typeface="Goudy Old Style" panose="02020502050305020303" pitchFamily="18" charset="0"/>
              </a:rPr>
              <a:t>There is no constitutional limit on the amount that may be borrowed, and so there is no constitutional limit on the public debt. </a:t>
            </a:r>
          </a:p>
          <a:p>
            <a:pPr lvl="2"/>
            <a:r>
              <a:rPr lang="en-US" sz="2200" dirty="0">
                <a:latin typeface="Goudy Old Style" panose="02020502050305020303" pitchFamily="18" charset="0"/>
              </a:rPr>
              <a:t>There is a ceiling that congress has put, but they adjust it as needed.</a:t>
            </a:r>
          </a:p>
          <a:p>
            <a:pPr lvl="2"/>
            <a:r>
              <a:rPr lang="en-US" sz="2200" dirty="0">
                <a:latin typeface="Goudy Old Style" panose="02020502050305020303" pitchFamily="18" charset="0"/>
              </a:rPr>
              <a:t>Should future generations be worried?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84" y="2767584"/>
            <a:ext cx="3518763" cy="183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67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National Defecate 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6656"/>
            <a:ext cx="6041571" cy="50074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Federal Budget </a:t>
            </a:r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D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eficit</a:t>
            </a:r>
            <a:r>
              <a:rPr lang="en-US" sz="3200" dirty="0" smtClean="0">
                <a:latin typeface="Goudy Old Style" panose="02020502050305020303" pitchFamily="18" charset="0"/>
              </a:rPr>
              <a:t>-The </a:t>
            </a:r>
            <a:r>
              <a:rPr lang="en-US" sz="3200" dirty="0">
                <a:latin typeface="Goudy Old Style" panose="02020502050305020303" pitchFamily="18" charset="0"/>
              </a:rPr>
              <a:t>difference between the money federal government’s annual revenues and expenditures. </a:t>
            </a:r>
            <a:endParaRPr lang="en-US" sz="32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latin typeface="Goudy Old Style" panose="02020502050305020303" pitchFamily="18" charset="0"/>
              </a:rPr>
              <a:t>deficit for fiscal year 2018 is $440 billion.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latin typeface="Goudy Old Style" panose="02020502050305020303" pitchFamily="18" charset="0"/>
              </a:rPr>
              <a:t>national debt is the total of all unpaid funds borrowed by the U.S. government.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67" y="2373087"/>
            <a:ext cx="4601750" cy="26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Spending and the Budget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1" y="1371600"/>
            <a:ext cx="7344888" cy="5301343"/>
          </a:xfrm>
        </p:spPr>
        <p:txBody>
          <a:bodyPr>
            <a:normAutofit/>
          </a:bodyPr>
          <a:lstStyle/>
          <a:p>
            <a:r>
              <a:rPr lang="en-US" sz="3000" b="1" u="sng" dirty="0" smtClean="0">
                <a:latin typeface="Goudy Old Style" panose="02020502050305020303" pitchFamily="18" charset="0"/>
              </a:rPr>
              <a:t>Entitlement Funds</a:t>
            </a:r>
            <a:r>
              <a:rPr lang="en-US" sz="3000" dirty="0" smtClean="0">
                <a:latin typeface="Goudy Old Style" panose="02020502050305020303" pitchFamily="18" charset="0"/>
              </a:rPr>
              <a:t>: Benefits </a:t>
            </a:r>
            <a:r>
              <a:rPr lang="en-US" sz="3000" dirty="0">
                <a:latin typeface="Goudy Old Style" panose="02020502050305020303" pitchFamily="18" charset="0"/>
              </a:rPr>
              <a:t>that federal law says must be paid to all those wo meet the eligibility requirements.  i.e. certain age or income level. </a:t>
            </a:r>
          </a:p>
          <a:p>
            <a:pPr lvl="2"/>
            <a:r>
              <a:rPr lang="en-US" sz="2800" dirty="0">
                <a:latin typeface="Goudy Old Style" panose="02020502050305020303" pitchFamily="18" charset="0"/>
              </a:rPr>
              <a:t>Medicare, Medicaid, food stamps, unemployment compensation, and veterans pensions.</a:t>
            </a:r>
          </a:p>
          <a:p>
            <a:pPr lvl="2"/>
            <a:r>
              <a:rPr lang="en-US" sz="2600" dirty="0">
                <a:latin typeface="Goudy Old Style" panose="02020502050305020303" pitchFamily="18" charset="0"/>
              </a:rPr>
              <a:t>Interest on public debt has grown to become the second largest category of federal spending today.</a:t>
            </a:r>
          </a:p>
          <a:p>
            <a:pPr lvl="1"/>
            <a:endParaRPr lang="en-US" sz="2800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86" y="2785735"/>
            <a:ext cx="2730954" cy="17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Controllable and Uncontrollable Spending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6" y="1415143"/>
            <a:ext cx="9854541" cy="485502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Controllable Spending</a:t>
            </a:r>
            <a:r>
              <a:rPr lang="en-US" sz="3200" b="1" dirty="0" smtClean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Congress and the President decides how much will be spent each year.</a:t>
            </a:r>
          </a:p>
          <a:p>
            <a:pPr lvl="2"/>
            <a:r>
              <a:rPr lang="en-US" sz="2600" dirty="0" smtClean="0">
                <a:latin typeface="Goudy Old Style" panose="02020502050305020303" pitchFamily="18" charset="0"/>
              </a:rPr>
              <a:t>Examples: military equipment, aid to education, and environmental protection.</a:t>
            </a:r>
          </a:p>
          <a:p>
            <a:r>
              <a:rPr 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Uncontrollable Spending</a:t>
            </a:r>
            <a:r>
              <a:rPr lang="en-US" sz="3200" b="1" dirty="0" smtClean="0">
                <a:latin typeface="Goudy Old Style" panose="02020502050305020303" pitchFamily="18" charset="0"/>
              </a:rPr>
              <a:t>:</a:t>
            </a:r>
            <a:r>
              <a:rPr lang="en-US" sz="3200" b="1" dirty="0" smtClean="0">
                <a:solidFill>
                  <a:srgbClr val="3FF127"/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>
                <a:latin typeface="Goudy Old Style" panose="02020502050305020303" pitchFamily="18" charset="0"/>
              </a:rPr>
              <a:t>E</a:t>
            </a:r>
            <a:r>
              <a:rPr lang="en-US" sz="3200" dirty="0" smtClean="0">
                <a:latin typeface="Goudy Old Style" panose="02020502050305020303" pitchFamily="18" charset="0"/>
              </a:rPr>
              <a:t>stimated to be about 80% of all current spending.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Congress and the President have no power to change it directly.</a:t>
            </a:r>
          </a:p>
          <a:p>
            <a:pPr lvl="2"/>
            <a:r>
              <a:rPr lang="en-US" sz="2600" dirty="0" smtClean="0">
                <a:latin typeface="Goudy Old Style" panose="02020502050305020303" pitchFamily="18" charset="0"/>
              </a:rPr>
              <a:t>Examples: interest on debt, social security, food stamps, entitlements</a:t>
            </a:r>
          </a:p>
          <a:p>
            <a:pPr lvl="2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68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Federal Budget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6" y="1473529"/>
            <a:ext cx="10082151" cy="5057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</a:rPr>
              <a:t>The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President </a:t>
            </a:r>
            <a:r>
              <a:rPr lang="en-US" sz="3200" dirty="0" smtClean="0">
                <a:latin typeface="Goudy Old Style" panose="02020502050305020303" pitchFamily="18" charset="0"/>
              </a:rPr>
              <a:t>initiates the spending process by submitting a budget at the beginning of each congressional session.</a:t>
            </a:r>
          </a:p>
          <a:p>
            <a:r>
              <a:rPr lang="en-US" sz="3200" dirty="0" smtClean="0">
                <a:latin typeface="Goudy Old Style" panose="02020502050305020303" pitchFamily="18" charset="0"/>
              </a:rPr>
              <a:t>The federal budget serves as a political statement through a declaration of the public policies of the U.S., with dollar signs attached to it.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It is the Presidents work plan for the conduct of government.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budget making process begins 18 months prior to the start of the fiscal year for the budget intended</a:t>
            </a:r>
            <a:r>
              <a:rPr lang="en-US" sz="2800" dirty="0">
                <a:latin typeface="Goudy Old Style" panose="02020502050305020303" pitchFamily="18" charset="0"/>
              </a:rPr>
              <a:t>, each federal agency prepares detailed estimates then submits to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Office Management and Budget </a:t>
            </a:r>
            <a:r>
              <a:rPr lang="en-US" sz="2800" dirty="0">
                <a:latin typeface="Goudy Old Style" panose="02020502050305020303" pitchFamily="18" charset="0"/>
              </a:rPr>
              <a:t>(OMB</a:t>
            </a:r>
            <a:r>
              <a:rPr lang="en-US" sz="2800" dirty="0" smtClean="0">
                <a:latin typeface="Goudy Old Style" panose="02020502050305020303" pitchFamily="18" charset="0"/>
              </a:rPr>
              <a:t>).</a:t>
            </a:r>
            <a:endParaRPr lang="en-US" sz="2800" dirty="0">
              <a:latin typeface="Goudy Old Style" panose="02020502050305020303" pitchFamily="18" charset="0"/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217713"/>
            <a:ext cx="10160000" cy="993095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Federal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93" y="1132116"/>
            <a:ext cx="7112528" cy="542718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Congress becomes involved in the process by reviewing the budget and then enacting on several appropriations measures.</a:t>
            </a:r>
          </a:p>
          <a:p>
            <a:endParaRPr lang="en-US" sz="3200" dirty="0" smtClean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If the thirteen appropriations measures are not passed by the beginning of the fiscal year then an emergency spending bill must be passed to avoid government shutdown.  </a:t>
            </a:r>
          </a:p>
          <a:p>
            <a:pPr lvl="1"/>
            <a:r>
              <a:rPr lang="en-US" sz="30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Also known as continuing legislation.</a:t>
            </a:r>
            <a:endParaRPr lang="en-US" sz="3000" dirty="0">
              <a:solidFill>
                <a:schemeClr val="tx2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53" y="2682240"/>
            <a:ext cx="3622243" cy="25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76" y="335917"/>
            <a:ext cx="9601196" cy="929796"/>
          </a:xfrm>
        </p:spPr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The Budget </a:t>
            </a:r>
            <a:r>
              <a:rPr lang="en-US" b="1" u="sng" dirty="0">
                <a:latin typeface="Goudy Old Style" panose="02020502050305020303" pitchFamily="18" charset="0"/>
              </a:rPr>
              <a:t>P</a:t>
            </a:r>
            <a:r>
              <a:rPr lang="en-US" b="1" u="sng" dirty="0" smtClean="0">
                <a:latin typeface="Goudy Old Style" panose="02020502050305020303" pitchFamily="18" charset="0"/>
              </a:rPr>
              <a:t>rocess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2" y="1341913"/>
            <a:ext cx="10125694" cy="511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I. Each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federal agency 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must submit an estimated budgets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II. </a:t>
            </a:r>
            <a:r>
              <a:rPr 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Office of Management and Budget (OMB)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 will review the budgets and determine what will be discussed and what will be tabled </a:t>
            </a:r>
            <a:r>
              <a:rPr lang="en-US" sz="2400" b="1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Hearings</a:t>
            </a:r>
            <a:endParaRPr lang="en-US" sz="24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III. The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President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 writes and submits his budget Writes President’s</a:t>
            </a:r>
          </a:p>
          <a:p>
            <a:pPr marL="514350" indent="-514350">
              <a:buAutoNum type="romanUcPeriod" startAt="4"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House and Senate Appropriations and Budget Committees (CBO) 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analyzes the President’s  budget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V. Federal </a:t>
            </a:r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Subcommittees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 will then propose:</a:t>
            </a:r>
            <a:endParaRPr lang="en-US" sz="24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lvl="1" indent="-342900"/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Approbation Measures and craft spending Bills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VI.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Congress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 must pass the </a:t>
            </a:r>
            <a:r>
              <a:rPr lang="en-US" sz="2400" b="1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Appropriation measures 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before October 1</a:t>
            </a:r>
            <a:r>
              <a:rPr lang="en-US" sz="2400" baseline="300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st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 or must pass (an) </a:t>
            </a: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Emergency spending legislation </a:t>
            </a:r>
            <a:r>
              <a:rPr lang="en-US" sz="2400" b="1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(continuing resolution</a:t>
            </a:r>
            <a:r>
              <a:rPr lang="en-US" sz="2400" dirty="0" smtClean="0">
                <a:solidFill>
                  <a:schemeClr val="tx2"/>
                </a:solidFill>
                <a:latin typeface="Goudy Old Style" panose="02020502050305020303" pitchFamily="18" charset="0"/>
              </a:rPr>
              <a:t>) to keep the government operating</a:t>
            </a:r>
          </a:p>
        </p:txBody>
      </p:sp>
    </p:spTree>
    <p:extLst>
      <p:ext uri="{BB962C8B-B14F-4D97-AF65-F5344CB8AC3E}">
        <p14:creationId xmlns:p14="http://schemas.microsoft.com/office/powerpoint/2010/main" val="478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28" y="435428"/>
            <a:ext cx="10212916" cy="1567543"/>
          </a:xfrm>
        </p:spPr>
        <p:txBody>
          <a:bodyPr/>
          <a:lstStyle/>
          <a:p>
            <a:pPr algn="ctr"/>
            <a:r>
              <a:rPr lang="en-US" sz="4400" b="1" u="sng" dirty="0" smtClean="0">
                <a:latin typeface="Goudy Old Style" panose="02020502050305020303" pitchFamily="18" charset="0"/>
              </a:rPr>
              <a:t>Section 1-Taxes and Other Revenue </a:t>
            </a:r>
            <a:endParaRPr lang="en-US" sz="4400" b="1" u="sng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21" y="2416628"/>
            <a:ext cx="5525991" cy="368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75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977219"/>
          </a:xfrm>
        </p:spPr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The Power to Tax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284514"/>
            <a:ext cx="10816046" cy="53666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Tax</a:t>
            </a:r>
            <a:r>
              <a:rPr lang="en-US" dirty="0" smtClean="0">
                <a:latin typeface="Goudy Old Style" panose="02020502050305020303" pitchFamily="18" charset="0"/>
              </a:rPr>
              <a:t>-A </a:t>
            </a:r>
            <a:r>
              <a:rPr lang="en-US" dirty="0">
                <a:latin typeface="Goudy Old Style" panose="02020502050305020303" pitchFamily="18" charset="0"/>
              </a:rPr>
              <a:t>mandatory financial charge or some other type of levy imposed upon a taxpayer by a governmental organization in order to fund various public expenditures.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power to tax comes from Article I, Section VIII, Clause I of the U.S. Constitution</a:t>
            </a:r>
          </a:p>
          <a:p>
            <a:endParaRPr lang="en-US" b="1" u="sng" dirty="0">
              <a:latin typeface="Goudy Old Style" panose="02020502050305020303" pitchFamily="18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Facial Policy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The various means by which a government raises and spends money in an attempt to influence their nations economy. </a:t>
            </a:r>
          </a:p>
          <a:p>
            <a:endParaRPr lang="en-US" dirty="0">
              <a:latin typeface="Goudy Old Style" panose="02020502050305020303" pitchFamily="18" charset="0"/>
            </a:endParaRPr>
          </a:p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Fiscal Year</a:t>
            </a:r>
            <a:r>
              <a:rPr lang="en-US" dirty="0">
                <a:latin typeface="Goudy Old Style" panose="02020502050305020303" pitchFamily="18" charset="0"/>
              </a:rPr>
              <a:t>- An established period of time when an organization's annual financial records commence and conclude.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The fiscal year is expressed by stating the year-end date.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A fiscal year end can be the end of any quarter </a:t>
            </a:r>
            <a:r>
              <a:rPr lang="en-US" dirty="0" smtClean="0">
                <a:latin typeface="Goudy Old Style" panose="02020502050305020303" pitchFamily="18" charset="0"/>
              </a:rPr>
              <a:t>as defined by </a:t>
            </a:r>
            <a:r>
              <a:rPr lang="en-US" dirty="0">
                <a:latin typeface="Goudy Old Style" panose="02020502050305020303" pitchFamily="18" charset="0"/>
              </a:rPr>
              <a:t>the IRS </a:t>
            </a:r>
            <a:r>
              <a:rPr lang="en-US" dirty="0" smtClean="0">
                <a:latin typeface="Goudy Old Style" panose="02020502050305020303" pitchFamily="18" charset="0"/>
              </a:rPr>
              <a:t>which says </a:t>
            </a:r>
            <a:r>
              <a:rPr lang="en-US" dirty="0">
                <a:latin typeface="Goudy Old Style" panose="02020502050305020303" pitchFamily="18" charset="0"/>
              </a:rPr>
              <a:t>a fiscal year is "12 consecutive months ending on the last day of any month except December 31st.".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The U.S. fiscal year runs from October 1</a:t>
            </a:r>
            <a:r>
              <a:rPr lang="en-US" baseline="30000" dirty="0">
                <a:latin typeface="Goudy Old Style" panose="02020502050305020303" pitchFamily="18" charset="0"/>
              </a:rPr>
              <a:t>st</a:t>
            </a:r>
            <a:r>
              <a:rPr lang="en-US" dirty="0">
                <a:latin typeface="Goudy Old Style" panose="02020502050305020303" pitchFamily="18" charset="0"/>
              </a:rPr>
              <a:t> to September 30</a:t>
            </a:r>
            <a:r>
              <a:rPr lang="en-US" baseline="30000" dirty="0">
                <a:latin typeface="Goudy Old Style" panose="02020502050305020303" pitchFamily="18" charset="0"/>
              </a:rPr>
              <a:t>th</a:t>
            </a:r>
            <a:r>
              <a:rPr lang="en-US" dirty="0">
                <a:latin typeface="Goudy Old Style" panose="02020502050305020303" pitchFamily="18" charset="0"/>
              </a:rPr>
              <a:t> (i.e. October 1</a:t>
            </a:r>
            <a:r>
              <a:rPr lang="en-US" baseline="30000" dirty="0">
                <a:latin typeface="Goudy Old Style" panose="02020502050305020303" pitchFamily="18" charset="0"/>
              </a:rPr>
              <a:t>st</a:t>
            </a:r>
            <a:r>
              <a:rPr lang="en-US" dirty="0">
                <a:latin typeface="Goudy Old Style" panose="02020502050305020303" pitchFamily="18" charset="0"/>
              </a:rPr>
              <a:t>, 2018 to September 31</a:t>
            </a:r>
            <a:r>
              <a:rPr lang="en-US" baseline="30000" dirty="0">
                <a:latin typeface="Goudy Old Style" panose="02020502050305020303" pitchFamily="18" charset="0"/>
              </a:rPr>
              <a:t>st</a:t>
            </a:r>
            <a:r>
              <a:rPr lang="en-US" dirty="0">
                <a:latin typeface="Goudy Old Style" panose="02020502050305020303" pitchFamily="18" charset="0"/>
              </a:rPr>
              <a:t>, 2019) </a:t>
            </a:r>
          </a:p>
          <a:p>
            <a:pPr marL="160020" indent="0">
              <a:buNone/>
            </a:pPr>
            <a:endParaRPr lang="en-US" sz="2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176667"/>
            <a:ext cx="10160000" cy="1031648"/>
          </a:xfrm>
        </p:spPr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Constitutional Limitations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1186543"/>
            <a:ext cx="8022771" cy="53884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oudy Old Style" panose="02020502050305020303" pitchFamily="18" charset="0"/>
              </a:rPr>
              <a:t>The power to tax is not unlimited, in fact Congress </a:t>
            </a:r>
            <a:r>
              <a:rPr lang="en-US" sz="2800" dirty="0">
                <a:latin typeface="Goudy Old Style" panose="02020502050305020303" pitchFamily="18" charset="0"/>
              </a:rPr>
              <a:t>must exercise </a:t>
            </a:r>
            <a:r>
              <a:rPr lang="en-US" sz="2800" dirty="0" smtClean="0">
                <a:latin typeface="Goudy Old Style" panose="02020502050305020303" pitchFamily="18" charset="0"/>
              </a:rPr>
              <a:t>their </a:t>
            </a:r>
            <a:r>
              <a:rPr lang="en-US" sz="2800" dirty="0">
                <a:latin typeface="Goudy Old Style" panose="02020502050305020303" pitchFamily="18" charset="0"/>
              </a:rPr>
              <a:t>taxing power in accord with the Constitution.</a:t>
            </a:r>
          </a:p>
          <a:p>
            <a:pPr lvl="1"/>
            <a:r>
              <a:rPr lang="en-US" sz="2400" b="1" u="sng" dirty="0">
                <a:latin typeface="Goudy Old Style" panose="02020502050305020303" pitchFamily="18" charset="0"/>
              </a:rPr>
              <a:t>Four </a:t>
            </a:r>
            <a:r>
              <a:rPr lang="en-US" sz="2400" b="1" u="sng" dirty="0" smtClean="0">
                <a:latin typeface="Goudy Old Style" panose="02020502050305020303" pitchFamily="18" charset="0"/>
              </a:rPr>
              <a:t>Expressed Limits on Taxes:</a:t>
            </a:r>
            <a:endParaRPr lang="en-US" sz="2400" b="1" u="sng" dirty="0">
              <a:latin typeface="Goudy Old Style" panose="02020502050305020303" pitchFamily="18" charset="0"/>
            </a:endParaRPr>
          </a:p>
          <a:p>
            <a:pPr marL="1257300" lvl="2" indent="-342900"/>
            <a:r>
              <a:rPr 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. Taxes </a:t>
            </a:r>
            <a:r>
              <a:rPr 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must be used for public purposes only.  </a:t>
            </a:r>
            <a:endParaRPr lang="en-US" sz="2000" b="1" dirty="0" smtClean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marL="1531620" lvl="3" indent="-342900"/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Not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for the benefit of private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interests.</a:t>
            </a:r>
          </a:p>
          <a:p>
            <a:pPr marL="1257300" lvl="2" indent="-342900"/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II. </a:t>
            </a:r>
            <a:r>
              <a:rPr lang="en-US" sz="2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Prohibition </a:t>
            </a:r>
            <a:r>
              <a:rPr lang="en-US" sz="20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of export </a:t>
            </a:r>
            <a:r>
              <a:rPr lang="en-US" sz="2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taxes.</a:t>
            </a:r>
          </a:p>
          <a:p>
            <a:pPr marL="1531620" lvl="3" indent="-342900"/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Tariffs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can be applied only to imports –goods brought into the U.S.</a:t>
            </a:r>
          </a:p>
          <a:p>
            <a:pPr marL="1257300" lvl="2" indent="-342900"/>
            <a:r>
              <a:rPr 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III. Direct </a:t>
            </a:r>
            <a:r>
              <a:rPr 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taxes must be equally apportioned, or </a:t>
            </a:r>
            <a:r>
              <a:rPr 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distributed.</a:t>
            </a:r>
          </a:p>
          <a:p>
            <a:pPr marL="1531620" lvl="3" indent="-342900"/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Income taxes</a:t>
            </a:r>
          </a:p>
          <a:p>
            <a:pPr marL="1531620" lvl="3" indent="-342900"/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Indirect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taxes, initially placed on the distiller, but then is put on the person. (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liquor)</a:t>
            </a:r>
          </a:p>
          <a:p>
            <a:pPr marL="1257300" lvl="2" indent="-342900"/>
            <a:r>
              <a:rPr lang="en-US" sz="2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IV. Indirect </a:t>
            </a:r>
            <a:r>
              <a:rPr lang="en-US" sz="20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taxes, such as duties and imports, must be levied at the same rate in all parts of the country.</a:t>
            </a:r>
          </a:p>
          <a:p>
            <a:endParaRPr lang="en-US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65" y="2656114"/>
            <a:ext cx="2776362" cy="218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1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latin typeface="Goudy Old Style" panose="02020502050305020303" pitchFamily="18" charset="0"/>
              </a:rPr>
              <a:t>Constitutional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6814457" cy="5007429"/>
          </a:xfrm>
        </p:spPr>
        <p:txBody>
          <a:bodyPr/>
          <a:lstStyle/>
          <a:p>
            <a:r>
              <a:rPr lang="en-US" sz="2800" b="1" u="sng" dirty="0">
                <a:latin typeface="Goudy Old Style" panose="02020502050305020303" pitchFamily="18" charset="0"/>
              </a:rPr>
              <a:t>Implied Limitation</a:t>
            </a:r>
            <a:r>
              <a:rPr lang="en-US" sz="2800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Federal taxes cannot be imposed on state governments when they are performing such tasks as providing public education, furnishing health care, or building streets and highways.</a:t>
            </a:r>
          </a:p>
          <a:p>
            <a:pPr lvl="1"/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In 1891, the Supreme Court case </a:t>
            </a:r>
            <a:r>
              <a:rPr lang="en-US" sz="2400" b="1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McCulloch </a:t>
            </a:r>
            <a:r>
              <a:rPr lang="en-US" sz="2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v. </a:t>
            </a:r>
            <a:r>
              <a:rPr lang="en-US" sz="2400" b="1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Maryland</a:t>
            </a:r>
            <a:r>
              <a:rPr lang="en-US" sz="2400" dirty="0" smtClean="0">
                <a:latin typeface="Goudy Old Style" panose="02020502050305020303" pitchFamily="18" charset="0"/>
              </a:rPr>
              <a:t>, </a:t>
            </a:r>
            <a:r>
              <a:rPr lang="en-US" sz="2400" b="1" dirty="0">
                <a:latin typeface="Goudy Old Style" panose="02020502050305020303" pitchFamily="18" charset="0"/>
              </a:rPr>
              <a:t>declared that “the power to tax involves the power to destroy.”</a:t>
            </a:r>
          </a:p>
          <a:p>
            <a:pPr lvl="2"/>
            <a:r>
              <a:rPr lang="en-US" sz="2200" b="1" dirty="0">
                <a:latin typeface="Goudy Old Style" panose="02020502050305020303" pitchFamily="18" charset="0"/>
              </a:rPr>
              <a:t>The federal government could tax the state out of existence and so destroy the federal </a:t>
            </a:r>
            <a:r>
              <a:rPr lang="en-US" sz="2200" b="1" dirty="0" smtClean="0">
                <a:latin typeface="Goudy Old Style" panose="02020502050305020303" pitchFamily="18" charset="0"/>
              </a:rPr>
              <a:t>system if they truly wanted to.</a:t>
            </a:r>
            <a:endParaRPr lang="en-US" sz="2200" b="1" dirty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1" y="2721428"/>
            <a:ext cx="3179142" cy="211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0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835705"/>
          </a:xfrm>
        </p:spPr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Concurrent Federal Taxes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132115"/>
            <a:ext cx="10885714" cy="55517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There are a various types of taxes from which the government draws their needed revenue. </a:t>
            </a:r>
          </a:p>
          <a:p>
            <a:r>
              <a:rPr lang="en-US" b="1" u="sng" dirty="0" smtClean="0">
                <a:latin typeface="Goudy Old Style" panose="02020502050305020303" pitchFamily="18" charset="0"/>
              </a:rPr>
              <a:t>Some examples are</a:t>
            </a:r>
            <a:r>
              <a:rPr lang="en-US" dirty="0" smtClean="0">
                <a:latin typeface="Goudy Old Style" panose="02020502050305020303" pitchFamily="18" charset="0"/>
              </a:rPr>
              <a:t>: 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Income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Tax</a:t>
            </a:r>
            <a:r>
              <a:rPr lang="en-US" dirty="0">
                <a:latin typeface="Goudy Old Style" panose="02020502050305020303" pitchFamily="18" charset="0"/>
              </a:rPr>
              <a:t>-Authorized by the 16th amendment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It is </a:t>
            </a:r>
            <a:r>
              <a:rPr lang="en-US" dirty="0" smtClean="0">
                <a:latin typeface="Goudy Old Style" panose="02020502050305020303" pitchFamily="18" charset="0"/>
              </a:rPr>
              <a:t>often progressive meaning that the higher one’s income the higher tax rate they pay </a:t>
            </a:r>
            <a:endParaRPr lang="en-US" dirty="0">
              <a:latin typeface="Goudy Old Style" panose="02020502050305020303" pitchFamily="18" charset="0"/>
            </a:endParaRP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It is levied on earnings of individuals and corporations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Individual income tax is the largest </a:t>
            </a:r>
            <a:r>
              <a:rPr lang="en-US" dirty="0" smtClean="0">
                <a:latin typeface="Goudy Old Style" panose="02020502050305020303" pitchFamily="18" charset="0"/>
              </a:rPr>
              <a:t>source of government revenue.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Corporation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ncome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ax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 smtClean="0">
                <a:latin typeface="Goudy Old Style" panose="02020502050305020303" pitchFamily="18" charset="0"/>
              </a:rPr>
              <a:t>Corporations must </a:t>
            </a:r>
            <a:r>
              <a:rPr lang="en-US" dirty="0">
                <a:latin typeface="Goudy Old Style" panose="02020502050305020303" pitchFamily="18" charset="0"/>
              </a:rPr>
              <a:t>pay a tax on its net income, all earnings above the costs of doing business.</a:t>
            </a:r>
          </a:p>
          <a:p>
            <a:pPr lvl="1"/>
            <a:endParaRPr lang="en-US" dirty="0" smtClean="0">
              <a:solidFill>
                <a:srgbClr val="0070C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Social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nsurance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axes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 smtClean="0">
                <a:latin typeface="Goudy Old Style" panose="02020502050305020303" pitchFamily="18" charset="0"/>
              </a:rPr>
              <a:t>Are collected </a:t>
            </a:r>
            <a:r>
              <a:rPr lang="en-US" dirty="0">
                <a:latin typeface="Goudy Old Style" panose="02020502050305020303" pitchFamily="18" charset="0"/>
              </a:rPr>
              <a:t>to fund Social Security program,  Medicare, and unemployment compensation.</a:t>
            </a:r>
          </a:p>
          <a:p>
            <a:pPr lvl="1"/>
            <a:endParaRPr lang="en-US" dirty="0" smtClean="0">
              <a:solidFill>
                <a:srgbClr val="0070C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Excise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ax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 smtClean="0">
                <a:latin typeface="Goudy Old Style" panose="02020502050305020303" pitchFamily="18" charset="0"/>
              </a:rPr>
              <a:t>A tax </a:t>
            </a:r>
            <a:r>
              <a:rPr lang="en-US" dirty="0">
                <a:latin typeface="Goudy Old Style" panose="02020502050305020303" pitchFamily="18" charset="0"/>
              </a:rPr>
              <a:t>laid on the manufacture, sale, or consumption of goods, and /or the performance of services.</a:t>
            </a:r>
          </a:p>
          <a:p>
            <a:pPr lvl="1"/>
            <a:endParaRPr lang="en-US" dirty="0" smtClean="0">
              <a:solidFill>
                <a:srgbClr val="0070C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Estate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Gift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ax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 smtClean="0">
                <a:latin typeface="Goudy Old Style" panose="02020502050305020303" pitchFamily="18" charset="0"/>
              </a:rPr>
              <a:t>A tax imposed </a:t>
            </a:r>
            <a:r>
              <a:rPr lang="en-US" dirty="0">
                <a:latin typeface="Goudy Old Style" panose="02020502050305020303" pitchFamily="18" charset="0"/>
              </a:rPr>
              <a:t>on the asset of one who dies; one imposed on the making of a gift by a living person.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First </a:t>
            </a:r>
            <a:r>
              <a:rPr lang="en-US" dirty="0" smtClean="0">
                <a:latin typeface="Goudy Old Style" panose="02020502050305020303" pitchFamily="18" charset="0"/>
              </a:rPr>
              <a:t>$675,000 </a:t>
            </a:r>
            <a:r>
              <a:rPr lang="en-US" dirty="0">
                <a:latin typeface="Goudy Old Style" panose="02020502050305020303" pitchFamily="18" charset="0"/>
              </a:rPr>
              <a:t>of an estate is </a:t>
            </a:r>
            <a:r>
              <a:rPr lang="en-US" dirty="0" smtClean="0">
                <a:latin typeface="Goudy Old Style" panose="02020502050305020303" pitchFamily="18" charset="0"/>
              </a:rPr>
              <a:t>exempt from this tax.</a:t>
            </a:r>
            <a:endParaRPr lang="en-US" dirty="0">
              <a:latin typeface="Goudy Old Style" panose="02020502050305020303" pitchFamily="18" charset="0"/>
            </a:endParaRP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Up to </a:t>
            </a:r>
            <a:r>
              <a:rPr lang="en-US" dirty="0" smtClean="0">
                <a:latin typeface="Goudy Old Style" panose="02020502050305020303" pitchFamily="18" charset="0"/>
              </a:rPr>
              <a:t>$10,000 </a:t>
            </a:r>
            <a:r>
              <a:rPr lang="en-US" dirty="0">
                <a:latin typeface="Goudy Old Style" panose="02020502050305020303" pitchFamily="18" charset="0"/>
              </a:rPr>
              <a:t>in </a:t>
            </a:r>
            <a:r>
              <a:rPr lang="en-US" dirty="0" smtClean="0">
                <a:latin typeface="Goudy Old Style" panose="02020502050305020303" pitchFamily="18" charset="0"/>
              </a:rPr>
              <a:t>tax </a:t>
            </a:r>
            <a:r>
              <a:rPr lang="en-US" dirty="0">
                <a:latin typeface="Goudy Old Style" panose="02020502050305020303" pitchFamily="18" charset="0"/>
              </a:rPr>
              <a:t>free gifts </a:t>
            </a:r>
            <a:r>
              <a:rPr lang="en-US" dirty="0" smtClean="0">
                <a:latin typeface="Goudy Old Style" panose="02020502050305020303" pitchFamily="18" charset="0"/>
              </a:rPr>
              <a:t>are allowed to be given  once a </a:t>
            </a:r>
            <a:r>
              <a:rPr lang="en-US" dirty="0">
                <a:latin typeface="Goudy Old Style" panose="02020502050305020303" pitchFamily="18" charset="0"/>
              </a:rPr>
              <a:t>year.</a:t>
            </a:r>
          </a:p>
          <a:p>
            <a:pPr lvl="1"/>
            <a:endParaRPr lang="en-US" dirty="0" smtClean="0">
              <a:solidFill>
                <a:srgbClr val="0070C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Custom and Duties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 smtClean="0">
                <a:latin typeface="Goudy Old Style" panose="02020502050305020303" pitchFamily="18" charset="0"/>
              </a:rPr>
              <a:t>A tax </a:t>
            </a:r>
            <a:r>
              <a:rPr lang="en-US" dirty="0">
                <a:latin typeface="Goudy Old Style" panose="02020502050305020303" pitchFamily="18" charset="0"/>
              </a:rPr>
              <a:t>laid on good brought into the US from abroad.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Tariffs, import duties, or imposts.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277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>
                <a:latin typeface="Goudy Old Style" panose="02020502050305020303" pitchFamily="18" charset="0"/>
              </a:rPr>
              <a:t>Section </a:t>
            </a:r>
            <a:r>
              <a:rPr lang="en-US" sz="4400" b="1" u="sng" dirty="0" smtClean="0">
                <a:latin typeface="Goudy Old Style" panose="02020502050305020303" pitchFamily="18" charset="0"/>
              </a:rPr>
              <a:t>2-Non-tax Revenues </a:t>
            </a:r>
            <a:r>
              <a:rPr lang="en-US" sz="4400" b="1" u="sng" dirty="0">
                <a:latin typeface="Goudy Old Style" panose="02020502050305020303" pitchFamily="18" charset="0"/>
              </a:rPr>
              <a:t>and </a:t>
            </a:r>
            <a:r>
              <a:rPr lang="en-US" sz="4400" b="1" u="sng" dirty="0" smtClean="0">
                <a:latin typeface="Goudy Old Style" panose="02020502050305020303" pitchFamily="18" charset="0"/>
              </a:rPr>
              <a:t>Borrowing</a:t>
            </a:r>
            <a:endParaRPr lang="en-US" sz="4400" b="1" u="sng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2" y="1531762"/>
            <a:ext cx="5120821" cy="50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Non-revenue Taxes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80314" cy="48006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Taxing for non-revenue purposes</a:t>
            </a:r>
            <a:r>
              <a:rPr lang="en-US" sz="3200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</a:rPr>
              <a:t>This purpose is to regulate and even discourage some activity that Congress thinks is harmful or dangerous to the public.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Narcotics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Certain firearms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Hunting of migratory birds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Gas-guzzling cars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Etc.</a:t>
            </a:r>
          </a:p>
          <a:p>
            <a:pPr lvl="2"/>
            <a:endParaRPr lang="en-US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39" y="2688771"/>
            <a:ext cx="4035022" cy="227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2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5963</TotalTime>
  <Words>1300</Words>
  <Application>Microsoft Office PowerPoint</Application>
  <PresentationFormat>Custom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Financing the Government </vt:lpstr>
      <vt:lpstr>Section 1-Taxes and Other Revenue </vt:lpstr>
      <vt:lpstr>The Power to Tax</vt:lpstr>
      <vt:lpstr>Constitutional Limitations</vt:lpstr>
      <vt:lpstr>Constitutional Limitations</vt:lpstr>
      <vt:lpstr>Concurrent Federal Taxes</vt:lpstr>
      <vt:lpstr>PowerPoint Presentation</vt:lpstr>
      <vt:lpstr>Section 2-Non-tax Revenues and Borrowing</vt:lpstr>
      <vt:lpstr>Non-revenue Taxes</vt:lpstr>
      <vt:lpstr> Non-revenue Taxes</vt:lpstr>
      <vt:lpstr>Borrowing Money </vt:lpstr>
      <vt:lpstr>Public Debt </vt:lpstr>
      <vt:lpstr>National Defecate  </vt:lpstr>
      <vt:lpstr>Spending and the Budget</vt:lpstr>
      <vt:lpstr>Controllable and Uncontrollable Spending</vt:lpstr>
      <vt:lpstr>Federal Budget</vt:lpstr>
      <vt:lpstr>Federal Budget</vt:lpstr>
      <vt:lpstr>The Budget Process</vt:lpstr>
    </vt:vector>
  </TitlesOfParts>
  <Company>Amphitheater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16: Financing Government</dc:title>
  <dc:creator>Gipson, Lori</dc:creator>
  <cp:lastModifiedBy>Windows User</cp:lastModifiedBy>
  <cp:revision>121</cp:revision>
  <dcterms:created xsi:type="dcterms:W3CDTF">2014-11-10T19:33:54Z</dcterms:created>
  <dcterms:modified xsi:type="dcterms:W3CDTF">2019-05-17T14:59:43Z</dcterms:modified>
</cp:coreProperties>
</file>