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4A656955-E3B7-4607-9DC6-5808ADA45C87}" type="datetimeFigureOut">
              <a:rPr lang="en-US" smtClean="0"/>
              <a:t>12/19/2019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F236D12-F6A0-48A1-9516-AEC22F0F6D6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656955-E3B7-4607-9DC6-5808ADA45C87}"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36D12-F6A0-48A1-9516-AEC22F0F6D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656955-E3B7-4607-9DC6-5808ADA45C87}"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36D12-F6A0-48A1-9516-AEC22F0F6D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656955-E3B7-4607-9DC6-5808ADA45C87}"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36D12-F6A0-48A1-9516-AEC22F0F6D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A656955-E3B7-4607-9DC6-5808ADA45C87}"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36D12-F6A0-48A1-9516-AEC22F0F6D6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656955-E3B7-4607-9DC6-5808ADA45C87}" type="datetimeFigureOut">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36D12-F6A0-48A1-9516-AEC22F0F6D6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A656955-E3B7-4607-9DC6-5808ADA45C87}" type="datetimeFigureOut">
              <a:rPr lang="en-US" smtClean="0"/>
              <a:t>12/19/2019</a:t>
            </a:fld>
            <a:endParaRPr lang="en-US"/>
          </a:p>
        </p:txBody>
      </p:sp>
      <p:sp>
        <p:nvSpPr>
          <p:cNvPr id="27" name="Slide Number Placeholder 26"/>
          <p:cNvSpPr>
            <a:spLocks noGrp="1"/>
          </p:cNvSpPr>
          <p:nvPr>
            <p:ph type="sldNum" sz="quarter" idx="11"/>
          </p:nvPr>
        </p:nvSpPr>
        <p:spPr/>
        <p:txBody>
          <a:bodyPr rtlCol="0"/>
          <a:lstStyle/>
          <a:p>
            <a:fld id="{2F236D12-F6A0-48A1-9516-AEC22F0F6D64}"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A656955-E3B7-4607-9DC6-5808ADA45C87}" type="datetimeFigureOut">
              <a:rPr lang="en-US" smtClean="0"/>
              <a:t>12/19/2019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2F236D12-F6A0-48A1-9516-AEC22F0F6D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56955-E3B7-4607-9DC6-5808ADA45C87}" type="datetimeFigureOut">
              <a:rPr lang="en-US" smtClean="0"/>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236D12-F6A0-48A1-9516-AEC22F0F6D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656955-E3B7-4607-9DC6-5808ADA45C87}" type="datetimeFigureOut">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36D12-F6A0-48A1-9516-AEC22F0F6D6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A656955-E3B7-4607-9DC6-5808ADA45C87}" type="datetimeFigureOut">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36D12-F6A0-48A1-9516-AEC22F0F6D6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A656955-E3B7-4607-9DC6-5808ADA45C87}" type="datetimeFigureOut">
              <a:rPr lang="en-US" smtClean="0"/>
              <a:t>12/19/2019</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F236D12-F6A0-48A1-9516-AEC22F0F6D6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457200" y="2438400"/>
            <a:ext cx="8458200" cy="1204912"/>
          </a:xfrm>
        </p:spPr>
        <p:txBody>
          <a:bodyPr/>
          <a:lstStyle/>
          <a:p>
            <a:pPr eaLnBrk="1" hangingPunct="1"/>
            <a:r>
              <a:rPr lang="en-US" altLang="en-US" dirty="0">
                <a:latin typeface="Goudy Old Style" panose="02020502050305020303" pitchFamily="18" charset="0"/>
              </a:rPr>
              <a:t>The Second New Deal Takes Hold</a:t>
            </a:r>
          </a:p>
        </p:txBody>
      </p:sp>
      <p:sp>
        <p:nvSpPr>
          <p:cNvPr id="2051" name="Rectangle 3"/>
          <p:cNvSpPr>
            <a:spLocks noGrp="1" noChangeArrowheads="1"/>
          </p:cNvSpPr>
          <p:nvPr>
            <p:ph type="subTitle" idx="1"/>
          </p:nvPr>
        </p:nvSpPr>
        <p:spPr/>
        <p:txBody>
          <a:bodyPr rtlCol="0">
            <a:normAutofit/>
          </a:bodyPr>
          <a:lstStyle/>
          <a:p>
            <a:pPr>
              <a:defRPr/>
            </a:pPr>
            <a:r>
              <a:rPr lang="en-US" sz="3200" dirty="0">
                <a:latin typeface="Goudy Old Style" panose="02020502050305020303" pitchFamily="18" charset="0"/>
              </a:rPr>
              <a:t>Chapter 15-Section 2</a:t>
            </a:r>
          </a:p>
        </p:txBody>
      </p:sp>
    </p:spTree>
    <p:extLst>
      <p:ext uri="{BB962C8B-B14F-4D97-AF65-F5344CB8AC3E}">
        <p14:creationId xmlns:p14="http://schemas.microsoft.com/office/powerpoint/2010/main" val="1942362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762000"/>
            <a:ext cx="8229600" cy="914400"/>
          </a:xfrm>
        </p:spPr>
        <p:txBody>
          <a:bodyPr/>
          <a:lstStyle/>
          <a:p>
            <a:pPr eaLnBrk="1" hangingPunct="1"/>
            <a:r>
              <a:rPr lang="en-US" altLang="en-US" u="sng" dirty="0">
                <a:latin typeface="Goudy Old Style" panose="02020502050305020303" pitchFamily="18" charset="0"/>
              </a:rPr>
              <a:t>The Second Hundred Days</a:t>
            </a:r>
          </a:p>
        </p:txBody>
      </p:sp>
      <p:sp>
        <p:nvSpPr>
          <p:cNvPr id="53251" name="Rectangle 3"/>
          <p:cNvSpPr>
            <a:spLocks noGrp="1" noChangeArrowheads="1"/>
          </p:cNvSpPr>
          <p:nvPr>
            <p:ph idx="1"/>
          </p:nvPr>
        </p:nvSpPr>
        <p:spPr>
          <a:xfrm>
            <a:off x="381000" y="1745865"/>
            <a:ext cx="5638800" cy="4731135"/>
          </a:xfrm>
        </p:spPr>
        <p:txBody>
          <a:bodyPr>
            <a:noAutofit/>
          </a:bodyPr>
          <a:lstStyle/>
          <a:p>
            <a:pPr eaLnBrk="1" hangingPunct="1"/>
            <a:r>
              <a:rPr lang="en-US" altLang="en-US" dirty="0">
                <a:latin typeface="Goudy Old Style" panose="02020502050305020303" pitchFamily="18" charset="0"/>
              </a:rPr>
              <a:t>Economy had improved during FDR</a:t>
            </a:r>
            <a:r>
              <a:rPr lang="ja-JP" altLang="en-US" dirty="0">
                <a:latin typeface="Goudy Old Style" panose="02020502050305020303" pitchFamily="18" charset="0"/>
              </a:rPr>
              <a:t>’</a:t>
            </a:r>
            <a:r>
              <a:rPr lang="en-US" altLang="ja-JP" dirty="0">
                <a:latin typeface="Goudy Old Style" panose="02020502050305020303" pitchFamily="18" charset="0"/>
              </a:rPr>
              <a:t>s first two years as president</a:t>
            </a:r>
          </a:p>
          <a:p>
            <a:pPr eaLnBrk="1" hangingPunct="1"/>
            <a:r>
              <a:rPr lang="en-US" altLang="en-US" dirty="0">
                <a:latin typeface="Goudy Old Style" panose="02020502050305020303" pitchFamily="18" charset="0"/>
              </a:rPr>
              <a:t>He still wanted more improvement</a:t>
            </a:r>
          </a:p>
          <a:p>
            <a:pPr lvl="1" eaLnBrk="1" hangingPunct="1"/>
            <a:r>
              <a:rPr lang="en-US" altLang="en-US" sz="2400" dirty="0">
                <a:latin typeface="Goudy Old Style" panose="02020502050305020303" pitchFamily="18" charset="0"/>
              </a:rPr>
              <a:t>Unemployment rates remained high</a:t>
            </a:r>
          </a:p>
          <a:p>
            <a:pPr lvl="1" eaLnBrk="1" hangingPunct="1"/>
            <a:r>
              <a:rPr lang="en-US" altLang="en-US" sz="2400" dirty="0">
                <a:solidFill>
                  <a:schemeClr val="accent3">
                    <a:lumMod val="50000"/>
                  </a:schemeClr>
                </a:solidFill>
                <a:latin typeface="Goudy Old Style" panose="02020502050305020303" pitchFamily="18" charset="0"/>
              </a:rPr>
              <a:t>Production still lagged behind 1920</a:t>
            </a:r>
            <a:r>
              <a:rPr lang="ja-JP" altLang="en-US" sz="2400" dirty="0">
                <a:solidFill>
                  <a:schemeClr val="accent3">
                    <a:lumMod val="50000"/>
                  </a:schemeClr>
                </a:solidFill>
                <a:latin typeface="Goudy Old Style" panose="02020502050305020303" pitchFamily="18" charset="0"/>
              </a:rPr>
              <a:t>’</a:t>
            </a:r>
            <a:r>
              <a:rPr lang="en-US" altLang="ja-JP" sz="2400" dirty="0">
                <a:solidFill>
                  <a:schemeClr val="accent3">
                    <a:lumMod val="50000"/>
                  </a:schemeClr>
                </a:solidFill>
                <a:latin typeface="Goudy Old Style" panose="02020502050305020303" pitchFamily="18" charset="0"/>
              </a:rPr>
              <a:t>s levels</a:t>
            </a:r>
          </a:p>
          <a:p>
            <a:pPr eaLnBrk="1" hangingPunct="1"/>
            <a:r>
              <a:rPr lang="en-US" altLang="en-US" dirty="0" smtClean="0">
                <a:latin typeface="Goudy Old Style" panose="02020502050305020303" pitchFamily="18" charset="0"/>
              </a:rPr>
              <a:t>In 1934, Roosevelt </a:t>
            </a:r>
            <a:r>
              <a:rPr lang="en-US" altLang="en-US" dirty="0">
                <a:latin typeface="Goudy Old Style" panose="02020502050305020303" pitchFamily="18" charset="0"/>
              </a:rPr>
              <a:t>decided to launch a </a:t>
            </a:r>
            <a:r>
              <a:rPr lang="en-US" altLang="en-US" dirty="0">
                <a:solidFill>
                  <a:schemeClr val="accent2"/>
                </a:solidFill>
                <a:latin typeface="Goudy Old Style" panose="02020502050305020303" pitchFamily="18" charset="0"/>
              </a:rPr>
              <a:t>Second New </a:t>
            </a:r>
            <a:r>
              <a:rPr lang="en-US" altLang="en-US" dirty="0" smtClean="0">
                <a:solidFill>
                  <a:schemeClr val="accent2"/>
                </a:solidFill>
                <a:latin typeface="Goudy Old Style" panose="02020502050305020303" pitchFamily="18" charset="0"/>
              </a:rPr>
              <a:t>Deal </a:t>
            </a:r>
            <a:r>
              <a:rPr lang="en-US" altLang="en-US" dirty="0" smtClean="0">
                <a:latin typeface="Goudy Old Style" panose="02020502050305020303" pitchFamily="18" charset="0"/>
              </a:rPr>
              <a:t>which acted as another </a:t>
            </a:r>
            <a:r>
              <a:rPr lang="en-US" altLang="en-US" dirty="0">
                <a:latin typeface="Goudy Old Style" panose="02020502050305020303" pitchFamily="18" charset="0"/>
              </a:rPr>
              <a:t>burst of activity aimed at providing more help for farmers and workers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590800"/>
            <a:ext cx="2410648" cy="2948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11734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762000"/>
            <a:ext cx="8229600" cy="914400"/>
          </a:xfrm>
        </p:spPr>
        <p:txBody>
          <a:bodyPr/>
          <a:lstStyle/>
          <a:p>
            <a:pPr eaLnBrk="1" hangingPunct="1"/>
            <a:r>
              <a:rPr lang="en-US" altLang="en-US" u="sng" dirty="0">
                <a:latin typeface="Goudy Old Style" panose="02020502050305020303" pitchFamily="18" charset="0"/>
              </a:rPr>
              <a:t>Eleanor Roosevelt</a:t>
            </a:r>
          </a:p>
        </p:txBody>
      </p:sp>
      <p:sp>
        <p:nvSpPr>
          <p:cNvPr id="54275" name="Rectangle 3"/>
          <p:cNvSpPr>
            <a:spLocks noGrp="1" noChangeArrowheads="1"/>
          </p:cNvSpPr>
          <p:nvPr>
            <p:ph idx="1"/>
          </p:nvPr>
        </p:nvSpPr>
        <p:spPr>
          <a:xfrm>
            <a:off x="381000" y="1659574"/>
            <a:ext cx="5410200" cy="4969826"/>
          </a:xfrm>
        </p:spPr>
        <p:txBody>
          <a:bodyPr>
            <a:normAutofit fontScale="55000" lnSpcReduction="20000"/>
          </a:bodyPr>
          <a:lstStyle/>
          <a:p>
            <a:r>
              <a:rPr lang="en-US" altLang="en-US" sz="5100" b="1" u="sng" dirty="0">
                <a:solidFill>
                  <a:schemeClr val="accent3">
                    <a:lumMod val="50000"/>
                  </a:schemeClr>
                </a:solidFill>
                <a:latin typeface="Goudy Old Style" panose="02020502050305020303" pitchFamily="18" charset="0"/>
              </a:rPr>
              <a:t>Eleanor Roosevelt</a:t>
            </a:r>
            <a:r>
              <a:rPr lang="en-US" altLang="en-US" sz="5100" b="1" dirty="0">
                <a:solidFill>
                  <a:schemeClr val="accent3">
                    <a:lumMod val="50000"/>
                  </a:schemeClr>
                </a:solidFill>
                <a:latin typeface="Goudy Old Style" panose="02020502050305020303" pitchFamily="18" charset="0"/>
              </a:rPr>
              <a:t> </a:t>
            </a:r>
            <a:r>
              <a:rPr lang="en-US" altLang="en-US" sz="5100" dirty="0" smtClean="0">
                <a:latin typeface="Goudy Old Style" panose="02020502050305020303" pitchFamily="18" charset="0"/>
              </a:rPr>
              <a:t>was an </a:t>
            </a:r>
            <a:r>
              <a:rPr lang="en-US" altLang="en-US" sz="5100" dirty="0">
                <a:latin typeface="Goudy Old Style" panose="02020502050305020303" pitchFamily="18" charset="0"/>
              </a:rPr>
              <a:t>American political figure, diplomat and activist. </a:t>
            </a:r>
            <a:endParaRPr lang="en-US" altLang="en-US" sz="5100" dirty="0" smtClean="0">
              <a:latin typeface="Goudy Old Style" panose="02020502050305020303" pitchFamily="18" charset="0"/>
            </a:endParaRPr>
          </a:p>
          <a:p>
            <a:pPr lvl="1"/>
            <a:r>
              <a:rPr lang="en-US" altLang="en-US" sz="4400" dirty="0" smtClean="0">
                <a:latin typeface="Goudy Old Style" panose="02020502050305020303" pitchFamily="18" charset="0"/>
              </a:rPr>
              <a:t>She </a:t>
            </a:r>
            <a:r>
              <a:rPr lang="en-US" altLang="en-US" sz="4400" dirty="0">
                <a:latin typeface="Goudy Old Style" panose="02020502050305020303" pitchFamily="18" charset="0"/>
              </a:rPr>
              <a:t>served as the First Lady of the United States from March 4, 1933, to April 12, 1945, during her husband President Franklin D. Roosevelt's four terms in office, making her the longest-serving First Lady </a:t>
            </a:r>
            <a:r>
              <a:rPr lang="en-US" altLang="en-US" sz="4400" dirty="0" smtClean="0">
                <a:latin typeface="Goudy Old Style" panose="02020502050305020303" pitchFamily="18" charset="0"/>
              </a:rPr>
              <a:t>in United States history.</a:t>
            </a:r>
            <a:endParaRPr lang="en-US" altLang="ja-JP" sz="4400" dirty="0">
              <a:latin typeface="Goudy Old Style" panose="02020502050305020303" pitchFamily="18" charset="0"/>
            </a:endParaRPr>
          </a:p>
          <a:p>
            <a:pPr lvl="1"/>
            <a:r>
              <a:rPr lang="en-US" altLang="en-US" sz="4400" dirty="0" smtClean="0">
                <a:solidFill>
                  <a:schemeClr val="accent3">
                    <a:lumMod val="50000"/>
                  </a:schemeClr>
                </a:solidFill>
                <a:latin typeface="Goudy Old Style" panose="02020502050305020303" pitchFamily="18" charset="0"/>
              </a:rPr>
              <a:t>Her </a:t>
            </a:r>
            <a:r>
              <a:rPr lang="en-US" altLang="en-US" sz="4400" dirty="0">
                <a:solidFill>
                  <a:schemeClr val="accent3">
                    <a:lumMod val="50000"/>
                  </a:schemeClr>
                </a:solidFill>
                <a:latin typeface="Goudy Old Style" panose="02020502050305020303" pitchFamily="18" charset="0"/>
              </a:rPr>
              <a:t>contributions in the areas of civil rights, the welfare of young Americans and her political presence was a very important part of the second new deal</a:t>
            </a:r>
          </a:p>
          <a:p>
            <a:pPr eaLnBrk="1" hangingPunct="1">
              <a:buFont typeface="Wingdings" panose="05000000000000000000" pitchFamily="2" charset="2"/>
              <a:buNone/>
            </a:pPr>
            <a:endParaRPr lang="en-US" altLang="en-US" dirty="0"/>
          </a:p>
        </p:txBody>
      </p:sp>
      <p:pic>
        <p:nvPicPr>
          <p:cNvPr id="54276" name="Picture 1" descr="EleanorRoosevel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857009"/>
            <a:ext cx="2428875" cy="3621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68475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3400" y="765541"/>
            <a:ext cx="8229600" cy="910859"/>
          </a:xfrm>
        </p:spPr>
        <p:txBody>
          <a:bodyPr/>
          <a:lstStyle/>
          <a:p>
            <a:pPr eaLnBrk="1" hangingPunct="1"/>
            <a:r>
              <a:rPr lang="en-US" altLang="en-US" u="sng" dirty="0">
                <a:latin typeface="Goudy Old Style" panose="02020502050305020303" pitchFamily="18" charset="0"/>
              </a:rPr>
              <a:t>Re-electing FDR</a:t>
            </a:r>
          </a:p>
        </p:txBody>
      </p:sp>
      <p:sp>
        <p:nvSpPr>
          <p:cNvPr id="55299" name="Rectangle 3"/>
          <p:cNvSpPr>
            <a:spLocks noGrp="1" noChangeArrowheads="1"/>
          </p:cNvSpPr>
          <p:nvPr>
            <p:ph idx="1"/>
          </p:nvPr>
        </p:nvSpPr>
        <p:spPr>
          <a:xfrm>
            <a:off x="304800" y="1627349"/>
            <a:ext cx="4267200" cy="4773451"/>
          </a:xfrm>
        </p:spPr>
        <p:txBody>
          <a:bodyPr>
            <a:normAutofit/>
          </a:bodyPr>
          <a:lstStyle/>
          <a:p>
            <a:pPr eaLnBrk="1" hangingPunct="1"/>
            <a:r>
              <a:rPr lang="en-US" altLang="en-US" sz="2800" dirty="0">
                <a:latin typeface="Goudy Old Style" panose="02020502050305020303" pitchFamily="18" charset="0"/>
              </a:rPr>
              <a:t>1936 presidential election</a:t>
            </a:r>
          </a:p>
          <a:p>
            <a:pPr lvl="1" eaLnBrk="1" hangingPunct="1"/>
            <a:r>
              <a:rPr lang="en-US" altLang="en-US" sz="2800" dirty="0">
                <a:solidFill>
                  <a:schemeClr val="accent3">
                    <a:lumMod val="50000"/>
                  </a:schemeClr>
                </a:solidFill>
                <a:latin typeface="Goudy Old Style" panose="02020502050305020303" pitchFamily="18" charset="0"/>
              </a:rPr>
              <a:t>FDR </a:t>
            </a:r>
            <a:r>
              <a:rPr lang="en-US" altLang="en-US" sz="2800" dirty="0" smtClean="0">
                <a:solidFill>
                  <a:schemeClr val="accent3">
                    <a:lumMod val="50000"/>
                  </a:schemeClr>
                </a:solidFill>
                <a:latin typeface="Goudy Old Style" panose="02020502050305020303" pitchFamily="18" charset="0"/>
              </a:rPr>
              <a:t>(Democrat</a:t>
            </a:r>
            <a:r>
              <a:rPr lang="en-US" altLang="en-US" sz="2800" dirty="0">
                <a:solidFill>
                  <a:schemeClr val="accent3">
                    <a:lumMod val="50000"/>
                  </a:schemeClr>
                </a:solidFill>
                <a:latin typeface="Goudy Old Style" panose="02020502050305020303" pitchFamily="18" charset="0"/>
              </a:rPr>
              <a:t>) </a:t>
            </a:r>
            <a:r>
              <a:rPr lang="en-US" altLang="en-US" sz="2800" dirty="0">
                <a:solidFill>
                  <a:schemeClr val="tx1"/>
                </a:solidFill>
                <a:latin typeface="Goudy Old Style" panose="02020502050305020303" pitchFamily="18" charset="0"/>
              </a:rPr>
              <a:t>vs. </a:t>
            </a:r>
            <a:r>
              <a:rPr lang="en-US" altLang="en-US" sz="2800" dirty="0">
                <a:solidFill>
                  <a:srgbClr val="FF0000"/>
                </a:solidFill>
                <a:latin typeface="Goudy Old Style" panose="02020502050305020303" pitchFamily="18" charset="0"/>
              </a:rPr>
              <a:t>Alfred Landon </a:t>
            </a:r>
            <a:r>
              <a:rPr lang="en-US" altLang="en-US" sz="2800" dirty="0" smtClean="0">
                <a:solidFill>
                  <a:srgbClr val="FF0000"/>
                </a:solidFill>
                <a:latin typeface="Goudy Old Style" panose="02020502050305020303" pitchFamily="18" charset="0"/>
              </a:rPr>
              <a:t>(Republican</a:t>
            </a:r>
            <a:r>
              <a:rPr lang="en-US" altLang="en-US" sz="2800" dirty="0">
                <a:solidFill>
                  <a:srgbClr val="FF0000"/>
                </a:solidFill>
                <a:latin typeface="Goudy Old Style" panose="02020502050305020303" pitchFamily="18" charset="0"/>
              </a:rPr>
              <a:t>)</a:t>
            </a:r>
          </a:p>
          <a:p>
            <a:pPr eaLnBrk="1" hangingPunct="1"/>
            <a:endParaRPr lang="en-US" altLang="en-US" sz="2800" dirty="0">
              <a:latin typeface="Goudy Old Style" panose="02020502050305020303" pitchFamily="18" charset="0"/>
            </a:endParaRPr>
          </a:p>
          <a:p>
            <a:pPr eaLnBrk="1" hangingPunct="1"/>
            <a:r>
              <a:rPr lang="en-US" altLang="en-US" sz="2800" dirty="0">
                <a:latin typeface="Goudy Old Style" panose="02020502050305020303" pitchFamily="18" charset="0"/>
              </a:rPr>
              <a:t>Overwhelming victory by FDR</a:t>
            </a:r>
          </a:p>
          <a:p>
            <a:pPr lvl="1"/>
            <a:r>
              <a:rPr lang="en-US" altLang="en-US" sz="2600" dirty="0">
                <a:solidFill>
                  <a:schemeClr val="accent3">
                    <a:lumMod val="50000"/>
                  </a:schemeClr>
                </a:solidFill>
                <a:latin typeface="Goudy Old Style" panose="02020502050305020303" pitchFamily="18" charset="0"/>
              </a:rPr>
              <a:t>FDR won 523 out of 531 Electoral College votes </a:t>
            </a:r>
          </a:p>
          <a:p>
            <a:pPr lvl="1"/>
            <a:r>
              <a:rPr lang="en-US" altLang="en-US" sz="2600" dirty="0">
                <a:solidFill>
                  <a:srgbClr val="FF0000"/>
                </a:solidFill>
                <a:latin typeface="Goudy Old Style" panose="02020502050305020303" pitchFamily="18" charset="0"/>
              </a:rPr>
              <a:t>Landon only won 8</a:t>
            </a:r>
          </a:p>
          <a:p>
            <a:pPr lvl="1"/>
            <a:endParaRPr lang="en-US" altLang="en-US" sz="2600" dirty="0">
              <a:latin typeface="Goudy Old Style" panose="02020502050305020303" pitchFamily="18" charset="0"/>
            </a:endParaRPr>
          </a:p>
        </p:txBody>
      </p:sp>
      <p:pic>
        <p:nvPicPr>
          <p:cNvPr id="55300" name="Picture 1" descr="1936_Electoral_M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41050"/>
            <a:ext cx="3899138" cy="3981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89357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759124"/>
            <a:ext cx="8229600" cy="914400"/>
          </a:xfrm>
        </p:spPr>
        <p:txBody>
          <a:bodyPr/>
          <a:lstStyle/>
          <a:p>
            <a:pPr eaLnBrk="1" hangingPunct="1"/>
            <a:r>
              <a:rPr lang="en-US" altLang="en-US" u="sng" dirty="0">
                <a:latin typeface="Goudy Old Style" panose="02020502050305020303" pitchFamily="18" charset="0"/>
              </a:rPr>
              <a:t>Helping Farmers</a:t>
            </a:r>
          </a:p>
        </p:txBody>
      </p:sp>
      <p:sp>
        <p:nvSpPr>
          <p:cNvPr id="56323" name="Rectangle 3"/>
          <p:cNvSpPr>
            <a:spLocks noGrp="1" noChangeArrowheads="1"/>
          </p:cNvSpPr>
          <p:nvPr>
            <p:ph idx="1"/>
          </p:nvPr>
        </p:nvSpPr>
        <p:spPr>
          <a:xfrm>
            <a:off x="304800" y="1676400"/>
            <a:ext cx="4953000" cy="4953000"/>
          </a:xfrm>
        </p:spPr>
        <p:txBody>
          <a:bodyPr>
            <a:noAutofit/>
          </a:bodyPr>
          <a:lstStyle/>
          <a:p>
            <a:pPr eaLnBrk="1" hangingPunct="1"/>
            <a:r>
              <a:rPr lang="en-US" altLang="en-US" sz="2800" b="1" dirty="0">
                <a:latin typeface="Goudy Old Style" panose="02020502050305020303" pitchFamily="18" charset="0"/>
              </a:rPr>
              <a:t>Soil Conservation and Domestic Allotment Act</a:t>
            </a:r>
          </a:p>
          <a:p>
            <a:pPr lvl="1" eaLnBrk="1" hangingPunct="1"/>
            <a:r>
              <a:rPr lang="en-US" altLang="en-US" sz="2800" dirty="0">
                <a:latin typeface="Goudy Old Style" panose="02020502050305020303" pitchFamily="18" charset="0"/>
              </a:rPr>
              <a:t>Paid farmers for cutting production</a:t>
            </a:r>
          </a:p>
          <a:p>
            <a:pPr eaLnBrk="1" hangingPunct="1"/>
            <a:endParaRPr lang="en-US" altLang="en-US" sz="2800" b="1" dirty="0" smtClean="0">
              <a:latin typeface="Goudy Old Style" panose="02020502050305020303" pitchFamily="18" charset="0"/>
            </a:endParaRPr>
          </a:p>
          <a:p>
            <a:pPr eaLnBrk="1" hangingPunct="1"/>
            <a:r>
              <a:rPr lang="en-US" altLang="en-US" sz="2800" b="1" dirty="0" smtClean="0">
                <a:latin typeface="Goudy Old Style" panose="02020502050305020303" pitchFamily="18" charset="0"/>
              </a:rPr>
              <a:t>1938-Second </a:t>
            </a:r>
            <a:r>
              <a:rPr lang="en-US" altLang="en-US" sz="2800" b="1" dirty="0">
                <a:latin typeface="Goudy Old Style" panose="02020502050305020303" pitchFamily="18" charset="0"/>
              </a:rPr>
              <a:t>Agricultural Adjustment Act</a:t>
            </a:r>
          </a:p>
          <a:p>
            <a:pPr lvl="1" eaLnBrk="1" hangingPunct="1"/>
            <a:r>
              <a:rPr lang="en-US" altLang="en-US" sz="2800" dirty="0">
                <a:solidFill>
                  <a:schemeClr val="accent3">
                    <a:lumMod val="50000"/>
                  </a:schemeClr>
                </a:solidFill>
                <a:latin typeface="Goudy Old Style" panose="02020502050305020303" pitchFamily="18" charset="0"/>
              </a:rPr>
              <a:t>Did not include a previous processing tax to pay for farm subsidies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0"/>
            <a:ext cx="3015145" cy="4811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59555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609600"/>
            <a:ext cx="8229600" cy="1066800"/>
          </a:xfrm>
        </p:spPr>
        <p:txBody>
          <a:bodyPr>
            <a:normAutofit/>
          </a:bodyPr>
          <a:lstStyle/>
          <a:p>
            <a:pPr eaLnBrk="1" hangingPunct="1"/>
            <a:r>
              <a:rPr lang="en-US" altLang="en-US" u="sng" dirty="0">
                <a:latin typeface="Goudy Old Style" panose="02020502050305020303" pitchFamily="18" charset="0"/>
              </a:rPr>
              <a:t>Works Progress Administration (WPA)</a:t>
            </a:r>
          </a:p>
        </p:txBody>
      </p:sp>
      <p:sp>
        <p:nvSpPr>
          <p:cNvPr id="57347" name="Rectangle 3"/>
          <p:cNvSpPr>
            <a:spLocks noGrp="1" noChangeArrowheads="1"/>
          </p:cNvSpPr>
          <p:nvPr>
            <p:ph idx="1"/>
          </p:nvPr>
        </p:nvSpPr>
        <p:spPr>
          <a:xfrm>
            <a:off x="3962400" y="1569138"/>
            <a:ext cx="4648200" cy="5060262"/>
          </a:xfrm>
        </p:spPr>
        <p:txBody>
          <a:bodyPr>
            <a:normAutofit/>
          </a:bodyPr>
          <a:lstStyle/>
          <a:p>
            <a:pPr eaLnBrk="1" hangingPunct="1"/>
            <a:r>
              <a:rPr lang="en-US" altLang="en-US" sz="3000" dirty="0">
                <a:latin typeface="Goudy Old Style" panose="02020502050305020303" pitchFamily="18" charset="0"/>
              </a:rPr>
              <a:t>Designed to help the nation</a:t>
            </a:r>
            <a:r>
              <a:rPr lang="ja-JP" altLang="en-US" sz="3000" dirty="0">
                <a:latin typeface="Goudy Old Style" panose="02020502050305020303" pitchFamily="18" charset="0"/>
              </a:rPr>
              <a:t>’</a:t>
            </a:r>
            <a:r>
              <a:rPr lang="en-US" altLang="ja-JP" sz="3000" dirty="0">
                <a:latin typeface="Goudy Old Style" panose="02020502050305020303" pitchFamily="18" charset="0"/>
              </a:rPr>
              <a:t>s youth, professionals, and other workers</a:t>
            </a:r>
          </a:p>
          <a:p>
            <a:pPr lvl="1"/>
            <a:r>
              <a:rPr lang="en-US" altLang="en-US" sz="2800" dirty="0">
                <a:latin typeface="Goudy Old Style" panose="02020502050305020303" pitchFamily="18" charset="0"/>
              </a:rPr>
              <a:t>Headed by Harry Hopkins</a:t>
            </a:r>
          </a:p>
          <a:p>
            <a:pPr eaLnBrk="1" hangingPunct="1"/>
            <a:endParaRPr lang="en-US" altLang="en-US" sz="3000" dirty="0" smtClean="0">
              <a:latin typeface="Goudy Old Style" panose="02020502050305020303" pitchFamily="18" charset="0"/>
            </a:endParaRPr>
          </a:p>
          <a:p>
            <a:pPr eaLnBrk="1" hangingPunct="1"/>
            <a:r>
              <a:rPr lang="en-US" altLang="en-US" sz="3000" dirty="0" smtClean="0">
                <a:latin typeface="Goudy Old Style" panose="02020502050305020303" pitchFamily="18" charset="0"/>
              </a:rPr>
              <a:t>Provided </a:t>
            </a:r>
            <a:r>
              <a:rPr lang="en-US" altLang="en-US" sz="3000" dirty="0">
                <a:latin typeface="Goudy Old Style" panose="02020502050305020303" pitchFamily="18" charset="0"/>
              </a:rPr>
              <a:t>the unemployed with jobs in construction, garment making, teaching, arts, and other fields</a:t>
            </a:r>
          </a:p>
        </p:txBody>
      </p:sp>
      <p:pic>
        <p:nvPicPr>
          <p:cNvPr id="57348" name="Picture 1" descr="WP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2576791" cy="3440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62152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3400" y="705760"/>
            <a:ext cx="8229600" cy="1066800"/>
          </a:xfrm>
        </p:spPr>
        <p:txBody>
          <a:bodyPr>
            <a:normAutofit/>
          </a:bodyPr>
          <a:lstStyle/>
          <a:p>
            <a:pPr eaLnBrk="1" hangingPunct="1"/>
            <a:r>
              <a:rPr lang="en-US" altLang="en-US" u="sng" dirty="0">
                <a:latin typeface="Goudy Old Style" panose="02020502050305020303" pitchFamily="18" charset="0"/>
              </a:rPr>
              <a:t>National Youth Administration (NYA)</a:t>
            </a:r>
          </a:p>
        </p:txBody>
      </p:sp>
      <p:sp>
        <p:nvSpPr>
          <p:cNvPr id="16387" name="Rectangle 3"/>
          <p:cNvSpPr>
            <a:spLocks noGrp="1" noChangeArrowheads="1"/>
          </p:cNvSpPr>
          <p:nvPr>
            <p:ph idx="1"/>
          </p:nvPr>
        </p:nvSpPr>
        <p:spPr>
          <a:xfrm>
            <a:off x="381000" y="1657709"/>
            <a:ext cx="5715000" cy="5047891"/>
          </a:xfrm>
        </p:spPr>
        <p:txBody>
          <a:bodyPr rtlCol="0">
            <a:noAutofit/>
          </a:bodyPr>
          <a:lstStyle/>
          <a:p>
            <a:pPr>
              <a:defRPr/>
            </a:pPr>
            <a:r>
              <a:rPr lang="en-US" sz="3200" dirty="0">
                <a:latin typeface="Goudy Old Style" panose="02020502050305020303" pitchFamily="18" charset="0"/>
                <a:ea typeface="+mn-ea"/>
              </a:rPr>
              <a:t>Created to provide education, jobs, counseling, and recreation for young people</a:t>
            </a:r>
          </a:p>
          <a:p>
            <a:pPr lvl="1">
              <a:defRPr/>
            </a:pPr>
            <a:r>
              <a:rPr lang="en-US" sz="3200" dirty="0">
                <a:solidFill>
                  <a:schemeClr val="accent3">
                    <a:lumMod val="50000"/>
                  </a:schemeClr>
                </a:solidFill>
                <a:latin typeface="Goudy Old Style" panose="02020502050305020303" pitchFamily="18" charset="0"/>
                <a:ea typeface="+mn-ea"/>
              </a:rPr>
              <a:t>Eleonore Roosevelt was a major supporter of this program </a:t>
            </a:r>
          </a:p>
          <a:p>
            <a:pPr>
              <a:defRPr/>
            </a:pPr>
            <a:endParaRPr lang="en-US" sz="3200" dirty="0" smtClean="0">
              <a:latin typeface="Goudy Old Style" panose="02020502050305020303" pitchFamily="18" charset="0"/>
              <a:ea typeface="+mn-ea"/>
            </a:endParaRPr>
          </a:p>
          <a:p>
            <a:pPr>
              <a:defRPr/>
            </a:pPr>
            <a:r>
              <a:rPr lang="en-US" sz="3200" dirty="0" smtClean="0">
                <a:latin typeface="Goudy Old Style" panose="02020502050305020303" pitchFamily="18" charset="0"/>
                <a:ea typeface="+mn-ea"/>
              </a:rPr>
              <a:t>Also </a:t>
            </a:r>
            <a:r>
              <a:rPr lang="en-US" sz="3200" dirty="0">
                <a:latin typeface="Goudy Old Style" panose="02020502050305020303" pitchFamily="18" charset="0"/>
                <a:ea typeface="+mn-ea"/>
              </a:rPr>
              <a:t>provided financial aid for high school, college, and graduate school</a:t>
            </a:r>
          </a:p>
        </p:txBody>
      </p:sp>
      <p:pic>
        <p:nvPicPr>
          <p:cNvPr id="58372" name="Picture 1" descr="NYA_Poster_Illinois_193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772688"/>
            <a:ext cx="2272701" cy="45454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5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679600"/>
            <a:ext cx="8229600" cy="1066800"/>
          </a:xfrm>
        </p:spPr>
        <p:txBody>
          <a:bodyPr/>
          <a:lstStyle/>
          <a:p>
            <a:pPr eaLnBrk="1" hangingPunct="1"/>
            <a:r>
              <a:rPr lang="en-US" altLang="en-US" u="sng" dirty="0">
                <a:latin typeface="Goudy Old Style" panose="02020502050305020303" pitchFamily="18" charset="0"/>
              </a:rPr>
              <a:t>Wagner Act</a:t>
            </a:r>
          </a:p>
        </p:txBody>
      </p:sp>
      <p:sp>
        <p:nvSpPr>
          <p:cNvPr id="59395" name="Rectangle 3"/>
          <p:cNvSpPr>
            <a:spLocks noGrp="1" noChangeArrowheads="1"/>
          </p:cNvSpPr>
          <p:nvPr>
            <p:ph idx="1"/>
          </p:nvPr>
        </p:nvSpPr>
        <p:spPr>
          <a:xfrm>
            <a:off x="3873260" y="1746400"/>
            <a:ext cx="4661140" cy="4730600"/>
          </a:xfrm>
        </p:spPr>
        <p:txBody>
          <a:bodyPr>
            <a:normAutofit/>
          </a:bodyPr>
          <a:lstStyle/>
          <a:p>
            <a:pPr eaLnBrk="1" hangingPunct="1"/>
            <a:r>
              <a:rPr lang="en-US" altLang="en-US" sz="2800" dirty="0" smtClean="0">
                <a:latin typeface="Goudy Old Style" panose="02020502050305020303" pitchFamily="18" charset="0"/>
              </a:rPr>
              <a:t>Re-established </a:t>
            </a:r>
            <a:r>
              <a:rPr lang="en-US" altLang="en-US" sz="2800" dirty="0">
                <a:latin typeface="Goudy Old Style" panose="02020502050305020303" pitchFamily="18" charset="0"/>
              </a:rPr>
              <a:t>the </a:t>
            </a:r>
            <a:r>
              <a:rPr lang="en-US" altLang="en-US" sz="2800" dirty="0">
                <a:solidFill>
                  <a:schemeClr val="accent2"/>
                </a:solidFill>
                <a:latin typeface="Goudy Old Style" panose="02020502050305020303" pitchFamily="18" charset="0"/>
              </a:rPr>
              <a:t>NIRA </a:t>
            </a:r>
            <a:r>
              <a:rPr lang="en-US" altLang="en-US" sz="2800" dirty="0">
                <a:latin typeface="Goudy Old Style" panose="02020502050305020303" pitchFamily="18" charset="0"/>
              </a:rPr>
              <a:t>provision of collective bargaining</a:t>
            </a:r>
          </a:p>
          <a:p>
            <a:pPr eaLnBrk="1" hangingPunct="1"/>
            <a:endParaRPr lang="en-US" altLang="en-US" sz="2800" dirty="0" smtClean="0">
              <a:latin typeface="Goudy Old Style" panose="02020502050305020303" pitchFamily="18" charset="0"/>
            </a:endParaRPr>
          </a:p>
          <a:p>
            <a:pPr eaLnBrk="1" hangingPunct="1"/>
            <a:r>
              <a:rPr lang="en-US" altLang="en-US" sz="2800" dirty="0" smtClean="0">
                <a:latin typeface="Goudy Old Style" panose="02020502050305020303" pitchFamily="18" charset="0"/>
              </a:rPr>
              <a:t>Protected </a:t>
            </a:r>
            <a:r>
              <a:rPr lang="en-US" altLang="en-US" sz="2800" dirty="0">
                <a:latin typeface="Goudy Old Style" panose="02020502050305020303" pitchFamily="18" charset="0"/>
              </a:rPr>
              <a:t>the rights of workers</a:t>
            </a:r>
          </a:p>
          <a:p>
            <a:pPr eaLnBrk="1" hangingPunct="1"/>
            <a:endParaRPr lang="en-US" altLang="en-US" sz="2800" dirty="0" smtClean="0">
              <a:latin typeface="Goudy Old Style" panose="02020502050305020303" pitchFamily="18" charset="0"/>
            </a:endParaRPr>
          </a:p>
          <a:p>
            <a:pPr eaLnBrk="1" hangingPunct="1"/>
            <a:r>
              <a:rPr lang="en-US" altLang="en-US" sz="2800" dirty="0" smtClean="0">
                <a:latin typeface="Goudy Old Style" panose="02020502050305020303" pitchFamily="18" charset="0"/>
              </a:rPr>
              <a:t>Allowed </a:t>
            </a:r>
            <a:r>
              <a:rPr lang="en-US" altLang="en-US" sz="2800" dirty="0">
                <a:latin typeface="Goudy Old Style" panose="02020502050305020303" pitchFamily="18" charset="0"/>
              </a:rPr>
              <a:t>them to join unions without pressure from management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145" y="1746400"/>
            <a:ext cx="2430111" cy="4438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790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3400" y="762000"/>
            <a:ext cx="8229600" cy="914400"/>
          </a:xfrm>
        </p:spPr>
        <p:txBody>
          <a:bodyPr/>
          <a:lstStyle/>
          <a:p>
            <a:pPr eaLnBrk="1" hangingPunct="1"/>
            <a:r>
              <a:rPr lang="en-US" altLang="en-US" u="sng" dirty="0">
                <a:latin typeface="Goudy Old Style" panose="02020502050305020303" pitchFamily="18" charset="0"/>
              </a:rPr>
              <a:t>Social Security Act</a:t>
            </a:r>
          </a:p>
        </p:txBody>
      </p:sp>
      <p:sp>
        <p:nvSpPr>
          <p:cNvPr id="60419" name="Rectangle 3"/>
          <p:cNvSpPr>
            <a:spLocks noGrp="1" noChangeArrowheads="1"/>
          </p:cNvSpPr>
          <p:nvPr>
            <p:ph idx="1"/>
          </p:nvPr>
        </p:nvSpPr>
        <p:spPr>
          <a:xfrm>
            <a:off x="228600" y="1752600"/>
            <a:ext cx="5638800" cy="4648200"/>
          </a:xfrm>
        </p:spPr>
        <p:txBody>
          <a:bodyPr>
            <a:noAutofit/>
          </a:bodyPr>
          <a:lstStyle/>
          <a:p>
            <a:pPr eaLnBrk="1" hangingPunct="1"/>
            <a:r>
              <a:rPr lang="en-US" altLang="en-US" sz="3200" dirty="0">
                <a:latin typeface="Goudy Old Style" panose="02020502050305020303" pitchFamily="18" charset="0"/>
              </a:rPr>
              <a:t>Passed in 1935 it contained three major provisions:</a:t>
            </a:r>
          </a:p>
          <a:p>
            <a:pPr lvl="1" eaLnBrk="1" hangingPunct="1"/>
            <a:r>
              <a:rPr lang="en-US" altLang="en-US" sz="3200" dirty="0">
                <a:solidFill>
                  <a:schemeClr val="accent3">
                    <a:lumMod val="50000"/>
                  </a:schemeClr>
                </a:solidFill>
                <a:latin typeface="Goudy Old Style" panose="02020502050305020303" pitchFamily="18" charset="0"/>
              </a:rPr>
              <a:t>Old-age insurance for retirees 65 or older and their spouses</a:t>
            </a:r>
          </a:p>
          <a:p>
            <a:pPr lvl="1" eaLnBrk="1" hangingPunct="1"/>
            <a:r>
              <a:rPr lang="en-US" altLang="en-US" sz="3200" dirty="0">
                <a:latin typeface="Goudy Old Style" panose="02020502050305020303" pitchFamily="18" charset="0"/>
              </a:rPr>
              <a:t>Unemployment compensation system</a:t>
            </a:r>
          </a:p>
          <a:p>
            <a:pPr lvl="1" eaLnBrk="1" hangingPunct="1"/>
            <a:r>
              <a:rPr lang="en-US" altLang="en-US" sz="3200" dirty="0">
                <a:solidFill>
                  <a:schemeClr val="accent3">
                    <a:lumMod val="50000"/>
                  </a:schemeClr>
                </a:solidFill>
                <a:latin typeface="Goudy Old Style" panose="02020502050305020303" pitchFamily="18" charset="0"/>
              </a:rPr>
              <a:t>Aid to families with dependent children and the disabled</a:t>
            </a:r>
          </a:p>
        </p:txBody>
      </p:sp>
      <p:pic>
        <p:nvPicPr>
          <p:cNvPr id="60420" name="Picture 1" descr="SocialSecurity Ac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438400"/>
            <a:ext cx="2692064" cy="294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5548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TotalTime>
  <Words>360</Words>
  <Application>Microsoft Office PowerPoint</Application>
  <PresentationFormat>On-screen Show (4:3)</PresentationFormat>
  <Paragraphs>46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Urban</vt:lpstr>
      <vt:lpstr>The Second New Deal Takes Hold</vt:lpstr>
      <vt:lpstr>The Second Hundred Days</vt:lpstr>
      <vt:lpstr>Eleanor Roosevelt</vt:lpstr>
      <vt:lpstr>Re-electing FDR</vt:lpstr>
      <vt:lpstr>Helping Farmers</vt:lpstr>
      <vt:lpstr>Works Progress Administration (WPA)</vt:lpstr>
      <vt:lpstr>National Youth Administration (NYA)</vt:lpstr>
      <vt:lpstr>Wagner Act</vt:lpstr>
      <vt:lpstr>Social Security Act</vt:lpstr>
    </vt:vector>
  </TitlesOfParts>
  <Company>Dearborn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Second New Deal Takes Hold</dc:title>
  <dc:creator>Windows User</dc:creator>
  <cp:lastModifiedBy>Windows User</cp:lastModifiedBy>
  <cp:revision>2</cp:revision>
  <dcterms:created xsi:type="dcterms:W3CDTF">2018-12-14T13:29:31Z</dcterms:created>
  <dcterms:modified xsi:type="dcterms:W3CDTF">2019-12-19T18:53:37Z</dcterms:modified>
</cp:coreProperties>
</file>