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D2E992F-1D41-43B1-8E82-6EB4F6453B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62AE0D-F573-4E77-86D0-38B55C720D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09800"/>
            <a:ext cx="88392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 smtClean="0">
                <a:latin typeface="Goudy Old Style" panose="02020502050305020303" pitchFamily="18" charset="0"/>
              </a:rPr>
              <a:t>A New Deal Fights the Depression</a:t>
            </a:r>
            <a:endParaRPr lang="en-US" altLang="en-US" sz="4800" dirty="0">
              <a:latin typeface="Goudy Old Style" panose="02020502050305020303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latin typeface="Goudy Old Style" panose="02020502050305020303" pitchFamily="18" charset="0"/>
              </a:rPr>
              <a:t>Chapter 15-Section </a:t>
            </a:r>
            <a:r>
              <a:rPr lang="en-US" sz="3200" b="1" dirty="0" smtClean="0">
                <a:solidFill>
                  <a:schemeClr val="accent2"/>
                </a:solidFill>
                <a:latin typeface="Goudy Old Style" panose="02020502050305020303" pitchFamily="18" charset="0"/>
              </a:rPr>
              <a:t>1</a:t>
            </a:r>
            <a:endParaRPr lang="en-US" sz="3200" b="1" dirty="0">
              <a:solidFill>
                <a:schemeClr val="accent2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u="sng" dirty="0">
                <a:latin typeface="Goudy Old Style" panose="02020502050305020303" pitchFamily="18" charset="0"/>
              </a:rPr>
              <a:t>National Industrial Recovery Act (NIRA)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351283" y="1828800"/>
            <a:ext cx="3981834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Established codes of fair practice for Industries and to promote industrial growth</a:t>
            </a:r>
          </a:p>
          <a:p>
            <a:pPr eaLnBrk="1" hangingPunct="1"/>
            <a:r>
              <a:rPr lang="en-US" altLang="en-US" sz="2400" u="sng" dirty="0">
                <a:latin typeface="Goudy Old Style" panose="02020502050305020303" pitchFamily="18" charset="0"/>
              </a:rPr>
              <a:t>Example</a:t>
            </a:r>
            <a:r>
              <a:rPr lang="en-US" altLang="en-US" sz="2400" dirty="0">
                <a:latin typeface="Goudy Old Style" panose="02020502050305020303" pitchFamily="18" charset="0"/>
              </a:rPr>
              <a:t>:</a:t>
            </a:r>
          </a:p>
          <a:p>
            <a:pPr lvl="1" eaLnBrk="1" hangingPunct="1"/>
            <a:r>
              <a:rPr lang="en-US" altLang="en-US" sz="2400" b="1" dirty="0">
                <a:latin typeface="Goudy Old Style" panose="02020502050305020303" pitchFamily="18" charset="0"/>
              </a:rPr>
              <a:t>Public Works Administration (PWA) </a:t>
            </a:r>
            <a:r>
              <a:rPr lang="en-US" altLang="en-US" sz="2400" dirty="0">
                <a:latin typeface="Goudy Old Style" panose="02020502050305020303" pitchFamily="18" charset="0"/>
              </a:rPr>
              <a:t>- Provided money to states to create jobs chiefly in the construction of schools and other community buildings</a:t>
            </a:r>
          </a:p>
        </p:txBody>
      </p:sp>
      <p:pic>
        <p:nvPicPr>
          <p:cNvPr id="2050" name="Picture 2" descr="Image result for National Industrial Recovery Act (NIR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3" y="2385847"/>
            <a:ext cx="3046154" cy="3194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84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Food Clothing and Shelter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01410" y="1447800"/>
            <a:ext cx="5820563" cy="522626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>
                <a:latin typeface="Goudy Old Style" panose="02020502050305020303" pitchFamily="18" charset="0"/>
              </a:rPr>
              <a:t>Home Owners Loan Corporation (HOLC)</a:t>
            </a:r>
          </a:p>
          <a:p>
            <a:pPr lvl="1" eaLnBrk="1" hangingPunct="1"/>
            <a:r>
              <a:rPr lang="en-US" altLang="en-US" sz="2400" dirty="0">
                <a:latin typeface="Goudy Old Style" panose="02020502050305020303" pitchFamily="18" charset="0"/>
              </a:rPr>
              <a:t>Provided government loans to homeowners who faced foreclosures</a:t>
            </a:r>
          </a:p>
          <a:p>
            <a:pPr eaLnBrk="1" hangingPunct="1"/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Goudy Old Style" panose="02020502050305020303" pitchFamily="18" charset="0"/>
              </a:rPr>
              <a:t>Federal </a:t>
            </a:r>
            <a:r>
              <a:rPr lang="en-US" altLang="en-US" sz="2400" b="1" dirty="0">
                <a:latin typeface="Goudy Old Style" panose="02020502050305020303" pitchFamily="18" charset="0"/>
              </a:rPr>
              <a:t>Housing Administration (FHA)</a:t>
            </a:r>
          </a:p>
          <a:p>
            <a:pPr lvl="1" eaLnBrk="1" hangingPunct="1"/>
            <a:r>
              <a:rPr lang="en-US" altLang="en-US" sz="2400" dirty="0">
                <a:latin typeface="Goudy Old Style" panose="02020502050305020303" pitchFamily="18" charset="0"/>
              </a:rPr>
              <a:t>Furnishes loans for home mortgages and repairs</a:t>
            </a:r>
          </a:p>
          <a:p>
            <a:pPr eaLnBrk="1" hangingPunct="1"/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Goudy Old Style" panose="02020502050305020303" pitchFamily="18" charset="0"/>
              </a:rPr>
              <a:t>Federal </a:t>
            </a:r>
            <a:r>
              <a:rPr lang="en-US" altLang="en-US" sz="2400" b="1" dirty="0">
                <a:latin typeface="Goudy Old Style" panose="02020502050305020303" pitchFamily="18" charset="0"/>
              </a:rPr>
              <a:t>Emergency Relief Administration (FERA)</a:t>
            </a:r>
          </a:p>
          <a:p>
            <a:pPr lvl="1" eaLnBrk="1" hangingPunct="1"/>
            <a:r>
              <a:rPr lang="en-US" altLang="en-US" sz="2400" dirty="0">
                <a:latin typeface="Goudy Old Style" panose="02020502050305020303" pitchFamily="18" charset="0"/>
              </a:rPr>
              <a:t>Provided direct relief for the needy</a:t>
            </a:r>
          </a:p>
        </p:txBody>
      </p:sp>
      <p:pic>
        <p:nvPicPr>
          <p:cNvPr id="48132" name="Picture 1" descr="fha_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52" y="2159000"/>
            <a:ext cx="18097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9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Deficit Spending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33390" y="1681983"/>
            <a:ext cx="4435224" cy="487647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Spending more money than the government receives in revenue</a:t>
            </a:r>
          </a:p>
          <a:p>
            <a:pPr eaLnBrk="1" hangingPunct="1"/>
            <a:endParaRPr lang="en-US" altLang="en-US" sz="36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FDR </a:t>
            </a:r>
            <a:r>
              <a:rPr lang="en-US" altLang="en-US" sz="3600" dirty="0">
                <a:latin typeface="Goudy Old Style" panose="02020502050305020303" pitchFamily="18" charset="0"/>
              </a:rPr>
              <a:t>regarded deficit spending as a </a:t>
            </a:r>
            <a:r>
              <a:rPr lang="ja-JP" altLang="en-US" sz="3600" dirty="0">
                <a:latin typeface="Goudy Old Style" panose="02020502050305020303" pitchFamily="18" charset="0"/>
              </a:rPr>
              <a:t>“</a:t>
            </a:r>
            <a:r>
              <a:rPr lang="en-US" altLang="ja-JP" sz="3600" dirty="0">
                <a:latin typeface="Goudy Old Style" panose="02020502050305020303" pitchFamily="18" charset="0"/>
              </a:rPr>
              <a:t>necessary evil</a:t>
            </a:r>
            <a:r>
              <a:rPr lang="ja-JP" altLang="en-US" sz="3600" dirty="0">
                <a:latin typeface="Goudy Old Style" panose="02020502050305020303" pitchFamily="18" charset="0"/>
              </a:rPr>
              <a:t>”</a:t>
            </a:r>
            <a:r>
              <a:rPr lang="en-US" altLang="ja-JP" sz="3600" dirty="0">
                <a:latin typeface="Goudy Old Style" panose="02020502050305020303" pitchFamily="18" charset="0"/>
              </a:rPr>
              <a:t> to bring the United States out of the depression</a:t>
            </a:r>
            <a:endParaRPr lang="en-US" alt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39" y="2459421"/>
            <a:ext cx="2465853" cy="309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30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FDR vs. Supreme Court</a:t>
            </a:r>
            <a:r>
              <a:rPr lang="en-US" altLang="en-US" dirty="0"/>
              <a:t>	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92500" y="1600200"/>
            <a:ext cx="5929472" cy="51789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Supreme Court in the early 1930’s was more conservative (did not favor New Deal) &amp;  declared many programs unconstitutional</a:t>
            </a:r>
          </a:p>
          <a:p>
            <a:pPr lvl="1"/>
            <a:r>
              <a:rPr lang="en-US" altLang="en-US" sz="2000" dirty="0">
                <a:latin typeface="Goudy Old Style" panose="02020502050305020303" pitchFamily="18" charset="0"/>
              </a:rPr>
              <a:t>1935 found the NIRA to be unconstitutional</a:t>
            </a:r>
          </a:p>
          <a:p>
            <a:pPr lvl="1"/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1936 found the AAA to be unconstitutional and struck it down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Goudy Old Style" panose="02020502050305020303" pitchFamily="18" charset="0"/>
              </a:rPr>
              <a:t>In </a:t>
            </a:r>
            <a:r>
              <a:rPr lang="en-US" altLang="en-US" sz="2000" dirty="0">
                <a:latin typeface="Goudy Old Style" panose="02020502050305020303" pitchFamily="18" charset="0"/>
              </a:rPr>
              <a:t>1937 FDR proposed a Congressional bill to reorganize the Supreme Court calling for 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six </a:t>
            </a:r>
            <a:r>
              <a:rPr lang="en-US" altLang="en-US" sz="2000" dirty="0">
                <a:latin typeface="Goudy Old Style" panose="02020502050305020303" pitchFamily="18" charset="0"/>
              </a:rPr>
              <a:t>new justices (And by law, he gets to appoint those justices!!!)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Goudy Old Style" panose="02020502050305020303" pitchFamily="18" charset="0"/>
              </a:rPr>
              <a:t>Congress </a:t>
            </a:r>
            <a:r>
              <a:rPr lang="en-US" altLang="en-US" sz="2000" dirty="0">
                <a:latin typeface="Goudy Old Style" panose="02020502050305020303" pitchFamily="18" charset="0"/>
              </a:rPr>
              <a:t>and press were outraged at his “</a:t>
            </a:r>
            <a:r>
              <a:rPr lang="en-US" altLang="en-US" sz="2000" dirty="0">
                <a:solidFill>
                  <a:schemeClr val="accent2"/>
                </a:solidFill>
                <a:latin typeface="Goudy Old Style" panose="02020502050305020303" pitchFamily="18" charset="0"/>
              </a:rPr>
              <a:t>Court-Packing</a:t>
            </a:r>
            <a:r>
              <a:rPr lang="en-US" altLang="en-US" sz="2000" dirty="0">
                <a:latin typeface="Goudy Old Style" panose="02020502050305020303" pitchFamily="18" charset="0"/>
              </a:rPr>
              <a:t>” Bill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Goudy Old Style" panose="02020502050305020303" pitchFamily="18" charset="0"/>
              </a:rPr>
              <a:t>Eventually </a:t>
            </a:r>
            <a:r>
              <a:rPr lang="en-US" altLang="en-US" sz="2000" dirty="0">
                <a:latin typeface="Goudy Old Style" panose="02020502050305020303" pitchFamily="18" charset="0"/>
              </a:rPr>
              <a:t>he gets his way as several justices over the next 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four </a:t>
            </a:r>
            <a:r>
              <a:rPr lang="en-US" altLang="en-US" sz="2000" dirty="0">
                <a:latin typeface="Goudy Old Style" panose="02020502050305020303" pitchFamily="18" charset="0"/>
              </a:rPr>
              <a:t>years retire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</p:txBody>
      </p:sp>
      <p:pic>
        <p:nvPicPr>
          <p:cNvPr id="51204" name="Picture 3" descr="CourtP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93" y="2554015"/>
            <a:ext cx="2349490" cy="2844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99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936" y="7620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u="sng" dirty="0" smtClean="0">
                <a:latin typeface="Goudy Old Style" panose="02020502050305020303" pitchFamily="18" charset="0"/>
              </a:rPr>
              <a:t>America Gets a New Deal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5791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chemeClr val="accent2"/>
                </a:solidFill>
                <a:latin typeface="Goudy Old Style" panose="02020502050305020303" pitchFamily="18" charset="0"/>
              </a:rPr>
              <a:t>Franklin Delano Roosevelt </a:t>
            </a:r>
            <a:r>
              <a:rPr lang="en-US" sz="2600" dirty="0" smtClean="0">
                <a:solidFill>
                  <a:schemeClr val="accent2"/>
                </a:solidFill>
                <a:latin typeface="Goudy Old Style" panose="02020502050305020303" pitchFamily="18" charset="0"/>
              </a:rPr>
              <a:t> </a:t>
            </a:r>
            <a:r>
              <a:rPr lang="en-US" sz="2600" dirty="0">
                <a:latin typeface="Goudy Old Style" panose="02020502050305020303" pitchFamily="18" charset="0"/>
              </a:rPr>
              <a:t>often referred to </a:t>
            </a:r>
            <a:r>
              <a:rPr lang="en-US" sz="2600" dirty="0" smtClean="0">
                <a:latin typeface="Goudy Old Style" panose="02020502050305020303" pitchFamily="18" charset="0"/>
              </a:rPr>
              <a:t>as FDR</a:t>
            </a:r>
            <a:r>
              <a:rPr lang="en-US" sz="2600" dirty="0">
                <a:latin typeface="Goudy Old Style" panose="02020502050305020303" pitchFamily="18" charset="0"/>
              </a:rPr>
              <a:t>, </a:t>
            </a:r>
            <a:r>
              <a:rPr lang="en-US" sz="2600" dirty="0" smtClean="0">
                <a:latin typeface="Goudy Old Style" panose="02020502050305020303" pitchFamily="18" charset="0"/>
              </a:rPr>
              <a:t>served </a:t>
            </a:r>
            <a:r>
              <a:rPr lang="en-US" sz="2600" dirty="0">
                <a:latin typeface="Goudy Old Style" panose="02020502050305020303" pitchFamily="18" charset="0"/>
              </a:rPr>
              <a:t>as the 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32nd president </a:t>
            </a:r>
            <a:r>
              <a:rPr lang="en-US" sz="2600" dirty="0">
                <a:latin typeface="Goudy Old Style" panose="02020502050305020303" pitchFamily="18" charset="0"/>
              </a:rPr>
              <a:t>of the United States from 1933 until his death in 1945.</a:t>
            </a: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</a:rPr>
              <a:t>FDR’s twelve years in office makes him the </a:t>
            </a:r>
            <a:r>
              <a:rPr lang="en-US" altLang="en-US" sz="2400" dirty="0">
                <a:latin typeface="Goudy Old Style" panose="02020502050305020303" pitchFamily="18" charset="0"/>
              </a:rPr>
              <a:t>longest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serving President in U.S.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history </a:t>
            </a:r>
          </a:p>
          <a:p>
            <a:endParaRPr lang="en-US" sz="2600" dirty="0" smtClean="0">
              <a:latin typeface="Goudy Old Style" panose="02020502050305020303" pitchFamily="18" charset="0"/>
            </a:endParaRPr>
          </a:p>
          <a:p>
            <a:r>
              <a:rPr lang="en-US" sz="2600" dirty="0" smtClean="0">
                <a:latin typeface="Goudy Old Style" panose="02020502050305020303" pitchFamily="18" charset="0"/>
              </a:rPr>
              <a:t>Roosevelt </a:t>
            </a:r>
            <a:r>
              <a:rPr lang="en-US" sz="2600" dirty="0">
                <a:latin typeface="Goudy Old Style" panose="02020502050305020303" pitchFamily="18" charset="0"/>
              </a:rPr>
              <a:t>led the United States through two of the greatest crises of the 20th century: 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the Great Depression </a:t>
            </a:r>
            <a:r>
              <a:rPr lang="en-US" sz="2600" dirty="0">
                <a:latin typeface="Goudy Old Style" panose="02020502050305020303" pitchFamily="18" charset="0"/>
              </a:rPr>
              <a:t>and </a:t>
            </a:r>
            <a:r>
              <a:rPr lang="en-US" sz="2600" dirty="0">
                <a:solidFill>
                  <a:schemeClr val="accent2"/>
                </a:solidFill>
                <a:latin typeface="Goudy Old Style" panose="02020502050305020303" pitchFamily="18" charset="0"/>
              </a:rPr>
              <a:t>World War II</a:t>
            </a:r>
            <a:r>
              <a:rPr lang="en-US" sz="2600" dirty="0">
                <a:latin typeface="Goudy Old Style" panose="02020502050305020303" pitchFamily="18" charset="0"/>
              </a:rPr>
              <a:t>. </a:t>
            </a:r>
            <a:endParaRPr lang="en-US" sz="26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In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so doing, he greatly expanded the powers of the federal government through a series of programs and reforms known as the New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Deal</a:t>
            </a:r>
            <a:r>
              <a:rPr lang="en-US" sz="24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170" name="Picture 2" descr="Image result for F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527921" cy="296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43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altLang="en-US" u="sng" dirty="0">
                <a:latin typeface="Goudy Old Style" panose="02020502050305020303" pitchFamily="18" charset="0"/>
              </a:rPr>
              <a:t>America Gets a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76400"/>
            <a:ext cx="6477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  <a:latin typeface="Goudy Old Style" panose="02020502050305020303" pitchFamily="18" charset="0"/>
              </a:rPr>
              <a:t>FDR’s First 100 Days</a:t>
            </a:r>
            <a:r>
              <a:rPr lang="en-US" dirty="0" smtClean="0">
                <a:latin typeface="Goudy Old Style" panose="02020502050305020303" pitchFamily="18" charset="0"/>
              </a:rPr>
              <a:t>-During the first hundred days of FDR’s presidency (March 4</a:t>
            </a:r>
            <a:r>
              <a:rPr lang="en-US" baseline="30000" dirty="0" smtClean="0">
                <a:latin typeface="Goudy Old Style" panose="02020502050305020303" pitchFamily="18" charset="0"/>
              </a:rPr>
              <a:t>th</a:t>
            </a:r>
            <a:r>
              <a:rPr lang="en-US" dirty="0">
                <a:latin typeface="Goudy Old Style" panose="02020502050305020303" pitchFamily="18" charset="0"/>
              </a:rPr>
              <a:t> </a:t>
            </a:r>
            <a:r>
              <a:rPr lang="en-US" dirty="0" smtClean="0">
                <a:latin typeface="Goudy Old Style" panose="02020502050305020303" pitchFamily="18" charset="0"/>
              </a:rPr>
              <a:t>to June 16</a:t>
            </a:r>
            <a:r>
              <a:rPr lang="en-US" baseline="30000" dirty="0" smtClean="0">
                <a:latin typeface="Goudy Old Style" panose="02020502050305020303" pitchFamily="18" charset="0"/>
              </a:rPr>
              <a:t>th</a:t>
            </a:r>
            <a:r>
              <a:rPr lang="en-US" dirty="0" smtClean="0">
                <a:latin typeface="Goudy Old Style" panose="02020502050305020303" pitchFamily="18" charset="0"/>
              </a:rPr>
              <a:t>, 1933) he presented </a:t>
            </a:r>
            <a:r>
              <a:rPr lang="en-US" dirty="0">
                <a:latin typeface="Goudy Old Style" panose="02020502050305020303" pitchFamily="18" charset="0"/>
              </a:rPr>
              <a:t>a series of initiatives to Congress designed to counter the effects of the Great Depression.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During this time he passed thirteen pieces of major New Deal legislation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He </a:t>
            </a:r>
            <a:r>
              <a:rPr lang="en-US" dirty="0">
                <a:latin typeface="Goudy Old Style" panose="02020502050305020303" pitchFamily="18" charset="0"/>
              </a:rPr>
              <a:t>had signaled his intention to move with unprecedented speed to address the problems facing the nation in his inaugural address, declaring: "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I am prepared under my constitutional duty to recommend the measures that a stricken nation in the midst of a stricken world may require</a:t>
            </a:r>
            <a:r>
              <a:rPr lang="en-US" dirty="0" smtClean="0">
                <a:latin typeface="Goudy Old Style" panose="02020502050305020303" pitchFamily="18" charset="0"/>
              </a:rPr>
              <a:t>.”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Since then, the first 100 days of a presidential term </a:t>
            </a:r>
            <a:r>
              <a:rPr lang="en-US" dirty="0" smtClean="0">
                <a:latin typeface="Goudy Old Style" panose="02020502050305020303" pitchFamily="18" charset="0"/>
              </a:rPr>
              <a:t>is </a:t>
            </a:r>
            <a:r>
              <a:rPr lang="en-US" dirty="0">
                <a:latin typeface="Goudy Old Style" panose="02020502050305020303" pitchFamily="18" charset="0"/>
              </a:rPr>
              <a:t>considered a benchmark to measure the early success of a president. </a:t>
            </a:r>
          </a:p>
        </p:txBody>
      </p:sp>
      <p:pic>
        <p:nvPicPr>
          <p:cNvPr id="4" name="Picture 2" descr="First100D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2140462" cy="189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65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762000"/>
          </a:xfrm>
        </p:spPr>
        <p:txBody>
          <a:bodyPr/>
          <a:lstStyle/>
          <a:p>
            <a:r>
              <a:rPr lang="en-US" altLang="en-US" u="sng" dirty="0">
                <a:latin typeface="Goudy Old Style" panose="02020502050305020303" pitchFamily="18" charset="0"/>
              </a:rPr>
              <a:t>America Gets a New Deal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600200"/>
            <a:ext cx="6019800" cy="492999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Roosevelt’s </a:t>
            </a:r>
            <a:r>
              <a:rPr lang="en-US" altLang="en-US" sz="2600" dirty="0" smtClean="0">
                <a:solidFill>
                  <a:schemeClr val="accent2"/>
                </a:solidFill>
                <a:latin typeface="Goudy Old Style" panose="02020502050305020303" pitchFamily="18" charset="0"/>
              </a:rPr>
              <a:t>New </a:t>
            </a:r>
            <a:r>
              <a:rPr lang="en-US" altLang="en-US" sz="2600" dirty="0">
                <a:solidFill>
                  <a:schemeClr val="accent2"/>
                </a:solidFill>
                <a:latin typeface="Goudy Old Style" panose="02020502050305020303" pitchFamily="18" charset="0"/>
              </a:rPr>
              <a:t>Deal </a:t>
            </a:r>
            <a:r>
              <a:rPr lang="en-US" altLang="en-US" sz="2600" dirty="0">
                <a:latin typeface="Goudy Old Style" panose="02020502050305020303" pitchFamily="18" charset="0"/>
              </a:rPr>
              <a:t>policies focused on three general 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Relief</a:t>
            </a:r>
            <a:r>
              <a:rPr lang="en-US" altLang="en-US" dirty="0">
                <a:solidFill>
                  <a:schemeClr val="tx1"/>
                </a:solidFill>
                <a:latin typeface="Goudy Old Style" panose="02020502050305020303" pitchFamily="18" charset="0"/>
              </a:rPr>
              <a:t> (for the </a:t>
            </a:r>
            <a:r>
              <a:rPr lang="en-US" altLang="en-US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needy)-The </a:t>
            </a:r>
            <a:r>
              <a:rPr lang="en-US" altLang="en-US" dirty="0">
                <a:solidFill>
                  <a:schemeClr val="tx1"/>
                </a:solidFill>
                <a:latin typeface="Goudy Old Style" panose="02020502050305020303" pitchFamily="18" charset="0"/>
              </a:rPr>
              <a:t>immediate effort to help the one-third of the population that was hardest hit by the depression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>
                <a:latin typeface="Goudy Old Style" panose="02020502050305020303" pitchFamily="18" charset="0"/>
              </a:rPr>
              <a:t>Economic </a:t>
            </a:r>
            <a:r>
              <a:rPr lang="en-US" altLang="en-US" b="1" u="sng" dirty="0" smtClean="0">
                <a:latin typeface="Goudy Old Style" panose="02020502050305020303" pitchFamily="18" charset="0"/>
              </a:rPr>
              <a:t>Recovery</a:t>
            </a:r>
            <a:r>
              <a:rPr lang="en-US" altLang="en-US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-The </a:t>
            </a:r>
            <a:r>
              <a:rPr lang="en-US" altLang="en-US" dirty="0">
                <a:solidFill>
                  <a:schemeClr val="tx1"/>
                </a:solidFill>
                <a:latin typeface="Goudy Old Style" panose="02020502050305020303" pitchFamily="18" charset="0"/>
              </a:rPr>
              <a:t>effort in numerous programs to restore the economy to normal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Financial </a:t>
            </a:r>
            <a:r>
              <a:rPr lang="en-US" altLang="en-US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Reform</a:t>
            </a:r>
            <a:r>
              <a:rPr lang="en-US" altLang="en-US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-Government </a:t>
            </a:r>
            <a:r>
              <a:rPr lang="en-US" altLang="en-US" dirty="0">
                <a:solidFill>
                  <a:schemeClr val="tx1"/>
                </a:solidFill>
                <a:latin typeface="Goudy Old Style" panose="02020502050305020303" pitchFamily="18" charset="0"/>
              </a:rPr>
              <a:t>intervention to stabilize the economy, and to balance the interests of farmers, business and labor</a:t>
            </a:r>
          </a:p>
        </p:txBody>
      </p:sp>
      <p:pic>
        <p:nvPicPr>
          <p:cNvPr id="39940" name="Picture 1" descr="NewD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2057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84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</a:t>
            </a:r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Bank Holiday</a:t>
            </a:r>
            <a:r>
              <a:rPr lang="ja-JP" altLang="en-US" dirty="0">
                <a:latin typeface="Goudy Old Style" panose="02020502050305020303" pitchFamily="18" charset="0"/>
              </a:rPr>
              <a:t>”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83745"/>
            <a:ext cx="5867400" cy="532185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oudy Old Style" panose="02020502050305020303" pitchFamily="18" charset="0"/>
              </a:rPr>
              <a:t>After </a:t>
            </a:r>
            <a:r>
              <a:rPr lang="en-US" sz="2400" dirty="0">
                <a:latin typeface="Goudy Old Style" panose="02020502050305020303" pitchFamily="18" charset="0"/>
              </a:rPr>
              <a:t>a month-long run on American banks, Franklin Delano Roosevelt proclaimed a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Bank Holiday</a:t>
            </a:r>
            <a:r>
              <a:rPr lang="en-US" sz="2400" dirty="0">
                <a:latin typeface="Goudy Old Style" panose="02020502050305020303" pitchFamily="18" charset="0"/>
              </a:rPr>
              <a:t>, beginning March 6, 1933, that shut down the banking </a:t>
            </a:r>
            <a:r>
              <a:rPr lang="en-US" sz="2400" dirty="0" smtClean="0">
                <a:latin typeface="Goudy Old Style" panose="02020502050305020303" pitchFamily="18" charset="0"/>
              </a:rPr>
              <a:t>system until March 13</a:t>
            </a:r>
            <a:r>
              <a:rPr lang="en-US" sz="2400" baseline="30000" dirty="0" smtClean="0">
                <a:latin typeface="Goudy Old Style" panose="02020502050305020303" pitchFamily="18" charset="0"/>
              </a:rPr>
              <a:t>th</a:t>
            </a:r>
            <a:r>
              <a:rPr lang="en-US" sz="2400" dirty="0" smtClean="0">
                <a:latin typeface="Goudy Old Style" panose="02020502050305020303" pitchFamily="18" charset="0"/>
              </a:rPr>
              <a:t>, 1933.</a:t>
            </a:r>
          </a:p>
          <a:p>
            <a:endParaRPr lang="en-US" altLang="en-US" sz="2400" dirty="0" smtClean="0">
              <a:latin typeface="Goudy Old Style" panose="02020502050305020303" pitchFamily="18" charset="0"/>
            </a:endParaRPr>
          </a:p>
          <a:p>
            <a:r>
              <a:rPr lang="en-US" altLang="en-US" sz="2400" dirty="0" smtClean="0">
                <a:latin typeface="Goudy Old Style" panose="02020502050305020303" pitchFamily="18" charset="0"/>
              </a:rPr>
              <a:t>The </a:t>
            </a:r>
            <a:r>
              <a:rPr lang="en-US" altLang="en-US" sz="2400" dirty="0" smtClean="0">
                <a:solidFill>
                  <a:schemeClr val="accent2"/>
                </a:solidFill>
                <a:latin typeface="Goudy Old Style" panose="02020502050305020303" pitchFamily="18" charset="0"/>
              </a:rPr>
              <a:t>Emergency </a:t>
            </a:r>
            <a:r>
              <a:rPr lang="en-US" altLang="en-US" sz="2400" dirty="0">
                <a:solidFill>
                  <a:schemeClr val="accent2"/>
                </a:solidFill>
                <a:latin typeface="Goudy Old Style" panose="02020502050305020303" pitchFamily="18" charset="0"/>
              </a:rPr>
              <a:t>Banking </a:t>
            </a:r>
            <a:r>
              <a:rPr lang="en-US" altLang="en-US" sz="2400" dirty="0" smtClean="0">
                <a:solidFill>
                  <a:schemeClr val="accent2"/>
                </a:solidFill>
                <a:latin typeface="Goudy Old Style" panose="02020502050305020303" pitchFamily="18" charset="0"/>
              </a:rPr>
              <a:t>Act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 stated that banks could </a:t>
            </a:r>
            <a:r>
              <a:rPr lang="en-US" altLang="en-US" sz="2400" dirty="0">
                <a:latin typeface="Goudy Old Style" panose="02020502050305020303" pitchFamily="18" charset="0"/>
              </a:rPr>
              <a:t>only be re-opened under the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supervision of the Treasury </a:t>
            </a:r>
            <a:r>
              <a:rPr lang="en-US" altLang="en-US" sz="2400" dirty="0">
                <a:latin typeface="Goudy Old Style" panose="02020502050305020303" pitchFamily="18" charset="0"/>
              </a:rPr>
              <a:t>Departments </a:t>
            </a: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Federal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loans were handed out as needed</a:t>
            </a:r>
          </a:p>
          <a:p>
            <a:pPr eaLnBrk="1" hangingPunct="1"/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oudy Old Style" panose="02020502050305020303" pitchFamily="18" charset="0"/>
              </a:rPr>
              <a:t>Helped </a:t>
            </a:r>
            <a:r>
              <a:rPr lang="en-US" altLang="en-US" sz="2400" dirty="0">
                <a:latin typeface="Goudy Old Style" panose="02020502050305020303" pitchFamily="18" charset="0"/>
              </a:rPr>
              <a:t>restore the publics confidence in the nation</a:t>
            </a:r>
            <a:r>
              <a:rPr lang="ja-JP" altLang="en-US" sz="2400" dirty="0">
                <a:latin typeface="Goudy Old Style" panose="02020502050305020303" pitchFamily="18" charset="0"/>
              </a:rPr>
              <a:t>’</a:t>
            </a:r>
            <a:r>
              <a:rPr lang="en-US" altLang="ja-JP" sz="2400" dirty="0">
                <a:latin typeface="Goudy Old Style" panose="02020502050305020303" pitchFamily="18" charset="0"/>
              </a:rPr>
              <a:t>s banking system</a:t>
            </a:r>
            <a:endParaRPr lang="en-US" altLang="en-US" sz="2400" dirty="0">
              <a:latin typeface="Goudy Old Style" panose="02020502050305020303" pitchFamily="18" charset="0"/>
            </a:endParaRPr>
          </a:p>
        </p:txBody>
      </p:sp>
      <p:pic>
        <p:nvPicPr>
          <p:cNvPr id="6146" name="Picture 2" descr="Image result for bank holiday 1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93" y="2667000"/>
            <a:ext cx="2427998" cy="2274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68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Regulating Banking and Finance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48718" y="1681983"/>
            <a:ext cx="4251317" cy="468728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Glass-Steagall Act (1933)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Established the Federal Deposit Insurance Corporation (FDIC)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Provided federal insurance on each bank account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Restored confidence to the customers with the banks</a:t>
            </a:r>
          </a:p>
        </p:txBody>
      </p:sp>
      <p:pic>
        <p:nvPicPr>
          <p:cNvPr id="43012" name="Picture 1" descr="FD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25" y="3102435"/>
            <a:ext cx="2513785" cy="14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Federal Securities Act (1933)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27485" y="1600200"/>
            <a:ext cx="4024874" cy="4648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Required corporations to provide complete information on all stock offerings 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Created the Securities and Exchange Commission to regulate stock market</a:t>
            </a:r>
          </a:p>
          <a:p>
            <a:pPr eaLnBrk="1" hangingPunct="1"/>
            <a:endParaRPr lang="en-US" altLang="en-US" sz="3600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57" y="1833441"/>
            <a:ext cx="2500313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90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793" y="6858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 for the Farmers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24337" y="1481138"/>
            <a:ext cx="4523105" cy="490240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latin typeface="Goudy Old Style" panose="02020502050305020303" pitchFamily="18" charset="0"/>
              </a:rPr>
              <a:t>Agricultural Adjustment Act (AAA)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Sought to raise crop prices by lowering production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The government paid farmers to leave some of their land fallow (unseeded)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This lowered production which in turn raised crop prices</a:t>
            </a:r>
          </a:p>
        </p:txBody>
      </p:sp>
      <p:pic>
        <p:nvPicPr>
          <p:cNvPr id="4098" name="Picture 2" descr="http://www.livinghistoryfarm.org/farminginthe30s/media/water1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92" y="2239007"/>
            <a:ext cx="3296054" cy="3554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61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961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Deal Projects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96111" y="1600200"/>
            <a:ext cx="4272959" cy="47270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Civilian Conservation Corps (CCC)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Put young unemployed men to work building roads, developing parks, planting trees, and helping in soil-erosion and flood-control projects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93" y="2438041"/>
            <a:ext cx="3530140" cy="291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11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142</TotalTime>
  <Words>729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A New Deal Fights the Depression</vt:lpstr>
      <vt:lpstr>America Gets a New Deal</vt:lpstr>
      <vt:lpstr>America Gets a New Deal</vt:lpstr>
      <vt:lpstr>America Gets a New Deal</vt:lpstr>
      <vt:lpstr>The “Bank Holiday”</vt:lpstr>
      <vt:lpstr>Regulating Banking and Finance</vt:lpstr>
      <vt:lpstr>Federal Securities Act (1933)</vt:lpstr>
      <vt:lpstr>Help for the Farmers</vt:lpstr>
      <vt:lpstr>New Deal Projects</vt:lpstr>
      <vt:lpstr>National Industrial Recovery Act (NIRA)</vt:lpstr>
      <vt:lpstr>Food Clothing and Shelter</vt:lpstr>
      <vt:lpstr>Deficit Spending</vt:lpstr>
      <vt:lpstr>FDR vs. Supreme Court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Deal Fights the Depression</dc:title>
  <dc:creator>Windows User</dc:creator>
  <cp:lastModifiedBy>Windows User</cp:lastModifiedBy>
  <cp:revision>8</cp:revision>
  <dcterms:created xsi:type="dcterms:W3CDTF">2018-12-14T12:50:15Z</dcterms:created>
  <dcterms:modified xsi:type="dcterms:W3CDTF">2019-12-18T15:43:54Z</dcterms:modified>
</cp:coreProperties>
</file>