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1270C1-B810-439D-ADEC-F395C4FE56B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E25552C-24B6-4B39-82B4-6CA95E458B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ersonalpedia.files.wordpress.com/2009/04/ruth-1918-red-sox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20's%20and%2030's%20Videos/Steve%20Martin-King%20Tut%20(Live%201979)-Section%203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u="sng" dirty="0" smtClean="0">
                <a:latin typeface="Goudy Old Style" pitchFamily="18" charset="0"/>
              </a:rPr>
              <a:t>Chapter 13-Section 3- Education and Popular Culture</a:t>
            </a:r>
          </a:p>
        </p:txBody>
      </p:sp>
      <p:pic>
        <p:nvPicPr>
          <p:cNvPr id="31747" name="Picture 2" descr="http://unaseattle.org/wp-content/uploads/2010/09/MP900427810.jpg">
            <a:extLst>
              <a:ext uri="{FF2B5EF4-FFF2-40B4-BE49-F238E27FC236}">
                <a16:creationId xmlns="" xmlns:a16="http://schemas.microsoft.com/office/drawing/2014/main" id="{3D996B57-69AA-4997-B200-B44E473A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42" y="1752600"/>
            <a:ext cx="6575315" cy="444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32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6" descr="Ty Cobb">
            <a:extLst>
              <a:ext uri="{FF2B5EF4-FFF2-40B4-BE49-F238E27FC236}">
                <a16:creationId xmlns="" xmlns:a16="http://schemas.microsoft.com/office/drawing/2014/main" id="{FD9A33D6-7340-40F5-9B12-D7F6BBA1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0965" name="Rectangle 4">
            <a:extLst>
              <a:ext uri="{FF2B5EF4-FFF2-40B4-BE49-F238E27FC236}">
                <a16:creationId xmlns="" xmlns:a16="http://schemas.microsoft.com/office/drawing/2014/main" id="{994624F5-CA9B-4251-9D22-1C3381C88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1524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8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Ty Cobb</a:t>
            </a:r>
          </a:p>
        </p:txBody>
      </p:sp>
    </p:spTree>
    <p:extLst>
      <p:ext uri="{BB962C8B-B14F-4D97-AF65-F5344CB8AC3E}">
        <p14:creationId xmlns:p14="http://schemas.microsoft.com/office/powerpoint/2010/main" val="2847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2466" name="Picture 2" descr="http://content.ll-0.com/cbm/cbm_e_a000858264.JPG?i=073107112035">
            <a:extLst>
              <a:ext uri="{FF2B5EF4-FFF2-40B4-BE49-F238E27FC236}">
                <a16:creationId xmlns="" xmlns:a16="http://schemas.microsoft.com/office/drawing/2014/main" id="{1A28781E-FF9A-4BC3-9257-1F615FAF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817" y="127893"/>
            <a:ext cx="43434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2468" name="Picture 4" descr="http://im.in.com/connect/images/profile/b_profile2/Helen_Wills_Moody_300.jpg">
            <a:extLst>
              <a:ext uri="{FF2B5EF4-FFF2-40B4-BE49-F238E27FC236}">
                <a16:creationId xmlns="" xmlns:a16="http://schemas.microsoft.com/office/drawing/2014/main" id="{7F865C90-AD6F-48BE-BC56-542CF88C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127893"/>
            <a:ext cx="45751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990" name="Rectangle 5">
            <a:extLst>
              <a:ext uri="{FF2B5EF4-FFF2-40B4-BE49-F238E27FC236}">
                <a16:creationId xmlns="" xmlns:a16="http://schemas.microsoft.com/office/drawing/2014/main" id="{5842672C-C037-4DDE-9569-9F17733F4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5438775"/>
            <a:ext cx="42719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Andrew “Rube” Foster</a:t>
            </a:r>
          </a:p>
        </p:txBody>
      </p:sp>
      <p:sp>
        <p:nvSpPr>
          <p:cNvPr id="41991" name="Rectangle 6">
            <a:extLst>
              <a:ext uri="{FF2B5EF4-FFF2-40B4-BE49-F238E27FC236}">
                <a16:creationId xmlns="" xmlns:a16="http://schemas.microsoft.com/office/drawing/2014/main" id="{32A8939B-A375-4D5B-A91D-5323C4C24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5334000"/>
            <a:ext cx="3375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Helen Willis</a:t>
            </a:r>
          </a:p>
        </p:txBody>
      </p:sp>
    </p:spTree>
    <p:extLst>
      <p:ext uri="{BB962C8B-B14F-4D97-AF65-F5344CB8AC3E}">
        <p14:creationId xmlns:p14="http://schemas.microsoft.com/office/powerpoint/2010/main" val="31709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1444" name="Picture 4" descr="http://personalpedia.files.wordpress.com/2009/04/ruth-1918-red-sox.jpg?w=630&amp;h=450">
            <a:hlinkClick r:id="rId2"/>
            <a:extLst>
              <a:ext uri="{FF2B5EF4-FFF2-40B4-BE49-F238E27FC236}">
                <a16:creationId xmlns="" xmlns:a16="http://schemas.microsoft.com/office/drawing/2014/main" id="{56A32F91-AE06-4A30-B5EB-8EA64E19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48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3015" name="Rectangle 6">
            <a:extLst>
              <a:ext uri="{FF2B5EF4-FFF2-40B4-BE49-F238E27FC236}">
                <a16:creationId xmlns="" xmlns:a16="http://schemas.microsoft.com/office/drawing/2014/main" id="{C3093D1F-D6C3-40F4-8414-BA3296C0F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09800"/>
            <a:ext cx="312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Babe Ruth</a:t>
            </a:r>
          </a:p>
        </p:txBody>
      </p:sp>
    </p:spTree>
    <p:extLst>
      <p:ext uri="{BB962C8B-B14F-4D97-AF65-F5344CB8AC3E}">
        <p14:creationId xmlns:p14="http://schemas.microsoft.com/office/powerpoint/2010/main" val="18349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066800" y="877888"/>
            <a:ext cx="7024688" cy="874712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Lindbergh’s Flight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3340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accent4">
                    <a:lumMod val="75000"/>
                  </a:schemeClr>
                </a:solidFill>
                <a:latin typeface="Goudy Old Style" pitchFamily="18" charset="0"/>
                <a:cs typeface="Times New Roman" pitchFamily="18" charset="0"/>
              </a:rPr>
              <a:t>Charles Lindberg 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was a pilot  and one of America’s most beloved hero</a:t>
            </a:r>
          </a:p>
          <a:p>
            <a:pPr lvl="1"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$25,000 prize was offered for the first person to complete a solo mission across the Atlantic</a:t>
            </a:r>
          </a:p>
          <a:p>
            <a:pPr lvl="1"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On May 27</a:t>
            </a:r>
            <a:r>
              <a:rPr lang="en-US" altLang="en-US" sz="2800" baseline="30000" dirty="0" smtClean="0">
                <a:latin typeface="Goudy Old Style" pitchFamily="18" charset="0"/>
                <a:cs typeface="Times New Roman" pitchFamily="18" charset="0"/>
              </a:rPr>
              <a:t>th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,1927 he flew from New York to Paris in only 33 hours and 29 minutes</a:t>
            </a:r>
          </a:p>
          <a:p>
            <a:pPr lvl="1" eaLnBrk="1" hangingPunct="1">
              <a:buFont typeface="Arial" charset="0"/>
              <a:buNone/>
            </a:pPr>
            <a:endParaRPr lang="en-US" altLang="en-US" dirty="0" smtClean="0"/>
          </a:p>
        </p:txBody>
      </p:sp>
      <p:pic>
        <p:nvPicPr>
          <p:cNvPr id="43012" name="Picture 2" descr="Charles Lindbergh in Spirit of St. Louis">
            <a:extLst>
              <a:ext uri="{FF2B5EF4-FFF2-40B4-BE49-F238E27FC236}">
                <a16:creationId xmlns="" xmlns:a16="http://schemas.microsoft.com/office/drawing/2014/main" id="{F89EA6C9-8389-4CED-BF0A-2199C7C6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768552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90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 result for 1920's charles lindbergh">
            <a:extLst>
              <a:ext uri="{FF2B5EF4-FFF2-40B4-BE49-F238E27FC236}">
                <a16:creationId xmlns="" xmlns:a16="http://schemas.microsoft.com/office/drawing/2014/main" id="{6FB7BB47-EE71-4A72-8DA8-020CEE6CF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22789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07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066800" y="498475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Entertainment and the Arts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Goudy Old Style" pitchFamily="18" charset="0"/>
                <a:cs typeface="Times New Roman" pitchFamily="18" charset="0"/>
              </a:rPr>
              <a:t>1927-Jazz Singer </a:t>
            </a:r>
          </a:p>
          <a:p>
            <a:pPr lvl="1" eaLnBrk="1" hangingPunct="1"/>
            <a:r>
              <a:rPr lang="en-US" altLang="en-US" sz="3200" smtClean="0">
                <a:latin typeface="Goudy Old Style" pitchFamily="18" charset="0"/>
                <a:cs typeface="Times New Roman" pitchFamily="18" charset="0"/>
              </a:rPr>
              <a:t>1</a:t>
            </a:r>
            <a:r>
              <a:rPr lang="en-US" altLang="en-US" sz="3200" baseline="30000" smtClean="0">
                <a:latin typeface="Goudy Old Style" pitchFamily="18" charset="0"/>
                <a:cs typeface="Times New Roman" pitchFamily="18" charset="0"/>
              </a:rPr>
              <a:t>st</a:t>
            </a:r>
            <a:r>
              <a:rPr lang="en-US" altLang="en-US" sz="3200" smtClean="0">
                <a:latin typeface="Goudy Old Style" pitchFamily="18" charset="0"/>
                <a:cs typeface="Times New Roman" pitchFamily="18" charset="0"/>
              </a:rPr>
              <a:t> movie with sound</a:t>
            </a:r>
          </a:p>
          <a:p>
            <a:pPr eaLnBrk="1" hangingPunct="1"/>
            <a:r>
              <a:rPr lang="en-US" altLang="en-US" sz="3200" smtClean="0">
                <a:latin typeface="Goudy Old Style" pitchFamily="18" charset="0"/>
                <a:cs typeface="Times New Roman" pitchFamily="18" charset="0"/>
              </a:rPr>
              <a:t>1928-Steam Boat Willie</a:t>
            </a:r>
          </a:p>
          <a:p>
            <a:pPr lvl="1" eaLnBrk="1" hangingPunct="1"/>
            <a:r>
              <a:rPr lang="en-US" altLang="en-US" sz="3200" smtClean="0">
                <a:latin typeface="Goudy Old Style" pitchFamily="18" charset="0"/>
                <a:cs typeface="Times New Roman" pitchFamily="18" charset="0"/>
              </a:rPr>
              <a:t>1</a:t>
            </a:r>
            <a:r>
              <a:rPr lang="en-US" altLang="en-US" sz="3200" baseline="30000" smtClean="0">
                <a:latin typeface="Goudy Old Style" pitchFamily="18" charset="0"/>
                <a:cs typeface="Times New Roman" pitchFamily="18" charset="0"/>
              </a:rPr>
              <a:t>st</a:t>
            </a:r>
            <a:r>
              <a:rPr lang="en-US" altLang="en-US" sz="3200" smtClean="0">
                <a:latin typeface="Goudy Old Style" pitchFamily="18" charset="0"/>
                <a:cs typeface="Times New Roman" pitchFamily="18" charset="0"/>
              </a:rPr>
              <a:t> animated film with sound</a:t>
            </a:r>
          </a:p>
          <a:p>
            <a:pPr eaLnBrk="1" hangingPunct="1"/>
            <a:r>
              <a:rPr lang="en-US" altLang="en-US" sz="3200" smtClean="0">
                <a:latin typeface="Goudy Old Style" pitchFamily="18" charset="0"/>
                <a:cs typeface="Times New Roman" pitchFamily="18" charset="0"/>
              </a:rPr>
              <a:t>1930’s-The “Talkies” helped doubled movie attendance</a:t>
            </a:r>
          </a:p>
          <a:p>
            <a:pPr lvl="1" eaLnBrk="1" hangingPunct="1"/>
            <a:r>
              <a:rPr lang="en-US" altLang="en-US" sz="3200" smtClean="0">
                <a:latin typeface="Goudy Old Style" pitchFamily="18" charset="0"/>
                <a:cs typeface="Times New Roman" pitchFamily="18" charset="0"/>
              </a:rPr>
              <a:t>But ended the career of many silent film stars </a:t>
            </a:r>
          </a:p>
        </p:txBody>
      </p:sp>
      <p:pic>
        <p:nvPicPr>
          <p:cNvPr id="44036" name="Picture 2" descr="http://www.disneyshorts.org/years/1928/screenshots/steamboatwillie/images/steamboatwillie05.jpg">
            <a:extLst>
              <a:ext uri="{FF2B5EF4-FFF2-40B4-BE49-F238E27FC236}">
                <a16:creationId xmlns="" xmlns:a16="http://schemas.microsoft.com/office/drawing/2014/main" id="{841A6B6F-D281-4F71-A4A2-6E7FF469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551369" cy="1770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94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Entertainment and the Arts</a:t>
            </a:r>
            <a:endParaRPr lang="en-US" altLang="en-US" smtClean="0">
              <a:latin typeface="Iskoola Pota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724400" cy="4297363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George Gershwin</a:t>
            </a:r>
          </a:p>
          <a:p>
            <a:pPr lvl="1" eaLnBrk="1" hangingPunct="1"/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Blended traditional musical elements with jazz</a:t>
            </a:r>
          </a:p>
          <a:p>
            <a:pPr eaLnBrk="1" hangingPunct="1"/>
            <a:r>
              <a:rPr lang="en-US" altLang="en-US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Georgia O’Keeffe</a:t>
            </a:r>
          </a:p>
          <a:p>
            <a:pPr lvl="1" eaLnBrk="1" hangingPunct="1"/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Painted the grandeur of New York</a:t>
            </a:r>
          </a:p>
        </p:txBody>
      </p:sp>
      <p:pic>
        <p:nvPicPr>
          <p:cNvPr id="66562" name="Picture 2" descr="http://www.museum-reproductions.com/cartdata/uploads/1037065782_large-image_goknymoon.jpg">
            <a:extLst>
              <a:ext uri="{FF2B5EF4-FFF2-40B4-BE49-F238E27FC236}">
                <a16:creationId xmlns="" xmlns:a16="http://schemas.microsoft.com/office/drawing/2014/main" id="{8045EBD2-BACC-4C4E-8062-DF5E582C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474619" cy="400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9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42988" y="862013"/>
            <a:ext cx="7024687" cy="873125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Writers of the 1920’s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5105400" cy="449580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F. Scott Fitzgerald</a:t>
            </a:r>
          </a:p>
          <a:p>
            <a:pPr lvl="1" eaLnBrk="1" hangingPunct="1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Wrote the </a:t>
            </a:r>
            <a:r>
              <a:rPr lang="en-US" altLang="en-US" sz="2600" i="1" dirty="0" smtClean="0">
                <a:latin typeface="Times New Roman" pitchFamily="18" charset="0"/>
                <a:cs typeface="Times New Roman" pitchFamily="18" charset="0"/>
              </a:rPr>
              <a:t>Great Gatsby 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and coined the term the “Jazz Age”</a:t>
            </a:r>
          </a:p>
          <a:p>
            <a:pPr lvl="1" eaLnBrk="1" hangingPunct="1"/>
            <a:endParaRPr lang="en-US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Ernest Hemingway</a:t>
            </a:r>
          </a:p>
          <a:p>
            <a:pPr lvl="1" eaLnBrk="1" hangingPunct="1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Wrote </a:t>
            </a:r>
            <a:r>
              <a:rPr lang="en-US" altLang="en-US" sz="2600" i="1" dirty="0" smtClean="0">
                <a:latin typeface="Times New Roman" pitchFamily="18" charset="0"/>
                <a:cs typeface="Times New Roman" pitchFamily="18" charset="0"/>
              </a:rPr>
              <a:t>The Sun Also Rises 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2600" i="1" dirty="0" smtClean="0">
                <a:latin typeface="Times New Roman" pitchFamily="18" charset="0"/>
                <a:cs typeface="Times New Roman" pitchFamily="18" charset="0"/>
              </a:rPr>
              <a:t>A Farewell to Arms</a:t>
            </a:r>
          </a:p>
          <a:p>
            <a:pPr lvl="1" eaLnBrk="1" hangingPunct="1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Introduced a tough, simplified style of writing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F9CC7D-9B3E-4B35-B3C6-2685AFD7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819400"/>
            <a:ext cx="2670187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13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957263"/>
            <a:ext cx="8104188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Iskoola Pota" pitchFamily="34" charset="0"/>
              </a:rPr>
              <a:t/>
            </a:r>
            <a:br>
              <a:rPr lang="en-US" altLang="en-US" smtClean="0">
                <a:latin typeface="Iskoola Pota" pitchFamily="34" charset="0"/>
              </a:rPr>
            </a:br>
            <a:r>
              <a:rPr lang="en-US" altLang="en-US" sz="3500" b="1" u="sng" smtClean="0">
                <a:latin typeface="Goudy Old Style" pitchFamily="18" charset="0"/>
              </a:rPr>
              <a:t>Schools and the Mass Media Shape Culture </a:t>
            </a:r>
            <a:endParaRPr lang="en-US" altLang="en-US" sz="3500" b="1" u="sng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42988" y="1828800"/>
            <a:ext cx="6777037" cy="40036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 1914, approximately one million Americans were attending high school.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By 1926 the number soared to four million 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Families didn’t need kids to work anymore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Industry jobs required education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Vocational training began to be offered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Many new students were immigrants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Difficulty speaking English at first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Assimilated through education</a:t>
            </a: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Taxes raised to cover the costs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32772" name="Picture 5" descr="http://t3.gstatic.com/images?q=tbn:ANd9GcT05WIzupGCWX_nt5jl7VN0MaXKAOAEai2GX9ZapSIHaGHSsEM&amp;t=1&amp;usg=__ZC8LEEiLyCSMVqPpkZIYeDkizu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022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62000"/>
            <a:ext cx="78486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688" cy="646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/>
            </a:r>
            <a:br>
              <a:rPr lang="en-US" altLang="en-US" b="1" u="sng" smtClean="0">
                <a:latin typeface="Goudy Old Style" pitchFamily="18" charset="0"/>
              </a:rPr>
            </a:br>
            <a:r>
              <a:rPr lang="en-US" altLang="en-US" b="1" u="sng" smtClean="0">
                <a:latin typeface="Goudy Old Style" pitchFamily="18" charset="0"/>
              </a:rPr>
              <a:t>Expanding News Coverage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41463"/>
            <a:ext cx="53340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With widespread education literacy increased across America 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With that newspaper circulation increased</a:t>
            </a:r>
          </a:p>
          <a:p>
            <a:pPr lvl="2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Big city papers became very popular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Nationally published magazines also became popular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Time Magazine and Readers Digest are examples </a:t>
            </a:r>
            <a:endParaRPr lang="en-US" altLang="en-US" smtClean="0"/>
          </a:p>
        </p:txBody>
      </p:sp>
      <p:pic>
        <p:nvPicPr>
          <p:cNvPr id="34820" name="Picture 2" descr="http://dhahranbritish.com/History/images/AlCapone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5019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2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79463" y="762000"/>
            <a:ext cx="7024687" cy="8747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Radio Comes of Age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17538" y="1828800"/>
            <a:ext cx="5478462" cy="5257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Radio soon became the most powerful way to communicate news, events,  entertainment and advertisements during the 1920’s and 1930’s</a:t>
            </a:r>
          </a:p>
          <a:p>
            <a:pPr lvl="2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Went from being a hobby to a formal affair where nearly forty percent of American homes now had a radio inside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F02F1A-57B2-416C-9308-E4F3B63E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514600"/>
            <a:ext cx="2083966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98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39775" y="914400"/>
            <a:ext cx="738187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America Chases New Heroes and Old Dreams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3400" y="2027238"/>
            <a:ext cx="6777038" cy="35083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During the 1920’s American’s had more money and time to spend</a:t>
            </a: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1922-King Tut’s tomb was discovered and many women began dressing in Egyptian fashion</a:t>
            </a: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1929-Americans spent $4.5 billion on entertainment and passing fads</a:t>
            </a:r>
          </a:p>
          <a:p>
            <a:pPr lvl="1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Many new sports stars begin to emerge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6868" name="Picture 2" descr="http://t2.gstatic.com/images?q=tbn:ANd9GcQzazdS2YBDJlv-qk6fX8kV2nyJShknngMaIG0fKq6PeDi-HtQ&amp;t=1&amp;usg=__fl0z-6xfJau7Jt6ZfoZc7Z79ktY=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3962400"/>
            <a:ext cx="1674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Sports Stars of the 1920’s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782763"/>
            <a:ext cx="5638800" cy="46180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Gertrude Ederle</a:t>
            </a:r>
            <a:r>
              <a:rPr lang="en-US" altLang="en-US" sz="2000" b="1" dirty="0" smtClean="0">
                <a:latin typeface="Goudy Old Style" pitchFamily="18" charset="0"/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sz="2000" dirty="0" smtClean="0">
                <a:latin typeface="Goudy Old Style" pitchFamily="18" charset="0"/>
                <a:cs typeface="Times New Roman" pitchFamily="18" charset="0"/>
              </a:rPr>
              <a:t>Swam the English Channel</a:t>
            </a:r>
          </a:p>
          <a:p>
            <a:pPr eaLnBrk="1" hangingPunct="1"/>
            <a:r>
              <a:rPr lang="en-US" altLang="en-US" sz="2000" b="1" u="sng" dirty="0" smtClean="0">
                <a:solidFill>
                  <a:schemeClr val="accent4">
                    <a:lumMod val="75000"/>
                  </a:schemeClr>
                </a:solidFill>
                <a:latin typeface="Goudy Old Style" pitchFamily="18" charset="0"/>
                <a:cs typeface="Times New Roman" pitchFamily="18" charset="0"/>
              </a:rPr>
              <a:t>Andrew “Rube” Foster</a:t>
            </a:r>
            <a:r>
              <a:rPr lang="en-US" altLang="en-US" sz="2000" b="1" dirty="0" smtClean="0">
                <a:latin typeface="Goudy Old Style" pitchFamily="18" charset="0"/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sz="2000" dirty="0" smtClean="0">
                <a:latin typeface="Goudy Old Style" pitchFamily="18" charset="0"/>
                <a:cs typeface="Times New Roman" pitchFamily="18" charset="0"/>
              </a:rPr>
              <a:t>Chicago Ace’s Pitcher and one of the founders of the Negro League</a:t>
            </a:r>
          </a:p>
          <a:p>
            <a:pPr eaLnBrk="1" hangingPunct="1"/>
            <a:r>
              <a:rPr lang="en-US" alt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Helen Willis</a:t>
            </a:r>
            <a:r>
              <a:rPr lang="en-US" altLang="en-US" sz="2000" b="1" dirty="0" smtClean="0">
                <a:latin typeface="Goudy Old Style" pitchFamily="18" charset="0"/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sz="2000" dirty="0" smtClean="0">
                <a:latin typeface="Goudy Old Style" pitchFamily="18" charset="0"/>
                <a:cs typeface="Times New Roman" pitchFamily="18" charset="0"/>
              </a:rPr>
              <a:t>Tennis player and eight time Wimbledon Champion</a:t>
            </a:r>
          </a:p>
          <a:p>
            <a:pPr eaLnBrk="1" hangingPunct="1"/>
            <a:r>
              <a:rPr lang="en-US" altLang="en-US" sz="2000" b="1" u="sng" dirty="0" smtClean="0">
                <a:solidFill>
                  <a:schemeClr val="accent4">
                    <a:lumMod val="75000"/>
                  </a:schemeClr>
                </a:solidFill>
                <a:latin typeface="Goudy Old Style" pitchFamily="18" charset="0"/>
                <a:cs typeface="Times New Roman" pitchFamily="18" charset="0"/>
              </a:rPr>
              <a:t>Ty Cobb</a:t>
            </a:r>
            <a:r>
              <a:rPr lang="en-US" altLang="en-US" sz="2000" b="1" dirty="0" smtClean="0">
                <a:latin typeface="Goudy Old Style" pitchFamily="18" charset="0"/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sz="2000" dirty="0" smtClean="0">
                <a:latin typeface="Goudy Old Style" pitchFamily="18" charset="0"/>
                <a:cs typeface="Times New Roman" pitchFamily="18" charset="0"/>
              </a:rPr>
              <a:t>Detroit Tigers star who also made four million w/ Coke-a-cola stock</a:t>
            </a:r>
          </a:p>
          <a:p>
            <a:pPr eaLnBrk="1" hangingPunct="1"/>
            <a:r>
              <a:rPr lang="en-US" alt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Babe Ruth</a:t>
            </a:r>
            <a:r>
              <a:rPr lang="en-US" altLang="en-US" sz="2000" b="1" dirty="0" smtClean="0">
                <a:latin typeface="Goudy Old Style" pitchFamily="18" charset="0"/>
                <a:cs typeface="Times New Roman" pitchFamily="18" charset="0"/>
              </a:rPr>
              <a:t>- </a:t>
            </a:r>
          </a:p>
          <a:p>
            <a:pPr lvl="1" eaLnBrk="1" hangingPunct="1"/>
            <a:r>
              <a:rPr lang="en-US" altLang="en-US" sz="2000" dirty="0" smtClean="0">
                <a:latin typeface="Goudy Old Style" pitchFamily="18" charset="0"/>
                <a:cs typeface="Times New Roman" pitchFamily="18" charset="0"/>
              </a:rPr>
              <a:t>“The Great Bambino” king of hitting home run</a:t>
            </a:r>
          </a:p>
          <a:p>
            <a:pPr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E4CC4C-3802-42AA-98D1-6E6F548C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514600"/>
            <a:ext cx="2095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93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5" descr="oldwings">
            <a:extLst>
              <a:ext uri="{FF2B5EF4-FFF2-40B4-BE49-F238E27FC236}">
                <a16:creationId xmlns="" xmlns:a16="http://schemas.microsoft.com/office/drawing/2014/main" id="{E665E6EA-42F7-404D-BCA1-6FAC530D8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917" name="Text Box 8">
            <a:extLst>
              <a:ext uri="{FF2B5EF4-FFF2-40B4-BE49-F238E27FC236}">
                <a16:creationId xmlns="" xmlns:a16="http://schemas.microsoft.com/office/drawing/2014/main" id="{7D5239D5-5D05-4E40-A87B-3691F52E3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426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60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Detroit Cougars</a:t>
            </a:r>
          </a:p>
        </p:txBody>
      </p:sp>
    </p:spTree>
    <p:extLst>
      <p:ext uri="{BB962C8B-B14F-4D97-AF65-F5344CB8AC3E}">
        <p14:creationId xmlns:p14="http://schemas.microsoft.com/office/powerpoint/2010/main" val="13580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6" name="Picture 2" descr="http://charlespaolino.files.wordpress.com/2010/01/gertrude-ederle.jpg">
            <a:extLst>
              <a:ext uri="{FF2B5EF4-FFF2-40B4-BE49-F238E27FC236}">
                <a16:creationId xmlns="" xmlns:a16="http://schemas.microsoft.com/office/drawing/2014/main" id="{A5D68D0E-18FE-49F2-B10C-2150E6F1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9941" name="Rectangle 4">
            <a:extLst>
              <a:ext uri="{FF2B5EF4-FFF2-40B4-BE49-F238E27FC236}">
                <a16:creationId xmlns="" xmlns:a16="http://schemas.microsoft.com/office/drawing/2014/main" id="{99593508-C565-4749-9FDD-DBBE6DAC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5943600"/>
            <a:ext cx="4668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Broadway" pitchFamily="82" charset="0"/>
              </a:rPr>
              <a:t>Gertrude Ederle</a:t>
            </a:r>
          </a:p>
        </p:txBody>
      </p:sp>
    </p:spTree>
    <p:extLst>
      <p:ext uri="{BB962C8B-B14F-4D97-AF65-F5344CB8AC3E}">
        <p14:creationId xmlns:p14="http://schemas.microsoft.com/office/powerpoint/2010/main" val="27597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410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Chapter 13-Section 3- Education and Popular Culture</vt:lpstr>
      <vt:lpstr> Schools and the Mass Media Shape Culture </vt:lpstr>
      <vt:lpstr>PowerPoint Presentation</vt:lpstr>
      <vt:lpstr> Expanding News Coverage </vt:lpstr>
      <vt:lpstr>Radio Comes of Age </vt:lpstr>
      <vt:lpstr>America Chases New Heroes and Old Dreams</vt:lpstr>
      <vt:lpstr>Sports Stars of the 1920’s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Lindbergh’s Flight </vt:lpstr>
      <vt:lpstr>PowerPoint Presentation</vt:lpstr>
      <vt:lpstr>Entertainment and the Arts</vt:lpstr>
      <vt:lpstr>Entertainment and the Arts</vt:lpstr>
      <vt:lpstr>Writers of the 1920’s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13-Section 3- Education and Popular Culture</dc:title>
  <dc:creator>Windows User</dc:creator>
  <cp:lastModifiedBy>Windows User</cp:lastModifiedBy>
  <cp:revision>2</cp:revision>
  <dcterms:created xsi:type="dcterms:W3CDTF">2017-11-29T14:17:12Z</dcterms:created>
  <dcterms:modified xsi:type="dcterms:W3CDTF">2019-11-19T14:11:57Z</dcterms:modified>
</cp:coreProperties>
</file>