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62" r:id="rId2"/>
    <p:sldId id="284" r:id="rId3"/>
    <p:sldId id="263" r:id="rId4"/>
    <p:sldId id="274" r:id="rId5"/>
    <p:sldId id="275" r:id="rId6"/>
    <p:sldId id="265" r:id="rId7"/>
    <p:sldId id="266" r:id="rId8"/>
    <p:sldId id="276" r:id="rId9"/>
    <p:sldId id="280" r:id="rId10"/>
    <p:sldId id="286" r:id="rId11"/>
    <p:sldId id="277" r:id="rId12"/>
    <p:sldId id="279" r:id="rId13"/>
    <p:sldId id="267" r:id="rId14"/>
    <p:sldId id="268" r:id="rId15"/>
    <p:sldId id="285" r:id="rId16"/>
    <p:sldId id="269" r:id="rId17"/>
    <p:sldId id="272" r:id="rId18"/>
    <p:sldId id="273" r:id="rId19"/>
    <p:sldId id="283" r:id="rId20"/>
    <p:sldId id="281" r:id="rId21"/>
    <p:sldId id="282" r:id="rId22"/>
    <p:sldId id="261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CEE916-9D64-4110-9B94-A5BA94975FC8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44A3D2-9F1C-4FEB-A771-5E455F0E1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9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884CAF7-28C7-46B1-9198-9DDE9421BBD6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CAC1E43-3297-4A40-A093-24717EDA70EF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CAC1E43-3297-4A40-A093-24717EDA70EF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9F4E141-AB85-47FB-A1AB-B7CD5B041FAA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40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F3BE4C4-0E15-4414-B378-4EB2DE2A89DF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59090101-2FD8-49B1-B1A8-D5AFCBF02323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43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1BD47D8-C726-4E54-B731-593F401D969A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CD8CA97-65C2-463B-A750-80B901EE18E7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30BB34-99CC-4D95-94C5-195686549978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05A2963-A8B8-4070-B458-D5C8BE083A7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05A2963-A8B8-4070-B458-D5C8BE083A7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5A2963-A8B8-4070-B458-D5C8BE083A7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05A2963-A8B8-4070-B458-D5C8BE083A7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A2963-A8B8-4070-B458-D5C8BE083A7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05A2963-A8B8-4070-B458-D5C8BE083A7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05A2963-A8B8-4070-B458-D5C8BE083A79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8EAE7AC-421D-4716-A48F-F09A2B7B19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 smtClean="0">
                <a:latin typeface="Goudy Old Style" panose="02020502050305020303" pitchFamily="18" charset="0"/>
              </a:rPr>
              <a:t>Interest Groups and Lobbying</a:t>
            </a:r>
            <a:endParaRPr lang="en-US" sz="7200" dirty="0">
              <a:latin typeface="Goudy Old Style" panose="02020502050305020303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smtClean="0">
                <a:latin typeface="Goudy Old Style" panose="02020502050305020303" pitchFamily="18" charset="0"/>
              </a:rPr>
              <a:t>Chapter 9</a:t>
            </a:r>
            <a:endParaRPr lang="en-US" sz="4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Functions of 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949952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Views</a:t>
            </a:r>
            <a:r>
              <a:rPr lang="en-US" altLang="en-US" sz="2400" b="1" dirty="0">
                <a:latin typeface="Goudy Old Style" panose="02020502050305020303" pitchFamily="18" charset="0"/>
              </a:rPr>
              <a:t>-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>
                <a:latin typeface="Goudy Old Style" panose="02020502050305020303" pitchFamily="18" charset="0"/>
              </a:rPr>
              <a:t>Due to who holds power within an interest group they often represent the views of a few members not the views of all their members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altLang="en-US" sz="2400" b="1" u="sng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Tactics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-Some </a:t>
            </a:r>
            <a:r>
              <a:rPr lang="en-US" altLang="en-US" sz="2400" dirty="0">
                <a:latin typeface="Goudy Old Style" panose="02020502050305020303" pitchFamily="18" charset="0"/>
              </a:rPr>
              <a:t>interest groups use illegal tactics that could compromise or undermine the entire political process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100" dirty="0">
                <a:latin typeface="Goudy Old Style" panose="02020502050305020303" pitchFamily="18" charset="0"/>
              </a:rPr>
              <a:t>Ex. Bribery, threats and physical violence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2671763" cy="2141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0563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Magleby_table6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" y="24788"/>
            <a:ext cx="9143240" cy="683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6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Goudy Old Style" panose="02020502050305020303" pitchFamily="18" charset="0"/>
              </a:rPr>
              <a:t>Major American Interest Groups 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pic>
        <p:nvPicPr>
          <p:cNvPr id="3" name="Picture 7" descr="t_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" b="2350"/>
          <a:stretch>
            <a:fillRect/>
          </a:stretch>
        </p:blipFill>
        <p:spPr bwMode="auto">
          <a:xfrm>
            <a:off x="0" y="1676400"/>
            <a:ext cx="914400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62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 smtClean="0">
                <a:latin typeface="Goudy Old Style" panose="02020502050305020303" pitchFamily="18" charset="0"/>
              </a:rPr>
              <a:t>Why People Join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66875"/>
            <a:ext cx="5864352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Solidarity Incentives</a:t>
            </a:r>
            <a:r>
              <a:rPr lang="en-US" sz="2800" dirty="0" smtClean="0">
                <a:latin typeface="Goudy Old Style" panose="02020502050305020303" pitchFamily="18" charset="0"/>
              </a:rPr>
              <a:t>-The desire to associate with others with the same interests (e.g. Audubon society for birds)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Material Incentives</a:t>
            </a:r>
            <a:r>
              <a:rPr lang="en-US" sz="2800" dirty="0" smtClean="0">
                <a:latin typeface="Goudy Old Style" panose="02020502050305020303" pitchFamily="18" charset="0"/>
              </a:rPr>
              <a:t>-Refers to economic benefits of membership (e.g. American Association Retired Person gives insurance and travel benefits)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Purposive </a:t>
            </a:r>
            <a:r>
              <a:rPr lang="en-US" sz="28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I</a:t>
            </a:r>
            <a:r>
              <a:rPr lang="en-US" sz="28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ncentives</a:t>
            </a:r>
            <a:r>
              <a:rPr lang="en-US" sz="2800" dirty="0" smtClean="0">
                <a:latin typeface="Goudy Old Style" panose="02020502050305020303" pitchFamily="18" charset="0"/>
              </a:rPr>
              <a:t>-People agree to main purpose such as human rights or environmental protection (e.g. Amnesty International)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2738089" cy="3563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1045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 smtClean="0">
                <a:latin typeface="Goudy Old Style" panose="02020502050305020303" pitchFamily="18" charset="0"/>
              </a:rPr>
              <a:t>What Makes a Group </a:t>
            </a:r>
            <a:r>
              <a:rPr lang="en-US" sz="4000" b="1" u="sng" dirty="0">
                <a:latin typeface="Goudy Old Style" panose="02020502050305020303" pitchFamily="18" charset="0"/>
              </a:rPr>
              <a:t>P</a:t>
            </a:r>
            <a:r>
              <a:rPr lang="en-US" sz="4000" b="1" u="sng" dirty="0" smtClean="0">
                <a:latin typeface="Goudy Old Style" panose="02020502050305020303" pitchFamily="18" charset="0"/>
              </a:rPr>
              <a:t>owerful?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5178552" cy="510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Size</a:t>
            </a:r>
            <a:r>
              <a:rPr lang="en-US" b="1" dirty="0" smtClean="0">
                <a:latin typeface="Goudy Old Style" panose="02020502050305020303" pitchFamily="18" charset="0"/>
              </a:rPr>
              <a:t>-</a:t>
            </a:r>
            <a:r>
              <a:rPr lang="en-US" dirty="0" smtClean="0">
                <a:latin typeface="Goudy Old Style" panose="02020502050305020303" pitchFamily="18" charset="0"/>
              </a:rPr>
              <a:t>The larger the group the wider its outreach </a:t>
            </a:r>
          </a:p>
          <a:p>
            <a:pPr lvl="1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American Federation of Labor 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Resources</a:t>
            </a:r>
            <a:r>
              <a:rPr lang="en-US" dirty="0" smtClean="0">
                <a:latin typeface="Goudy Old Style" panose="02020502050305020303" pitchFamily="18" charset="0"/>
              </a:rPr>
              <a:t>-The greater the financial resources the more a group can accomplish in terms of bringing attention to an issue or making economic impacts for their cause  </a:t>
            </a:r>
          </a:p>
          <a:p>
            <a:pPr lvl="1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US Chamber of Commerce </a:t>
            </a: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Leadership</a:t>
            </a:r>
            <a:r>
              <a:rPr lang="en-US" dirty="0" smtClean="0">
                <a:latin typeface="Goudy Old Style" panose="02020502050305020303" pitchFamily="18" charset="0"/>
              </a:rPr>
              <a:t>-Strong leadership helps maintain an organized and focused mission </a:t>
            </a:r>
          </a:p>
          <a:p>
            <a:pPr lvl="1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National Rifle Association</a:t>
            </a: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2550"/>
            <a:ext cx="2495550" cy="268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8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latin typeface="Goudy Old Style" panose="02020502050305020303" pitchFamily="18" charset="0"/>
              </a:rPr>
              <a:t>Lobbying and </a:t>
            </a:r>
            <a:r>
              <a:rPr lang="en-US" sz="4000" b="1" u="sng" dirty="0" smtClean="0">
                <a:latin typeface="Goudy Old Style" panose="02020502050305020303" pitchFamily="18" charset="0"/>
              </a:rPr>
              <a:t>Lobbyists</a:t>
            </a:r>
            <a:r>
              <a:rPr lang="en-US" sz="4000" b="1" dirty="0" smtClean="0">
                <a:latin typeface="Goudy Old Style" panose="02020502050305020303" pitchFamily="18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(Part II) </a:t>
            </a:r>
            <a:endParaRPr lang="en-US" sz="1800" b="1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2050" name="Picture 2" descr="https://www.corpgov.net/wp-content/uploads/2016/03/lobbying-disclos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278696" cy="4836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0575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Lobbying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600200"/>
            <a:ext cx="5788152" cy="4953000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Lobbying</a:t>
            </a:r>
            <a:r>
              <a:rPr lang="en-US" b="1" dirty="0">
                <a:latin typeface="Goudy Old Style" panose="02020502050305020303" pitchFamily="18" charset="0"/>
              </a:rPr>
              <a:t>-</a:t>
            </a:r>
            <a:r>
              <a:rPr lang="en-US" dirty="0">
                <a:latin typeface="Goudy Old Style" panose="02020502050305020303" pitchFamily="18" charset="0"/>
              </a:rPr>
              <a:t>Process by which organized interests groups attempt to affect the decisions and actions of public officials.  </a:t>
            </a:r>
          </a:p>
          <a:p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Lobbyists</a:t>
            </a:r>
            <a:r>
              <a:rPr lang="en-US" b="1" dirty="0">
                <a:latin typeface="Goudy Old Style" panose="02020502050305020303" pitchFamily="18" charset="0"/>
              </a:rPr>
              <a:t>-</a:t>
            </a:r>
            <a:r>
              <a:rPr lang="en-US" dirty="0">
                <a:latin typeface="Goudy Old Style" panose="02020502050305020303" pitchFamily="18" charset="0"/>
              </a:rPr>
              <a:t>Those people who try to persuade public officials to do those things that interests groups want them to do. </a:t>
            </a:r>
            <a:endParaRPr lang="en-US" b="1" u="sng" dirty="0" smtClean="0">
              <a:latin typeface="Goudy Old Style" panose="02020502050305020303" pitchFamily="18" charset="0"/>
            </a:endParaRPr>
          </a:p>
          <a:p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1965 </a:t>
            </a:r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Lobbying </a:t>
            </a: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Act</a:t>
            </a:r>
            <a:r>
              <a:rPr lang="en-US" dirty="0" smtClean="0">
                <a:latin typeface="Goudy Old Style" panose="02020502050305020303" pitchFamily="18" charset="0"/>
              </a:rPr>
              <a:t>-Defines the role of a lobbyist.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Following the passage of this act each lobbyists </a:t>
            </a:r>
            <a:r>
              <a:rPr lang="en-US" dirty="0">
                <a:latin typeface="Goudy Old Style" panose="02020502050305020303" pitchFamily="18" charset="0"/>
              </a:rPr>
              <a:t>must register with the government and report </a:t>
            </a:r>
            <a:r>
              <a:rPr lang="en-US" dirty="0" smtClean="0">
                <a:latin typeface="Goudy Old Style" panose="02020502050305020303" pitchFamily="18" charset="0"/>
              </a:rPr>
              <a:t>their lobbying efforts</a:t>
            </a:r>
            <a:endParaRPr lang="en-US" b="1" dirty="0" smtClean="0">
              <a:latin typeface="Goudy Old Style" panose="02020502050305020303" pitchFamily="18" charset="0"/>
            </a:endParaRPr>
          </a:p>
          <a:p>
            <a:pPr lvl="2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1995 a new lobbying law banned Lobbyists from giving gifts to legislators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71800"/>
            <a:ext cx="2874074" cy="203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863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 smtClean="0">
                <a:latin typeface="Goudy Old Style" panose="02020502050305020303" pitchFamily="18" charset="0"/>
              </a:rPr>
              <a:t>Indirect Lobbying Techniques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5407152" cy="4876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Not all interest group activity is directly related to lobbying legislators and distributing campaign contributions to candidates</a:t>
            </a:r>
          </a:p>
          <a:p>
            <a:pPr eaLnBrk="1" hangingPunct="1"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Interest groups may also be involved in </a:t>
            </a:r>
            <a:r>
              <a:rPr lang="en-US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indirect techniques </a:t>
            </a:r>
            <a:r>
              <a:rPr lang="en-US" dirty="0" smtClean="0">
                <a:latin typeface="Goudy Old Style" panose="02020502050305020303" pitchFamily="18" charset="0"/>
              </a:rPr>
              <a:t>which include organizing protests or demonstrations, letter writing in the hopes of rallying support for an issue and political advertising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2861631" cy="1907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438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u="sng" dirty="0" smtClean="0">
                <a:latin typeface="Goudy Old Style" panose="02020502050305020303" pitchFamily="18" charset="0"/>
              </a:rPr>
              <a:t>Concerns Regarding Lobbying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590675"/>
            <a:ext cx="5254752" cy="4953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 smtClean="0">
                <a:latin typeface="Goudy Old Style" panose="02020502050305020303" pitchFamily="18" charset="0"/>
              </a:rPr>
              <a:t>Many people may benefit from interest groups but do not participate in their activities. Essentially they get a </a:t>
            </a:r>
            <a:r>
              <a:rPr lang="ja-JP" altLang="en-US" dirty="0" smtClean="0">
                <a:latin typeface="Goudy Old Style" panose="02020502050305020303" pitchFamily="18" charset="0"/>
              </a:rPr>
              <a:t>“</a:t>
            </a:r>
            <a:r>
              <a:rPr lang="en-US" altLang="ja-JP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free ride</a:t>
            </a:r>
            <a:r>
              <a:rPr lang="ja-JP" altLang="en-US" dirty="0" smtClean="0">
                <a:latin typeface="Goudy Old Style" panose="02020502050305020303" pitchFamily="18" charset="0"/>
              </a:rPr>
              <a:t>”</a:t>
            </a:r>
            <a:r>
              <a:rPr lang="en-US" altLang="ja-JP" dirty="0" smtClean="0">
                <a:latin typeface="Goudy Old Style" panose="02020502050305020303" pitchFamily="18" charset="0"/>
              </a:rPr>
              <a:t> from the work that interest groups do.</a:t>
            </a:r>
          </a:p>
          <a:p>
            <a:pPr eaLnBrk="1" hangingPunct="1"/>
            <a:endParaRPr lang="en-US" altLang="en-US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dirty="0" smtClean="0">
                <a:latin typeface="Goudy Old Style" panose="02020502050305020303" pitchFamily="18" charset="0"/>
              </a:rPr>
              <a:t>Interest groups may also exert influence beyond their actual numbers, and in some cases engage in illegal or unethical behavior</a:t>
            </a:r>
          </a:p>
          <a:p>
            <a:pPr eaLnBrk="1" hangingPunct="1"/>
            <a:endParaRPr lang="en-US" altLang="en-US" dirty="0" smtClean="0">
              <a:latin typeface="Goudy Old Style" panose="020205020503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3124200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999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u="sng" dirty="0">
                <a:latin typeface="Goudy Old Style" panose="02020502050305020303" pitchFamily="18" charset="0"/>
              </a:rPr>
              <a:t>Lobbyist Interaction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58674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3200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Lobbyists</a:t>
            </a:r>
            <a:r>
              <a:rPr lang="en-US" altLang="en-US" sz="32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-People who can </a:t>
            </a:r>
            <a:r>
              <a:rPr lang="en-US" altLang="en-US" sz="3200" dirty="0">
                <a:latin typeface="Goudy Old Style" panose="02020502050305020303" pitchFamily="18" charset="0"/>
                <a:cs typeface="Arial" charset="0"/>
                <a:sym typeface="Arial" charset="0"/>
              </a:rPr>
              <a:t>be either full-time employees of the organization or hired from law firms or public relations firms</a:t>
            </a:r>
          </a:p>
          <a:p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r>
              <a:rPr lang="en-US" altLang="en-US" sz="3200" dirty="0">
                <a:latin typeface="Goudy Old Style" panose="02020502050305020303" pitchFamily="18" charset="0"/>
                <a:cs typeface="Arial" charset="0"/>
                <a:sym typeface="Arial" charset="0"/>
              </a:rPr>
              <a:t>Lobbyists can be </a:t>
            </a:r>
            <a:r>
              <a:rPr lang="en-US" altLang="en-US" sz="32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a major source of fundraising </a:t>
            </a:r>
            <a:r>
              <a:rPr lang="en-US" altLang="en-US" sz="3200" dirty="0">
                <a:latin typeface="Goudy Old Style" panose="02020502050305020303" pitchFamily="18" charset="0"/>
                <a:cs typeface="Arial" charset="0"/>
                <a:sym typeface="Arial" charset="0"/>
              </a:rPr>
              <a:t>for candidates</a:t>
            </a:r>
          </a:p>
          <a:p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r>
              <a:rPr lang="en-US" altLang="en-US" sz="3200" dirty="0">
                <a:latin typeface="Goudy Old Style" panose="02020502050305020303" pitchFamily="18" charset="0"/>
                <a:cs typeface="Arial" charset="0"/>
                <a:sym typeface="Arial" charset="0"/>
              </a:rPr>
              <a:t>Typical interaction between lobbyists and policymakers is transmission of </a:t>
            </a:r>
            <a:r>
              <a:rPr lang="en-US" altLang="en-US" sz="32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information or access </a:t>
            </a:r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70632"/>
            <a:ext cx="2775533" cy="3025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44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latin typeface="Goudy Old Style" panose="02020502050305020303" pitchFamily="18" charset="0"/>
              </a:rPr>
              <a:t>Interest Groups</a:t>
            </a:r>
            <a:r>
              <a:rPr lang="en-US" sz="4000" b="1" dirty="0" smtClean="0">
                <a:latin typeface="Goudy Old Style" panose="02020502050305020303" pitchFamily="18" charset="0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(Part </a:t>
            </a:r>
            <a:r>
              <a:rPr lang="en-US" sz="18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I)</a:t>
            </a:r>
            <a:endParaRPr lang="en-US" sz="1800" b="1" dirty="0">
              <a:solidFill>
                <a:srgbClr val="FF000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34" y="1841090"/>
            <a:ext cx="1651732" cy="123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5" y="1651140"/>
            <a:ext cx="2640491" cy="101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32311"/>
            <a:ext cx="1374212" cy="129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112" y="5149363"/>
            <a:ext cx="1314288" cy="13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49" y="3618007"/>
            <a:ext cx="1527175" cy="80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e the source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65" y="1788130"/>
            <a:ext cx="1291760" cy="129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ee the source ima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05" y="2819236"/>
            <a:ext cx="1795864" cy="20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ee the source ima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247" y="3780797"/>
            <a:ext cx="1386236" cy="135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ee the source imag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187" y="2662237"/>
            <a:ext cx="1862138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ee the source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21" y="5544995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See the source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110" y="5149363"/>
            <a:ext cx="2237689" cy="130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0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latin typeface="Goudy Old Style" panose="02020502050305020303" pitchFamily="18" charset="0"/>
              </a:rPr>
              <a:t>PACS and Super PACS </a:t>
            </a:r>
            <a:endParaRPr lang="en-US" sz="4000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z="3200" b="1" u="sng" dirty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Political Action Committees (</a:t>
            </a:r>
            <a:r>
              <a:rPr lang="en-US" altLang="en-US" sz="3200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PACS)</a:t>
            </a:r>
            <a:r>
              <a:rPr lang="en-US" altLang="en-US" sz="3200" b="1" dirty="0">
                <a:latin typeface="Goudy Old Style" panose="02020502050305020303" pitchFamily="18" charset="0"/>
                <a:cs typeface="Arial" charset="0"/>
                <a:sym typeface="Arial" charset="0"/>
              </a:rPr>
              <a:t>-</a:t>
            </a:r>
            <a:r>
              <a:rPr lang="en-US" altLang="en-US" sz="3200" b="1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 </a:t>
            </a:r>
            <a:r>
              <a:rPr lang="en-US" altLang="en-US" sz="3200" dirty="0">
                <a:latin typeface="Goudy Old Style" panose="02020502050305020303" pitchFamily="18" charset="0"/>
                <a:cs typeface="Arial" charset="0"/>
                <a:sym typeface="Arial" charset="0"/>
              </a:rPr>
              <a:t>A</a:t>
            </a:r>
            <a:r>
              <a:rPr lang="en-US" altLang="en-US" sz="32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n </a:t>
            </a:r>
            <a:r>
              <a:rPr lang="en-US" altLang="en-US" sz="3200" dirty="0">
                <a:latin typeface="Goudy Old Style" panose="02020502050305020303" pitchFamily="18" charset="0"/>
                <a:cs typeface="Arial" charset="0"/>
                <a:sym typeface="Arial" charset="0"/>
              </a:rPr>
              <a:t>organization that pools contributions from group members and donates those funds to candidates for </a:t>
            </a:r>
            <a:r>
              <a:rPr lang="en-US" altLang="en-US" sz="32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office</a:t>
            </a:r>
          </a:p>
          <a:p>
            <a:pPr lvl="1"/>
            <a:r>
              <a:rPr lang="en-US" sz="1600" dirty="0">
                <a:latin typeface="Goudy Old Style" panose="02020502050305020303" pitchFamily="18" charset="0"/>
              </a:rPr>
              <a:t>There are over 4,000 </a:t>
            </a:r>
            <a:r>
              <a:rPr lang="en-US" sz="1600" dirty="0" smtClean="0">
                <a:latin typeface="Goudy Old Style" panose="02020502050305020303" pitchFamily="18" charset="0"/>
              </a:rPr>
              <a:t>PACS </a:t>
            </a:r>
            <a:r>
              <a:rPr lang="en-US" sz="1600" dirty="0">
                <a:latin typeface="Goudy Old Style" panose="02020502050305020303" pitchFamily="18" charset="0"/>
              </a:rPr>
              <a:t>contributing money to </a:t>
            </a:r>
            <a:r>
              <a:rPr lang="en-US" sz="1600" dirty="0" smtClean="0">
                <a:latin typeface="Goudy Old Style" panose="02020502050305020303" pitchFamily="18" charset="0"/>
              </a:rPr>
              <a:t>specific issues </a:t>
            </a:r>
            <a:r>
              <a:rPr lang="en-US" sz="1600" dirty="0">
                <a:latin typeface="Goudy Old Style" panose="02020502050305020303" pitchFamily="18" charset="0"/>
              </a:rPr>
              <a:t>and </a:t>
            </a:r>
            <a:r>
              <a:rPr lang="en-US" sz="1600" dirty="0" smtClean="0">
                <a:latin typeface="Goudy Old Style" panose="02020502050305020303" pitchFamily="18" charset="0"/>
              </a:rPr>
              <a:t>candidates</a:t>
            </a:r>
            <a:endParaRPr lang="en-US" altLang="en-US" sz="1700" dirty="0" smtClean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lvl="1"/>
            <a:r>
              <a:rPr lang="en-US" altLang="en-US" sz="17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Most </a:t>
            </a:r>
            <a:r>
              <a:rPr lang="en-US" altLang="en-US" sz="1700" dirty="0">
                <a:latin typeface="Goudy Old Style" panose="02020502050305020303" pitchFamily="18" charset="0"/>
                <a:cs typeface="Arial" charset="0"/>
                <a:sym typeface="Arial" charset="0"/>
              </a:rPr>
              <a:t>PACs are small and give less than $50,000 in total during a 2-year election </a:t>
            </a:r>
            <a:r>
              <a:rPr lang="en-US" altLang="en-US" sz="17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cycle</a:t>
            </a:r>
          </a:p>
          <a:p>
            <a:pPr lvl="1"/>
            <a:r>
              <a:rPr lang="en-US" altLang="en-US" sz="20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About </a:t>
            </a:r>
            <a:r>
              <a:rPr lang="en-US" altLang="en-US" sz="2000" dirty="0">
                <a:latin typeface="Goudy Old Style" panose="02020502050305020303" pitchFamily="18" charset="0"/>
                <a:cs typeface="Arial" charset="0"/>
                <a:sym typeface="Arial" charset="0"/>
              </a:rPr>
              <a:t>50 PACs contributed at </a:t>
            </a:r>
            <a:r>
              <a:rPr lang="en-US" altLang="en-US" sz="20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least one </a:t>
            </a:r>
            <a:r>
              <a:rPr lang="en-US" altLang="en-US" sz="2000" dirty="0">
                <a:latin typeface="Goudy Old Style" panose="02020502050305020303" pitchFamily="18" charset="0"/>
                <a:cs typeface="Arial" charset="0"/>
                <a:sym typeface="Arial" charset="0"/>
              </a:rPr>
              <a:t>million during the </a:t>
            </a:r>
            <a:r>
              <a:rPr lang="en-US" altLang="en-US" sz="20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2016 </a:t>
            </a:r>
            <a:r>
              <a:rPr lang="en-US" altLang="en-US" sz="2000" dirty="0">
                <a:latin typeface="Goudy Old Style" panose="02020502050305020303" pitchFamily="18" charset="0"/>
                <a:cs typeface="Arial" charset="0"/>
                <a:sym typeface="Arial" charset="0"/>
              </a:rPr>
              <a:t>election </a:t>
            </a:r>
            <a:r>
              <a:rPr lang="en-US" altLang="en-US" sz="20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cycle</a:t>
            </a:r>
          </a:p>
          <a:p>
            <a:pPr lvl="2"/>
            <a:r>
              <a:rPr lang="en-US" altLang="en-US" sz="17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The primary </a:t>
            </a:r>
            <a:r>
              <a:rPr lang="en-US" altLang="en-US" sz="1700" dirty="0">
                <a:latin typeface="Goudy Old Style" panose="02020502050305020303" pitchFamily="18" charset="0"/>
                <a:cs typeface="Arial" charset="0"/>
                <a:sym typeface="Arial" charset="0"/>
              </a:rPr>
              <a:t>goal of contributions is generally to gain access to </a:t>
            </a:r>
            <a:r>
              <a:rPr lang="en-US" altLang="en-US" sz="17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politicians (Running or incumbent) </a:t>
            </a:r>
            <a:endParaRPr lang="en-US" altLang="en-US" sz="17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marL="0" indent="0">
              <a:buNone/>
            </a:pPr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r>
              <a:rPr lang="en-US" sz="32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Super </a:t>
            </a:r>
            <a:r>
              <a:rPr lang="en-US" sz="32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PACS</a:t>
            </a:r>
            <a:r>
              <a:rPr lang="en-US" sz="3200" b="1" dirty="0" smtClean="0">
                <a:latin typeface="Goudy Old Style" panose="02020502050305020303" pitchFamily="18" charset="0"/>
              </a:rPr>
              <a:t>-</a:t>
            </a:r>
            <a:r>
              <a:rPr lang="en-US" sz="3200" dirty="0" smtClean="0">
                <a:latin typeface="Goudy Old Style" panose="02020502050305020303" pitchFamily="18" charset="0"/>
              </a:rPr>
              <a:t>An independent organization that may raise unlimited and spend unlimited </a:t>
            </a:r>
            <a:r>
              <a:rPr lang="en-US" sz="3200" dirty="0">
                <a:latin typeface="Goudy Old Style" panose="02020502050305020303" pitchFamily="18" charset="0"/>
              </a:rPr>
              <a:t>sums </a:t>
            </a:r>
            <a:r>
              <a:rPr lang="en-US" sz="3200" dirty="0" smtClean="0">
                <a:latin typeface="Goudy Old Style" panose="02020502050305020303" pitchFamily="18" charset="0"/>
              </a:rPr>
              <a:t>of money as long as they are not directly associated with a particular candidate. </a:t>
            </a:r>
          </a:p>
          <a:p>
            <a:pPr lvl="1"/>
            <a:r>
              <a:rPr lang="en-US" altLang="en-US" dirty="0">
                <a:latin typeface="Goudy Old Style" panose="02020502050305020303" pitchFamily="18" charset="0"/>
              </a:rPr>
              <a:t>The 2010 </a:t>
            </a:r>
            <a:r>
              <a:rPr lang="en-US" altLang="en-US" i="1" dirty="0">
                <a:solidFill>
                  <a:srgbClr val="FF0000"/>
                </a:solidFill>
                <a:latin typeface="Goudy Old Style" panose="02020502050305020303" pitchFamily="18" charset="0"/>
              </a:rPr>
              <a:t>Citizen’s United</a:t>
            </a:r>
            <a:r>
              <a:rPr lang="en-US" altLang="en-US" i="1" dirty="0">
                <a:latin typeface="Goudy Old Style" panose="02020502050305020303" pitchFamily="18" charset="0"/>
              </a:rPr>
              <a:t> </a:t>
            </a:r>
            <a:r>
              <a:rPr lang="en-US" altLang="en-US" dirty="0">
                <a:latin typeface="Goudy Old Style" panose="02020502050305020303" pitchFamily="18" charset="0"/>
              </a:rPr>
              <a:t>Supreme Court Decision allows </a:t>
            </a:r>
            <a:r>
              <a:rPr lang="en-US" altLang="en-US" dirty="0" smtClean="0">
                <a:latin typeface="Goudy Old Style" panose="02020502050305020303" pitchFamily="18" charset="0"/>
              </a:rPr>
              <a:t>donors to make unlimited </a:t>
            </a:r>
            <a:r>
              <a:rPr lang="en-US" altLang="en-US" dirty="0">
                <a:latin typeface="Goudy Old Style" panose="02020502050305020303" pitchFamily="18" charset="0"/>
              </a:rPr>
              <a:t>contributions to Super </a:t>
            </a:r>
            <a:r>
              <a:rPr lang="en-US" altLang="en-US" dirty="0" smtClean="0">
                <a:latin typeface="Goudy Old Style" panose="02020502050305020303" pitchFamily="18" charset="0"/>
              </a:rPr>
              <a:t>PACS.</a:t>
            </a:r>
            <a:endParaRPr lang="en-US" altLang="en-US" dirty="0">
              <a:latin typeface="Goudy Old Style" panose="02020502050305020303" pitchFamily="18" charset="0"/>
            </a:endParaRPr>
          </a:p>
          <a:p>
            <a:pPr lvl="1"/>
            <a:endParaRPr lang="en-US" dirty="0" smtClean="0">
              <a:latin typeface="Goudy Old Style" panose="02020502050305020303" pitchFamily="18" charset="0"/>
            </a:endParaRPr>
          </a:p>
          <a:p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2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b="1" u="sng" dirty="0">
                <a:latin typeface="Goudy Old Style" panose="02020502050305020303" pitchFamily="18" charset="0"/>
              </a:rPr>
              <a:t>Lobbying Tactics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sz="3200" b="1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There are several ways in which lobbyists work: </a:t>
            </a:r>
          </a:p>
          <a:p>
            <a:pPr lvl="1"/>
            <a:r>
              <a:rPr lang="en-US" alt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Direct Lobbying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-Is where the lobbyist attempts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to influence a legislator’s vote through personal contact </a:t>
            </a:r>
          </a:p>
          <a:p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lvl="1"/>
            <a:r>
              <a:rPr lang="en-US" altLang="en-US" b="1" u="sng" dirty="0">
                <a:solidFill>
                  <a:srgbClr val="00206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Grassroots </a:t>
            </a:r>
            <a:r>
              <a:rPr lang="en-US" alt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Lobbying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- A more personal style of lobbying where a lobbyist will draw support form rank-and-file members along with potential new members  </a:t>
            </a:r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endParaRPr lang="en-US" altLang="en-US" sz="3200" b="1" dirty="0" smtClean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lvl="1"/>
            <a:r>
              <a:rPr lang="en-US" alt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Informational Campaigns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-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 Are where a lobbyists efforts are organized to bring public attention to the groups views in order to gain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public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backing</a:t>
            </a:r>
          </a:p>
          <a:p>
            <a:pPr lvl="2"/>
            <a:r>
              <a:rPr lang="en-US" altLang="en-US" sz="2900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Often this is done for financial reasons </a:t>
            </a:r>
            <a:endParaRPr lang="en-US" altLang="en-US" sz="29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endParaRPr lang="en-US" altLang="en-US" sz="3200" b="1" dirty="0" smtClean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lvl="1"/>
            <a:r>
              <a:rPr lang="en-US" alt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High-Tech Lobbying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-</a:t>
            </a:r>
            <a:r>
              <a:rPr lang="en-US" altLang="en-US" b="1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Using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e-mail, polling and the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internet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to expand an organization’s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reach and access to new members </a:t>
            </a:r>
            <a:endParaRPr lang="en-US" altLang="en-US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endParaRPr lang="en-US" altLang="en-US" sz="3200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pPr lvl="1"/>
            <a:r>
              <a:rPr lang="en-US" altLang="en-US" b="1" u="sng" dirty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Coalition </a:t>
            </a:r>
            <a:r>
              <a:rPr lang="en-US" alt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  <a:cs typeface="Arial" charset="0"/>
                <a:sym typeface="Arial" charset="0"/>
              </a:rPr>
              <a:t>Building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- The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banding together of several interest groups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for </a:t>
            </a:r>
            <a:r>
              <a:rPr lang="en-US" altLang="en-US" dirty="0">
                <a:latin typeface="Goudy Old Style" panose="02020502050305020303" pitchFamily="18" charset="0"/>
                <a:cs typeface="Arial" charset="0"/>
                <a:sym typeface="Arial" charset="0"/>
              </a:rPr>
              <a:t>the purpose of </a:t>
            </a:r>
            <a:r>
              <a:rPr lang="en-US" altLang="en-US" dirty="0" smtClean="0">
                <a:latin typeface="Goudy Old Style" panose="02020502050305020303" pitchFamily="18" charset="0"/>
                <a:cs typeface="Arial" charset="0"/>
                <a:sym typeface="Arial" charset="0"/>
              </a:rPr>
              <a:t>lobbying for a common goal </a:t>
            </a:r>
            <a:endParaRPr lang="en-US" altLang="en-US" dirty="0">
              <a:latin typeface="Goudy Old Style" panose="02020502050305020303" pitchFamily="18" charset="0"/>
              <a:cs typeface="Arial" charset="0"/>
              <a:sym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altLang="en-US" b="1" u="sng" dirty="0">
                <a:latin typeface="Goudy Old Style" panose="02020502050305020303" pitchFamily="18" charset="0"/>
              </a:rPr>
              <a:t>Who Lobbies?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469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kumimoji="0" lang="en-US" b="1" u="sng" dirty="0" smtClean="0">
                <a:latin typeface="Goudy Old Style" panose="02020502050305020303" pitchFamily="18" charset="0"/>
              </a:rPr>
              <a:t>Interest Groups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Interest Groups</a:t>
            </a:r>
            <a:r>
              <a:rPr lang="en-US" sz="2800" b="1" dirty="0">
                <a:latin typeface="Goudy Old Style" panose="02020502050305020303" pitchFamily="18" charset="0"/>
              </a:rPr>
              <a:t>-</a:t>
            </a:r>
            <a:r>
              <a:rPr lang="en-US" sz="2800" dirty="0">
                <a:latin typeface="Goudy Old Style" panose="02020502050305020303" pitchFamily="18" charset="0"/>
              </a:rPr>
              <a:t>A collection of people who share certain views on public matters and work to shape public policy to their benefit. </a:t>
            </a:r>
            <a:endParaRPr lang="en-US" sz="2800" dirty="0" smtClean="0">
              <a:latin typeface="Goudy Old Style" panose="02020502050305020303" pitchFamily="18" charset="0"/>
            </a:endParaRPr>
          </a:p>
          <a:p>
            <a:pPr lvl="1"/>
            <a:r>
              <a:rPr lang="en-US" sz="2000" dirty="0" smtClean="0">
                <a:latin typeface="Goudy Old Style" panose="02020502050305020303" pitchFamily="18" charset="0"/>
              </a:rPr>
              <a:t>They are sometimes referred to as Special Interest </a:t>
            </a:r>
            <a:r>
              <a:rPr lang="en-US" sz="2000" dirty="0">
                <a:latin typeface="Goudy Old Style" panose="02020502050305020303" pitchFamily="18" charset="0"/>
              </a:rPr>
              <a:t>Groups.</a:t>
            </a:r>
          </a:p>
          <a:p>
            <a:endParaRPr lang="en-US" sz="2400" b="1" dirty="0" smtClean="0">
              <a:latin typeface="Goudy Old Style" panose="02020502050305020303" pitchFamily="18" charset="0"/>
            </a:endParaRPr>
          </a:p>
          <a:p>
            <a:r>
              <a:rPr 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Public </a:t>
            </a:r>
            <a:r>
              <a:rPr lang="en-US" sz="2400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Policy</a:t>
            </a:r>
            <a:r>
              <a:rPr lang="en-US" sz="2400" b="1" dirty="0">
                <a:latin typeface="Goudy Old Style" panose="02020502050305020303" pitchFamily="18" charset="0"/>
              </a:rPr>
              <a:t>-</a:t>
            </a:r>
            <a:r>
              <a:rPr lang="en-US" sz="2400" dirty="0">
                <a:latin typeface="Goudy Old Style" panose="02020502050305020303" pitchFamily="18" charset="0"/>
              </a:rPr>
              <a:t>All of the many goals that a government pursues in all of the many areas of human affairs in which it is involved. </a:t>
            </a:r>
          </a:p>
          <a:p>
            <a:endParaRPr lang="en-US" sz="2800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kumimoji="0" lang="en-US" sz="2800" dirty="0" smtClean="0">
                <a:latin typeface="Goudy Old Style" panose="02020502050305020303" pitchFamily="18" charset="0"/>
              </a:rPr>
              <a:t>James Madison in the Federalist Paper 10 believed that interest groups would discourage the formation of an oppressive majority rule. </a:t>
            </a:r>
          </a:p>
          <a:p>
            <a:pPr lvl="1"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In his eyes they were a necessary evil </a:t>
            </a:r>
            <a:endParaRPr kumimoji="0" lang="en-US" sz="2400" dirty="0" smtClean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endParaRPr lang="en-US" sz="2800" dirty="0" smtClean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Goudy Old Style" panose="02020502050305020303" pitchFamily="18" charset="0"/>
              </a:rPr>
              <a:t>Many interest groups justify their existence through citing the </a:t>
            </a:r>
            <a:r>
              <a:rPr kumimoji="0" lang="en-US" sz="280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First Amendment</a:t>
            </a:r>
          </a:p>
          <a:p>
            <a:pPr lvl="1">
              <a:defRPr/>
            </a:pPr>
            <a:r>
              <a:rPr lang="en-US" sz="2400" dirty="0" smtClean="0">
                <a:latin typeface="Goudy Old Style" panose="02020502050305020303" pitchFamily="18" charset="0"/>
              </a:rPr>
              <a:t>It’s guarantee of free </a:t>
            </a:r>
            <a:r>
              <a:rPr kumimoji="0" lang="en-US" sz="2400" dirty="0" smtClean="0">
                <a:latin typeface="Goudy Old Style" panose="02020502050305020303" pitchFamily="18" charset="0"/>
              </a:rPr>
              <a:t>speech and right to peaceably assemble protects the actions of interest groups.</a:t>
            </a:r>
          </a:p>
        </p:txBody>
      </p:sp>
    </p:spTree>
    <p:extLst>
      <p:ext uri="{BB962C8B-B14F-4D97-AF65-F5344CB8AC3E}">
        <p14:creationId xmlns:p14="http://schemas.microsoft.com/office/powerpoint/2010/main" val="7074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181600" cy="4953000"/>
          </a:xfrm>
        </p:spPr>
        <p:txBody>
          <a:bodyPr>
            <a:normAutofit/>
          </a:bodyPr>
          <a:lstStyle/>
          <a:p>
            <a:pPr marL="171450" indent="-171450">
              <a:lnSpc>
                <a:spcPct val="8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sz="3200" dirty="0" smtClean="0">
                <a:latin typeface="Goudy Old Style" panose="02020502050305020303" pitchFamily="18" charset="0"/>
              </a:rPr>
              <a:t>When choosing which interest group to become affiliated with some </a:t>
            </a:r>
            <a:r>
              <a:rPr lang="en-US" sz="3200" dirty="0">
                <a:latin typeface="Goudy Old Style" panose="02020502050305020303" pitchFamily="18" charset="0"/>
              </a:rPr>
              <a:t>Americans identify with groups distinguished by race, gender, ethnicity, age, </a:t>
            </a:r>
            <a:r>
              <a:rPr lang="en-US" sz="3200" dirty="0" smtClean="0">
                <a:latin typeface="Goudy Old Style" panose="02020502050305020303" pitchFamily="18" charset="0"/>
              </a:rPr>
              <a:t>occupation or </a:t>
            </a:r>
            <a:r>
              <a:rPr lang="en-US" sz="3200" dirty="0">
                <a:latin typeface="Goudy Old Style" panose="02020502050305020303" pitchFamily="18" charset="0"/>
              </a:rPr>
              <a:t>sexual orientation.</a:t>
            </a:r>
          </a:p>
          <a:p>
            <a:pPr marL="491490" lvl="1" indent="-171450">
              <a:lnSpc>
                <a:spcPct val="8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dirty="0">
                <a:latin typeface="Goudy Old Style" panose="02020502050305020303" pitchFamily="18" charset="0"/>
              </a:rPr>
              <a:t>Others </a:t>
            </a:r>
            <a:r>
              <a:rPr lang="en-US" dirty="0" smtClean="0">
                <a:latin typeface="Goudy Old Style" panose="02020502050305020303" pitchFamily="18" charset="0"/>
              </a:rPr>
              <a:t>join groups </a:t>
            </a:r>
            <a:r>
              <a:rPr lang="en-US" dirty="0">
                <a:latin typeface="Goudy Old Style" panose="02020502050305020303" pitchFamily="18" charset="0"/>
              </a:rPr>
              <a:t>based on common issues or </a:t>
            </a:r>
            <a:r>
              <a:rPr lang="en-US" dirty="0" smtClean="0">
                <a:latin typeface="Goudy Old Style" panose="02020502050305020303" pitchFamily="18" charset="0"/>
              </a:rPr>
              <a:t>interests . </a:t>
            </a:r>
          </a:p>
          <a:p>
            <a:pPr marL="765810" lvl="2" indent="-171450">
              <a:lnSpc>
                <a:spcPct val="80000"/>
              </a:lnSpc>
              <a:spcBef>
                <a:spcPts val="600"/>
              </a:spcBef>
              <a:buFontTx/>
              <a:buChar char="•"/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gun </a:t>
            </a:r>
            <a:r>
              <a:rPr lang="en-US" dirty="0">
                <a:latin typeface="Goudy Old Style" panose="02020502050305020303" pitchFamily="18" charset="0"/>
              </a:rPr>
              <a:t>control, tax reduction, </a:t>
            </a:r>
            <a:r>
              <a:rPr lang="en-US" dirty="0" smtClean="0">
                <a:latin typeface="Goudy Old Style" panose="02020502050305020303" pitchFamily="18" charset="0"/>
              </a:rPr>
              <a:t>education or moral issues.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561" y="2743200"/>
            <a:ext cx="2952750" cy="2609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636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7448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The Five Basic Types of Interest Groups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6092952" cy="5029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Economic Interest Groups are formed on the basis of representing the economic interests of businesses, labor, agriculture and other key professions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Business Oriented Groups</a:t>
            </a:r>
            <a:r>
              <a:rPr lang="en-US" dirty="0" smtClean="0">
                <a:latin typeface="Goudy Old Style" panose="02020502050305020303" pitchFamily="18" charset="0"/>
              </a:rPr>
              <a:t>-Businesses that share strong (sometimes similar) economic interests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American Manufactures Association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Trade associations such as the American Trucking Association or the Association of American Railroads would fit into this category  </a:t>
            </a:r>
          </a:p>
          <a:p>
            <a:pPr lvl="1">
              <a:lnSpc>
                <a:spcPct val="90000"/>
              </a:lnSpc>
              <a:defRPr/>
            </a:pPr>
            <a:endParaRPr lang="en-US" b="1" u="sng" dirty="0" smtClean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Labor Oriented Groups</a:t>
            </a:r>
            <a:r>
              <a:rPr lang="en-US" dirty="0" smtClean="0">
                <a:latin typeface="Goudy Old Style" panose="02020502050305020303" pitchFamily="18" charset="0"/>
              </a:rPr>
              <a:t>-Membership consists of those working similar jobs within a common industry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UAW-The United Auto Workers or The AFL-CIO-American Federation of Labor and Congress of Industrial Organizations 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>
              <a:latin typeface="Goudy Old Style" panose="020205020503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24200"/>
            <a:ext cx="2235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7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u="sng" dirty="0">
                <a:latin typeface="Goudy Old Style" panose="02020502050305020303" pitchFamily="18" charset="0"/>
              </a:rPr>
              <a:t>The Five Basic Types of Interest Groups</a:t>
            </a:r>
            <a:endParaRPr lang="en-US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6550152" cy="5029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Agricultural Groups</a:t>
            </a:r>
            <a:r>
              <a:rPr lang="en-US" dirty="0" smtClean="0">
                <a:latin typeface="Goudy Old Style" panose="02020502050305020303" pitchFamily="18" charset="0"/>
              </a:rPr>
              <a:t>-Designed to serve both small scale individual farmers and large farming corporations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National Grange, American Farm Bureau and the National Farmers Union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u="sng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Professional Associations</a:t>
            </a:r>
            <a:r>
              <a:rPr lang="en-US" dirty="0" smtClean="0">
                <a:latin typeface="Goudy Old Style" panose="02020502050305020303" pitchFamily="18" charset="0"/>
              </a:rPr>
              <a:t>-Work to protect it’s members who generally have a high level of training and education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Ex. The American Medical Association, American Bar Association and the National Education Association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u="sng" dirty="0" smtClean="0">
              <a:latin typeface="Goudy Old Style" panose="02020502050305020303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Issue Oriented Groups</a:t>
            </a:r>
            <a:r>
              <a:rPr lang="en-US" dirty="0" smtClean="0">
                <a:latin typeface="Goudy Old Style" panose="02020502050305020303" pitchFamily="18" charset="0"/>
              </a:rPr>
              <a:t>- Work to promote specific Causes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oudy Old Style" panose="02020502050305020303" pitchFamily="18" charset="0"/>
              </a:rPr>
              <a:t>American Civil Liberties Union, the </a:t>
            </a:r>
            <a:r>
              <a:rPr lang="en-US" sz="2800" dirty="0" smtClean="0">
                <a:latin typeface="Goudy Old Style" panose="02020502050305020303" pitchFamily="18" charset="0"/>
              </a:rPr>
              <a:t>Jewish </a:t>
            </a:r>
            <a:r>
              <a:rPr lang="en-US" altLang="en-US" sz="2800" dirty="0" smtClean="0">
                <a:latin typeface="Goudy Old Style" panose="02020502050305020303" pitchFamily="18" charset="0"/>
              </a:rPr>
              <a:t>Anti-Defamation League and Veterans of Foreign Wars</a:t>
            </a:r>
            <a:endParaRPr lang="en-US" altLang="en-US" sz="28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4200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84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latin typeface="Goudy Old Style" panose="02020502050305020303" pitchFamily="18" charset="0"/>
              </a:rPr>
              <a:t>Other Examples of Interest Groups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6702552" cy="5105400"/>
          </a:xfrm>
        </p:spPr>
        <p:txBody>
          <a:bodyPr>
            <a:noAutofit/>
          </a:bodyPr>
          <a:lstStyle/>
          <a:p>
            <a:r>
              <a:rPr lang="en-US" altLang="en-US" sz="1950" dirty="0">
                <a:latin typeface="Goudy Old Style" panose="02020502050305020303" pitchFamily="18" charset="0"/>
              </a:rPr>
              <a:t>The Women</a:t>
            </a:r>
            <a:r>
              <a:rPr lang="ja-JP" altLang="en-US" sz="1950" dirty="0">
                <a:latin typeface="Goudy Old Style" panose="02020502050305020303" pitchFamily="18" charset="0"/>
              </a:rPr>
              <a:t>’</a:t>
            </a:r>
            <a:r>
              <a:rPr lang="en-US" altLang="ja-JP" sz="1950" dirty="0">
                <a:latin typeface="Goudy Old Style" panose="02020502050305020303" pitchFamily="18" charset="0"/>
              </a:rPr>
              <a:t>s Movement led to the creation of interest groups such as the </a:t>
            </a:r>
            <a:r>
              <a:rPr lang="en-US" altLang="ja-JP" sz="1950" dirty="0">
                <a:solidFill>
                  <a:srgbClr val="FF0000"/>
                </a:solidFill>
                <a:latin typeface="Goudy Old Style" panose="02020502050305020303" pitchFamily="18" charset="0"/>
              </a:rPr>
              <a:t>National Organization of Women </a:t>
            </a:r>
            <a:r>
              <a:rPr lang="en-US" altLang="ja-JP" sz="1950" dirty="0">
                <a:latin typeface="Goudy Old Style" panose="02020502050305020303" pitchFamily="18" charset="0"/>
              </a:rPr>
              <a:t>(NOW)</a:t>
            </a:r>
          </a:p>
          <a:p>
            <a:endParaRPr lang="en-US" altLang="en-US" sz="1950" dirty="0" smtClean="0">
              <a:latin typeface="Goudy Old Style" panose="02020502050305020303" pitchFamily="18" charset="0"/>
            </a:endParaRPr>
          </a:p>
          <a:p>
            <a:r>
              <a:rPr lang="en-US" altLang="en-US" sz="1950" dirty="0" smtClean="0">
                <a:latin typeface="Goudy Old Style" panose="02020502050305020303" pitchFamily="18" charset="0"/>
              </a:rPr>
              <a:t>The </a:t>
            </a:r>
            <a:r>
              <a:rPr lang="en-US" altLang="en-US" sz="1950" dirty="0">
                <a:latin typeface="Goudy Old Style" panose="02020502050305020303" pitchFamily="18" charset="0"/>
              </a:rPr>
              <a:t>Civil Rights Movement created groups such as the </a:t>
            </a:r>
            <a:r>
              <a:rPr lang="en-US" altLang="en-US" sz="1950" dirty="0">
                <a:solidFill>
                  <a:srgbClr val="002060"/>
                </a:solidFill>
                <a:latin typeface="Goudy Old Style" panose="02020502050305020303" pitchFamily="18" charset="0"/>
              </a:rPr>
              <a:t>National Association for the Advancement of Colored People </a:t>
            </a:r>
            <a:r>
              <a:rPr lang="en-US" altLang="en-US" sz="1950" dirty="0" smtClean="0">
                <a:latin typeface="Goudy Old Style" panose="02020502050305020303" pitchFamily="18" charset="0"/>
              </a:rPr>
              <a:t>(NAACP)</a:t>
            </a:r>
            <a:endParaRPr lang="en-US" altLang="en-US" sz="1950" dirty="0">
              <a:latin typeface="Goudy Old Style" panose="02020502050305020303" pitchFamily="18" charset="0"/>
            </a:endParaRPr>
          </a:p>
          <a:p>
            <a:pPr eaLnBrk="1" hangingPunct="1"/>
            <a:endParaRPr lang="en-US" altLang="en-US" sz="195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1950" dirty="0" smtClean="0">
                <a:latin typeface="Goudy Old Style" panose="02020502050305020303" pitchFamily="18" charset="0"/>
              </a:rPr>
              <a:t>Environmental Interest groups such as </a:t>
            </a:r>
            <a:r>
              <a:rPr lang="en-US" altLang="en-US" sz="1950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Green Peace</a:t>
            </a:r>
            <a:r>
              <a:rPr lang="en-US" altLang="en-US" sz="1950" dirty="0" smtClean="0">
                <a:latin typeface="Goudy Old Style" panose="02020502050305020303" pitchFamily="18" charset="0"/>
              </a:rPr>
              <a:t> or the </a:t>
            </a:r>
            <a:r>
              <a:rPr lang="en-US" altLang="en-US" sz="1950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Sierra Club</a:t>
            </a:r>
          </a:p>
          <a:p>
            <a:pPr eaLnBrk="1" hangingPunct="1"/>
            <a:endParaRPr lang="en-US" altLang="en-US" sz="1950" dirty="0" smtClean="0">
              <a:latin typeface="Goudy Old Style" panose="02020502050305020303" pitchFamily="18" charset="0"/>
            </a:endParaRPr>
          </a:p>
          <a:p>
            <a:pPr eaLnBrk="1" hangingPunct="1"/>
            <a:r>
              <a:rPr lang="en-US" altLang="en-US" sz="1950" dirty="0" smtClean="0">
                <a:latin typeface="Goudy Old Style" panose="02020502050305020303" pitchFamily="18" charset="0"/>
              </a:rPr>
              <a:t>Public interest groups focus on overall interests of community. </a:t>
            </a:r>
          </a:p>
          <a:p>
            <a:pPr lvl="1"/>
            <a:r>
              <a:rPr lang="en-US" altLang="en-US" sz="1950" dirty="0" smtClean="0">
                <a:latin typeface="Goudy Old Style" panose="02020502050305020303" pitchFamily="18" charset="0"/>
              </a:rPr>
              <a:t>For example, Ralph Nader</a:t>
            </a:r>
            <a:r>
              <a:rPr lang="ja-JP" altLang="en-US" sz="1950" dirty="0" smtClean="0">
                <a:latin typeface="Goudy Old Style" panose="02020502050305020303" pitchFamily="18" charset="0"/>
              </a:rPr>
              <a:t>’</a:t>
            </a:r>
            <a:r>
              <a:rPr lang="en-US" altLang="ja-JP" sz="1950" dirty="0" smtClean="0">
                <a:latin typeface="Goudy Old Style" panose="02020502050305020303" pitchFamily="18" charset="0"/>
              </a:rPr>
              <a:t>s group worked to make cars safer, Common Cause works to make government more responsive, and Mothers Against Drunk Driving to make teen drivers safer.</a:t>
            </a:r>
            <a:endParaRPr lang="en-US" altLang="en-US" sz="1950" dirty="0" smtClean="0">
              <a:latin typeface="Goudy Old Style" panose="02020502050305020303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276600"/>
            <a:ext cx="1481137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2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Goudy Old Style" panose="02020502050305020303" pitchFamily="18" charset="0"/>
              </a:rPr>
              <a:t>Positive Functions of Interest Groups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There are six Valuable Functions of Interest Groups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-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1.) They stimulate interest and raise awareness regarding public affairs issues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2.) They often represent their members based </a:t>
            </a:r>
            <a:r>
              <a:rPr lang="en-US" altLang="en-US" sz="2400" dirty="0">
                <a:latin typeface="Goudy Old Style" panose="02020502050305020303" pitchFamily="18" charset="0"/>
              </a:rPr>
              <a:t>on shared ideas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and not based on geographic location 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3.) Provide </a:t>
            </a:r>
            <a:r>
              <a:rPr lang="en-US" altLang="en-US" sz="2400" dirty="0">
                <a:latin typeface="Goudy Old Style" panose="02020502050305020303" pitchFamily="18" charset="0"/>
              </a:rPr>
              <a:t>the government with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useful, specialized and detailed information that helps shape public policy 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4.) They act as </a:t>
            </a:r>
            <a:r>
              <a:rPr lang="en-US" altLang="en-US" sz="2400" dirty="0">
                <a:latin typeface="Goudy Old Style" panose="02020502050305020303" pitchFamily="18" charset="0"/>
              </a:rPr>
              <a:t>v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ehicles </a:t>
            </a:r>
            <a:r>
              <a:rPr lang="en-US" altLang="en-US" sz="2400" dirty="0">
                <a:latin typeface="Goudy Old Style" panose="02020502050305020303" pitchFamily="18" charset="0"/>
              </a:rPr>
              <a:t>for political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participation since most Americans are not inclined to run for political office or even volunteer for campaigns 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5.) They act as a system of checks </a:t>
            </a:r>
            <a:r>
              <a:rPr lang="en-US" altLang="en-US" sz="2400" dirty="0">
                <a:latin typeface="Goudy Old Style" panose="02020502050305020303" pitchFamily="18" charset="0"/>
              </a:rPr>
              <a:t>and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balances in regards to public officials and agencies </a:t>
            </a:r>
            <a:endParaRPr lang="en-US" altLang="en-US" sz="2400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6.) They compete to limit the powers of opposing agencies </a:t>
            </a:r>
            <a:endParaRPr lang="en-US" altLang="en-US" sz="2400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1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Goudy Old Style" panose="02020502050305020303" pitchFamily="18" charset="0"/>
              </a:rPr>
              <a:t>Functions </a:t>
            </a:r>
            <a:r>
              <a:rPr lang="en-US" b="1" u="sng" dirty="0">
                <a:latin typeface="Goudy Old Style" panose="02020502050305020303" pitchFamily="18" charset="0"/>
              </a:rPr>
              <a:t>of 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6245352" cy="50292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Influence</a:t>
            </a:r>
            <a:r>
              <a:rPr lang="en-US" altLang="en-US" sz="2400" b="1" dirty="0" smtClean="0">
                <a:latin typeface="Goudy Old Style" panose="02020502050305020303" pitchFamily="18" charset="0"/>
              </a:rPr>
              <a:t>-</a:t>
            </a:r>
            <a:endParaRPr lang="en-US" altLang="en-US" sz="2400" b="1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>
                <a:latin typeface="Goudy Old Style" panose="02020502050305020303" pitchFamily="18" charset="0"/>
              </a:rPr>
              <a:t>Their level of power and influence usually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far outweighs their size.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Their level of power is dependent </a:t>
            </a:r>
            <a:r>
              <a:rPr lang="en-US" altLang="en-US" sz="2400" dirty="0">
                <a:latin typeface="Goudy Old Style" panose="02020502050305020303" pitchFamily="18" charset="0"/>
              </a:rPr>
              <a:t>on how they’re organized and </a:t>
            </a:r>
            <a:r>
              <a:rPr lang="en-US" altLang="en-US" sz="2400" dirty="0" smtClean="0">
                <a:latin typeface="Goudy Old Style" panose="02020502050305020303" pitchFamily="18" charset="0"/>
              </a:rPr>
              <a:t>where their financial backing comes from 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endParaRPr lang="en-US" altLang="en-US" sz="2400" b="1" u="sng" dirty="0" smtClean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Representation</a:t>
            </a:r>
            <a:r>
              <a:rPr lang="en-US" altLang="en-US" sz="2400" b="1" dirty="0" smtClean="0">
                <a:latin typeface="Goudy Old Style" panose="02020502050305020303" pitchFamily="18" charset="0"/>
              </a:rPr>
              <a:t>-</a:t>
            </a:r>
            <a:endParaRPr lang="en-US" altLang="en-US" sz="2400" b="1" dirty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en-US" altLang="en-US" sz="2400" dirty="0" smtClean="0">
                <a:latin typeface="Goudy Old Style" panose="02020502050305020303" pitchFamily="18" charset="0"/>
              </a:rPr>
              <a:t>Since requiring interest groups to list accurate membership figures is nearly impossible it makes it difficult for the public to contextualize the demographics and size of some interest groups </a:t>
            </a:r>
          </a:p>
          <a:p>
            <a:pPr lvl="2">
              <a:lnSpc>
                <a:spcPct val="90000"/>
              </a:lnSpc>
              <a:buFont typeface="Arial" charset="0"/>
              <a:buChar char="•"/>
            </a:pPr>
            <a:r>
              <a:rPr lang="en-US" altLang="en-US" sz="2100" dirty="0" smtClean="0">
                <a:latin typeface="Goudy Old Style" panose="02020502050305020303" pitchFamily="18" charset="0"/>
              </a:rPr>
              <a:t>There in no minimum number of members requires so some interests groups have a handful of members while others have millions</a:t>
            </a:r>
            <a:endParaRPr lang="en-US" altLang="en-US" sz="2100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43199"/>
            <a:ext cx="1993900" cy="287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0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657</TotalTime>
  <Words>1335</Words>
  <Application>Microsoft Office PowerPoint</Application>
  <PresentationFormat>On-screen Show (4:3)</PresentationFormat>
  <Paragraphs>130</Paragraphs>
  <Slides>22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Interest Groups and Lobbying</vt:lpstr>
      <vt:lpstr>Interest Groups (Part I)</vt:lpstr>
      <vt:lpstr>Interest Groups</vt:lpstr>
      <vt:lpstr>Interest Groups</vt:lpstr>
      <vt:lpstr>The Five Basic Types of Interest Groups</vt:lpstr>
      <vt:lpstr>The Five Basic Types of Interest Groups</vt:lpstr>
      <vt:lpstr>Other Examples of Interest Groups</vt:lpstr>
      <vt:lpstr>Positive Functions of Interest Groups</vt:lpstr>
      <vt:lpstr>Functions of Interest Groups</vt:lpstr>
      <vt:lpstr>Functions of Interest Groups</vt:lpstr>
      <vt:lpstr>PowerPoint Presentation</vt:lpstr>
      <vt:lpstr>Major American Interest Groups </vt:lpstr>
      <vt:lpstr>Why People Join</vt:lpstr>
      <vt:lpstr>What Makes a Group Powerful?</vt:lpstr>
      <vt:lpstr>Lobbying and Lobbyists (Part II) </vt:lpstr>
      <vt:lpstr>Lobbying</vt:lpstr>
      <vt:lpstr>Indirect Lobbying Techniques</vt:lpstr>
      <vt:lpstr>Concerns Regarding Lobbying</vt:lpstr>
      <vt:lpstr>Lobbyist Interaction</vt:lpstr>
      <vt:lpstr>PACS and Super PACS </vt:lpstr>
      <vt:lpstr>Lobbying Tactics</vt:lpstr>
      <vt:lpstr>Who Lobbies?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Interest Groups and Lobbying</dc:title>
  <dc:creator>Windows User</dc:creator>
  <cp:lastModifiedBy>Windows User</cp:lastModifiedBy>
  <cp:revision>25</cp:revision>
  <cp:lastPrinted>2018-05-02T17:02:40Z</cp:lastPrinted>
  <dcterms:created xsi:type="dcterms:W3CDTF">2017-11-27T18:07:52Z</dcterms:created>
  <dcterms:modified xsi:type="dcterms:W3CDTF">2018-11-19T17:29:21Z</dcterms:modified>
</cp:coreProperties>
</file>