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9" r:id="rId12"/>
    <p:sldId id="291" r:id="rId13"/>
    <p:sldId id="290" r:id="rId14"/>
    <p:sldId id="288" r:id="rId15"/>
    <p:sldId id="283" r:id="rId16"/>
    <p:sldId id="292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FB3CB-3CF2-4B8B-83CD-0143799AF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5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55A9DD3-9599-40B0-9146-D2ECC6479B9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099532-1C33-41DB-A919-38B0AE8001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924800" cy="10860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Chapter 13-Section 1-                   Changing Ways of Life </a:t>
            </a:r>
            <a:endParaRPr lang="en-US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82" name="Picture 2" descr="http://1920livingstandards.weebly.com/uploads/1/1/4/3/11434634/5283566.jpg?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24280"/>
            <a:ext cx="6248400" cy="417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56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4" name="Picture 2" descr="http://t3.gstatic.com/images?q=tbn:ANd9GcSgiodd3fLjq2PwAz6fiO_07a2-9ElC5FMZyGFMRInG8-3l9FI&amp;t=1&amp;usg=__T8QIf9Bxd-X1PgizSBuuHWaDySo=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2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uther.wayne.edu/files/images/27833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63"/>
            <a:ext cx="9129313" cy="6768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nnett-cdn.com/-mm-/63863bd32c0d00d70c3af8eb44befaefb8620adf/c=0-21-750-585&amp;r=x513&amp;c=680x510/local/-/media/2015/12/09/DetroitNews/DetroitNews/635852988649102925-Prohibition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0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ailydetroit.com/wp-content/uploads/2015/05/prohibition-detroit-640x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" y="90486"/>
            <a:ext cx="9067281" cy="676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bcat.grahamdigital.com/bac2fcda2b8af48f22cc2412ad05f6d2c25f7597/fit-1280x720-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" y="0"/>
            <a:ext cx="900928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763588" y="762000"/>
            <a:ext cx="7793037" cy="854075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Organized Crime</a:t>
            </a:r>
            <a:endParaRPr lang="en-US" altLang="en-US" b="1" dirty="0" smtClean="0">
              <a:latin typeface="Goudy Old Style" panose="02020502050305020303" pitchFamily="18" charset="0"/>
            </a:endParaRPr>
          </a:p>
        </p:txBody>
      </p:sp>
      <p:pic>
        <p:nvPicPr>
          <p:cNvPr id="17411" name="Picture 5" descr="Image">
            <a:extLst>
              <a:ext uri="{FF2B5EF4-FFF2-40B4-BE49-F238E27FC236}"/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266" y="1905000"/>
            <a:ext cx="2389188" cy="331311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9" descr="Diamond">
            <a:hlinkClick r:id="rId3" action="ppaction://hlinksldjump"/>
            <a:extLst>
              <a:ext uri="{FF2B5EF4-FFF2-40B4-BE49-F238E27FC236}"/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9960" y="1905000"/>
            <a:ext cx="2389188" cy="33528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16" descr="al_capone1">
            <a:extLst>
              <a:ext uri="{FF2B5EF4-FFF2-40B4-BE49-F238E27FC236}"/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7027" y="1905000"/>
            <a:ext cx="2130425" cy="3429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763588" y="5410200"/>
            <a:ext cx="243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Charles </a:t>
            </a:r>
            <a:r>
              <a:rPr lang="en-US" altLang="en-US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“The Bug” Workman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3765550" y="5440363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Jack “Legs” Diamond</a:t>
            </a:r>
          </a:p>
        </p:txBody>
      </p:sp>
      <p:sp>
        <p:nvSpPr>
          <p:cNvPr id="17416" name="Text Box 18"/>
          <p:cNvSpPr txBox="1">
            <a:spLocks noChangeArrowheads="1"/>
          </p:cNvSpPr>
          <p:nvPr/>
        </p:nvSpPr>
        <p:spPr bwMode="auto">
          <a:xfrm>
            <a:off x="6246813" y="541020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Al Capone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“Scar Face”</a:t>
            </a:r>
          </a:p>
        </p:txBody>
      </p:sp>
    </p:spTree>
    <p:extLst>
      <p:ext uri="{BB962C8B-B14F-4D97-AF65-F5344CB8AC3E}">
        <p14:creationId xmlns:p14="http://schemas.microsoft.com/office/powerpoint/2010/main" val="15284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22864"/>
          </a:xfrm>
        </p:spPr>
        <p:txBody>
          <a:bodyPr/>
          <a:lstStyle/>
          <a:p>
            <a:r>
              <a:rPr lang="en-US" b="1" u="sng" dirty="0" smtClean="0"/>
              <a:t>The Purple Gang </a:t>
            </a:r>
            <a:endParaRPr lang="en-US" b="1" u="sng" dirty="0"/>
          </a:p>
        </p:txBody>
      </p:sp>
      <p:pic>
        <p:nvPicPr>
          <p:cNvPr id="5122" name="Picture 2" descr="https://i.pinimg.com/originals/0b/32/4e/0b324edec6f6cc2254b50532fc10cf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4676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7" cy="722313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Science and Religion Clash</a:t>
            </a:r>
          </a:p>
        </p:txBody>
      </p:sp>
      <p:sp>
        <p:nvSpPr>
          <p:cNvPr id="14339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5181600" cy="4800600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As people became more “</a:t>
            </a:r>
            <a:r>
              <a:rPr lang="en-US" altLang="en-US" sz="4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modern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” during the </a:t>
            </a:r>
            <a:r>
              <a:rPr lang="en-US" alt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1920’s, 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a clash between </a:t>
            </a:r>
            <a:r>
              <a:rPr lang="en-US" altLang="en-US" sz="40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traditional values 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and </a:t>
            </a:r>
            <a:r>
              <a:rPr lang="en-US" altLang="en-US" sz="4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progressive ideas 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emerged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40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One 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of these main conflicts was between the teaching of </a:t>
            </a:r>
            <a:r>
              <a:rPr lang="en-US" altLang="en-US" sz="40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evolution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 in schools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551656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688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The Scopes Trial 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131944" cy="4953000"/>
          </a:xfrm>
        </p:spPr>
        <p:txBody>
          <a:bodyPr rtlCol="0">
            <a:normAutofit fontScale="5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The Scopes </a:t>
            </a:r>
            <a:r>
              <a:rPr lang="en-US" sz="4000" b="1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Trial</a:t>
            </a:r>
            <a:r>
              <a:rPr lang="en-US" sz="4000" b="1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that took </a:t>
            </a:r>
            <a:r>
              <a:rPr lang="en-US" sz="4000" dirty="0">
                <a:latin typeface="Goudy Old Style" panose="02020502050305020303" pitchFamily="18" charset="0"/>
                <a:cs typeface="Times New Roman" pitchFamily="18" charset="0"/>
              </a:rPr>
              <a:t>place in July, </a:t>
            </a:r>
            <a:r>
              <a:rPr 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1925 was </a:t>
            </a:r>
            <a:r>
              <a:rPr lang="en-US" sz="4000" dirty="0" smtClean="0">
                <a:latin typeface="Goudy Old Style" panose="02020502050305020303" pitchFamily="18" charset="0"/>
              </a:rPr>
              <a:t>a </a:t>
            </a:r>
            <a:r>
              <a:rPr lang="en-US" sz="4000" dirty="0">
                <a:latin typeface="Goudy Old Style" panose="02020502050305020303" pitchFamily="18" charset="0"/>
              </a:rPr>
              <a:t>highly publicized trial in </a:t>
            </a:r>
            <a:r>
              <a:rPr lang="en-US" sz="4000" dirty="0" smtClean="0">
                <a:latin typeface="Goudy Old Style" panose="02020502050305020303" pitchFamily="18" charset="0"/>
              </a:rPr>
              <a:t>where </a:t>
            </a:r>
            <a:r>
              <a:rPr lang="en-US" sz="4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John </a:t>
            </a:r>
            <a:r>
              <a:rPr lang="en-US" sz="4000" dirty="0">
                <a:solidFill>
                  <a:srgbClr val="002060"/>
                </a:solidFill>
                <a:latin typeface="Goudy Old Style" panose="02020502050305020303" pitchFamily="18" charset="0"/>
              </a:rPr>
              <a:t>Thomas Scopes </a:t>
            </a:r>
            <a:r>
              <a:rPr lang="en-US" sz="4000" dirty="0" smtClean="0">
                <a:latin typeface="Goudy Old Style" panose="02020502050305020303" pitchFamily="18" charset="0"/>
              </a:rPr>
              <a:t>(a substitute teacher) was brought before the court for violating </a:t>
            </a:r>
            <a:r>
              <a:rPr lang="en-US" sz="4000" dirty="0">
                <a:latin typeface="Goudy Old Style" panose="02020502050305020303" pitchFamily="18" charset="0"/>
              </a:rPr>
              <a:t>a Tennessee state law by teaching </a:t>
            </a:r>
            <a:r>
              <a:rPr lang="en-US" sz="4000" dirty="0" smtClean="0">
                <a:latin typeface="Goudy Old Style" panose="02020502050305020303" pitchFamily="18" charset="0"/>
              </a:rPr>
              <a:t>the </a:t>
            </a:r>
            <a:r>
              <a:rPr lang="en-US" sz="4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theory of evolution </a:t>
            </a:r>
            <a:r>
              <a:rPr lang="en-US" sz="4000" dirty="0" smtClean="0">
                <a:latin typeface="Goudy Old Style" panose="02020502050305020303" pitchFamily="18" charset="0"/>
              </a:rPr>
              <a:t>at a local high school</a:t>
            </a:r>
            <a:endParaRPr lang="en-US" sz="40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ACLU supported him making it clear that they </a:t>
            </a:r>
            <a:r>
              <a:rPr lang="en-US" sz="4000" dirty="0">
                <a:latin typeface="Goudy Old Style" panose="02020502050305020303" pitchFamily="18" charset="0"/>
                <a:cs typeface="Times New Roman" pitchFamily="18" charset="0"/>
              </a:rPr>
              <a:t>wanted a teacher to </a:t>
            </a:r>
            <a:r>
              <a:rPr 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be the one who challenge this law not lobbyists </a:t>
            </a:r>
            <a:endParaRPr lang="en-US" sz="40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sz="40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343217" indent="-27432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The debate over teaching evolution becomes a battle between </a:t>
            </a:r>
            <a:r>
              <a:rPr lang="en-US" sz="40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Fundamentalists</a:t>
            </a:r>
            <a:r>
              <a:rPr lang="en-US" sz="4000" dirty="0">
                <a:latin typeface="Goudy Old Style" panose="02020502050305020303" pitchFamily="18" charset="0"/>
                <a:cs typeface="Times New Roman" pitchFamily="18" charset="0"/>
              </a:rPr>
              <a:t> and </a:t>
            </a:r>
            <a:r>
              <a:rPr lang="en-US" sz="4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Modernists</a:t>
            </a:r>
          </a:p>
          <a:p>
            <a:pPr marL="914717" lvl="2" indent="-27432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Fundamentalists</a:t>
            </a:r>
            <a:r>
              <a:rPr lang="en-US" sz="4000" dirty="0">
                <a:latin typeface="Goudy Old Style" panose="02020502050305020303" pitchFamily="18" charset="0"/>
                <a:cs typeface="Times New Roman" pitchFamily="18" charset="0"/>
              </a:rPr>
              <a:t> believed in strict religious teachings</a:t>
            </a:r>
          </a:p>
          <a:p>
            <a:pPr marL="914717" lvl="2" indent="-27432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Modernists</a:t>
            </a:r>
            <a:r>
              <a:rPr lang="en-US" sz="4000" dirty="0">
                <a:latin typeface="Goudy Old Style" panose="02020502050305020303" pitchFamily="18" charset="0"/>
                <a:cs typeface="Times New Roman" pitchFamily="18" charset="0"/>
              </a:rPr>
              <a:t> supported teachings of modern science</a:t>
            </a:r>
          </a:p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9460" name="Picture 12" descr="scopes0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44" y="2743200"/>
            <a:ext cx="1684906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7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7" cy="681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dirty="0" smtClean="0">
                <a:latin typeface="Goudy Old Style" panose="02020502050305020303" pitchFamily="18" charset="0"/>
              </a:rPr>
              <a:t>The Scopes Trial </a:t>
            </a:r>
            <a:endParaRPr lang="en-US" altLang="en-US" b="1" dirty="0" smtClean="0">
              <a:latin typeface="Goudy Old Style" panose="02020502050305020303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65340" y="1676400"/>
            <a:ext cx="6096000" cy="4724400"/>
          </a:xfrm>
        </p:spPr>
        <p:txBody>
          <a:bodyPr/>
          <a:lstStyle/>
          <a:p>
            <a:pPr lvl="1" eaLnBrk="1" hangingPunct="1"/>
            <a:r>
              <a:rPr lang="en-US" altLang="en-US" sz="3000" dirty="0" smtClean="0">
                <a:latin typeface="Goudy Old Style" panose="02020502050305020303" pitchFamily="18" charset="0"/>
                <a:cs typeface="Times New Roman" pitchFamily="18" charset="0"/>
              </a:rPr>
              <a:t>Scopes was represented by </a:t>
            </a:r>
            <a:r>
              <a:rPr lang="en-US" alt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Clarence Darrow</a:t>
            </a:r>
            <a:r>
              <a:rPr lang="en-US" altLang="en-US" sz="3000" dirty="0" smtClean="0">
                <a:latin typeface="Goudy Old Style" panose="02020502050305020303" pitchFamily="18" charset="0"/>
                <a:cs typeface="Times New Roman" pitchFamily="18" charset="0"/>
              </a:rPr>
              <a:t> a lawyer for the ACLU</a:t>
            </a:r>
          </a:p>
          <a:p>
            <a:pPr lvl="1" eaLnBrk="1" hangingPunct="1"/>
            <a:r>
              <a:rPr lang="en-US" altLang="en-US" sz="30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William Jennings Bryan </a:t>
            </a:r>
            <a:r>
              <a:rPr lang="en-US" altLang="en-US" sz="3000" dirty="0" smtClean="0">
                <a:latin typeface="Goudy Old Style" panose="02020502050305020303" pitchFamily="18" charset="0"/>
                <a:cs typeface="Times New Roman" pitchFamily="18" charset="0"/>
              </a:rPr>
              <a:t>represents the State of Tennessee</a:t>
            </a:r>
          </a:p>
          <a:p>
            <a:pPr lvl="2" indent="-273050" eaLnBrk="1" hangingPunct="1"/>
            <a:r>
              <a:rPr lang="en-US" altLang="en-US" sz="3000" dirty="0" smtClean="0">
                <a:latin typeface="Goudy Old Style" panose="02020502050305020303" pitchFamily="18" charset="0"/>
                <a:cs typeface="Times New Roman" pitchFamily="18" charset="0"/>
              </a:rPr>
              <a:t>In the end Scopes is found guilty (which the ruling was later overturned) and was issued a </a:t>
            </a:r>
            <a:r>
              <a:rPr lang="en-US" alt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$100.00 </a:t>
            </a:r>
            <a:r>
              <a:rPr lang="en-US" altLang="en-US" sz="3000" dirty="0" smtClean="0">
                <a:latin typeface="Goudy Old Style" panose="02020502050305020303" pitchFamily="18" charset="0"/>
                <a:cs typeface="Times New Roman" pitchFamily="18" charset="0"/>
              </a:rPr>
              <a:t>fine </a:t>
            </a:r>
          </a:p>
          <a:p>
            <a:endParaRPr lang="en-US" altLang="en-US" dirty="0" smtClean="0"/>
          </a:p>
        </p:txBody>
      </p:sp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069" y="3276600"/>
            <a:ext cx="1618263" cy="175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58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Rural and Urban Differences</a:t>
            </a:r>
          </a:p>
        </p:txBody>
      </p:sp>
      <p:sp>
        <p:nvSpPr>
          <p:cNvPr id="4099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4724400" cy="4800600"/>
          </a:xfrm>
        </p:spPr>
        <p:txBody>
          <a:bodyPr rtlCol="0">
            <a:normAutofit fontScale="3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8000" dirty="0">
                <a:latin typeface="Goudy Old Style" panose="02020502050305020303" pitchFamily="18" charset="0"/>
                <a:cs typeface="Times New Roman" pitchFamily="18" charset="0"/>
              </a:rPr>
              <a:t>During the 1920’s we saw a dramatic shift </a:t>
            </a:r>
            <a:r>
              <a:rPr lang="en-US" altLang="en-US" sz="8000" dirty="0" smtClean="0">
                <a:latin typeface="Goudy Old Style" panose="02020502050305020303" pitchFamily="18" charset="0"/>
                <a:cs typeface="Times New Roman" pitchFamily="18" charset="0"/>
              </a:rPr>
              <a:t>in population with </a:t>
            </a:r>
            <a:r>
              <a:rPr lang="en-US" altLang="en-US" sz="8000" dirty="0">
                <a:latin typeface="Goudy Old Style" panose="02020502050305020303" pitchFamily="18" charset="0"/>
                <a:cs typeface="Times New Roman" pitchFamily="18" charset="0"/>
              </a:rPr>
              <a:t>more people moving from </a:t>
            </a:r>
            <a:r>
              <a:rPr lang="en-US" altLang="en-US" sz="8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rural areas </a:t>
            </a:r>
            <a:r>
              <a:rPr lang="en-US" altLang="en-US" sz="8000" dirty="0">
                <a:latin typeface="Goudy Old Style" panose="02020502050305020303" pitchFamily="18" charset="0"/>
                <a:cs typeface="Times New Roman" pitchFamily="18" charset="0"/>
              </a:rPr>
              <a:t>to the </a:t>
            </a:r>
            <a:r>
              <a:rPr lang="en-US" altLang="en-US" sz="80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city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8000" dirty="0">
                <a:latin typeface="Goudy Old Style" panose="02020502050305020303" pitchFamily="18" charset="0"/>
                <a:cs typeface="Times New Roman" pitchFamily="18" charset="0"/>
              </a:rPr>
              <a:t>In 1920 roughly 51% of Americans lived in small towns</a:t>
            </a:r>
          </a:p>
          <a:p>
            <a:pPr marL="914717" lvl="2" indent="-274320" eaLnBrk="1" fontAlgn="auto" hangingPunct="1">
              <a:spcAft>
                <a:spcPts val="0"/>
              </a:spcAft>
              <a:defRPr/>
            </a:pPr>
            <a:r>
              <a:rPr lang="en-US" altLang="en-US" sz="8000" dirty="0">
                <a:latin typeface="Goudy Old Style" panose="02020502050305020303" pitchFamily="18" charset="0"/>
                <a:cs typeface="Times New Roman" pitchFamily="18" charset="0"/>
              </a:rPr>
              <a:t>From 1922-1929 a mass migration to the cities changed the way many Americans lived and worked</a:t>
            </a:r>
          </a:p>
          <a:p>
            <a:pPr marL="1124267" lvl="3" indent="-274320" eaLnBrk="1" fontAlgn="auto" hangingPunct="1">
              <a:spcAft>
                <a:spcPts val="0"/>
              </a:spcAft>
              <a:defRPr/>
            </a:pPr>
            <a:r>
              <a:rPr lang="en-US" altLang="en-US" sz="8000" dirty="0">
                <a:latin typeface="Goudy Old Style" panose="02020502050305020303" pitchFamily="18" charset="0"/>
                <a:cs typeface="Times New Roman" pitchFamily="18" charset="0"/>
              </a:rPr>
              <a:t>The city was new, exciting and provided opportunity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8196" name="Picture 4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81255"/>
            <a:ext cx="2762833" cy="1909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5943599" y="4806950"/>
            <a:ext cx="2327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100" b="1">
                <a:latin typeface="Bodoni MT Condensed" pitchFamily="18" charset="0"/>
              </a:rPr>
              <a:t>Detroit MI in the 1920’s</a:t>
            </a:r>
          </a:p>
        </p:txBody>
      </p:sp>
    </p:spTree>
    <p:extLst>
      <p:ext uri="{BB962C8B-B14F-4D97-AF65-F5344CB8AC3E}">
        <p14:creationId xmlns:p14="http://schemas.microsoft.com/office/powerpoint/2010/main" val="30473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0" descr="Monkies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7725"/>
            <a:ext cx="7696200" cy="5481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22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762000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The New Urban Scene</a:t>
            </a:r>
            <a:endParaRPr lang="en-US" altLang="en-US" u="sng" dirty="0" smtClean="0">
              <a:latin typeface="Goudy Old Style" panose="02020502050305020303" pitchFamily="18" charset="0"/>
            </a:endParaRPr>
          </a:p>
        </p:txBody>
      </p:sp>
      <p:sp>
        <p:nvSpPr>
          <p:cNvPr id="512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5105400" cy="4724400"/>
          </a:xfrm>
        </p:spPr>
        <p:txBody>
          <a:bodyPr rtlCol="0">
            <a:normAutofit fontScale="40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400" dirty="0">
                <a:latin typeface="Goudy Old Style" panose="02020502050305020303" pitchFamily="18" charset="0"/>
                <a:cs typeface="Times New Roman" pitchFamily="18" charset="0"/>
              </a:rPr>
              <a:t>There were several large cities that dominated the American landscape in the </a:t>
            </a:r>
            <a:r>
              <a:rPr lang="en-US" altLang="en-US" sz="5400" dirty="0" smtClean="0">
                <a:latin typeface="Goudy Old Style" panose="02020502050305020303" pitchFamily="18" charset="0"/>
                <a:cs typeface="Times New Roman" pitchFamily="18" charset="0"/>
              </a:rPr>
              <a:t>1920’s:</a:t>
            </a:r>
            <a:endParaRPr lang="en-US" altLang="en-US" sz="54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52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New </a:t>
            </a:r>
            <a:r>
              <a:rPr lang="en-US" altLang="en-US" sz="52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York City, New York </a:t>
            </a:r>
            <a:endParaRPr lang="en-US" altLang="en-US" sz="5200" dirty="0">
              <a:solidFill>
                <a:srgbClr val="00206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2" indent="-274320" eaLnBrk="1" fontAlgn="auto" hangingPunct="1">
              <a:spcAft>
                <a:spcPts val="0"/>
              </a:spcAft>
              <a:defRPr/>
            </a:pPr>
            <a:r>
              <a:rPr lang="en-US" altLang="en-US" sz="5000" dirty="0">
                <a:latin typeface="Goudy Old Style" panose="02020502050305020303" pitchFamily="18" charset="0"/>
                <a:cs typeface="Times New Roman" pitchFamily="18" charset="0"/>
              </a:rPr>
              <a:t>pop. 5.6 million people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52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52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Chicago, Illinois</a:t>
            </a:r>
            <a:endParaRPr lang="en-US" altLang="en-US" sz="5200" dirty="0">
              <a:solidFill>
                <a:srgbClr val="FF000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3" indent="-27432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latin typeface="Goudy Old Style" panose="02020502050305020303" pitchFamily="18" charset="0"/>
                <a:cs typeface="Times New Roman" pitchFamily="18" charset="0"/>
              </a:rPr>
              <a:t>pop. 3 million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5200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52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Philadelphia, Pennsylvania  </a:t>
            </a:r>
            <a:endParaRPr lang="en-US" altLang="en-US" sz="5200" dirty="0">
              <a:solidFill>
                <a:srgbClr val="00206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4" indent="-274320" eaLnBrk="1" fontAlgn="auto" hangingPunct="1">
              <a:spcAft>
                <a:spcPts val="0"/>
              </a:spcAft>
              <a:defRPr/>
            </a:pPr>
            <a:r>
              <a:rPr lang="en-US" altLang="en-US" sz="4600" dirty="0">
                <a:latin typeface="Goudy Old Style" panose="02020502050305020303" pitchFamily="18" charset="0"/>
                <a:cs typeface="Times New Roman" pitchFamily="18" charset="0"/>
              </a:rPr>
              <a:t>pop. 2 million  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52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Detroit, Michigan </a:t>
            </a:r>
            <a:endParaRPr lang="en-US" altLang="en-US" sz="5200" dirty="0">
              <a:solidFill>
                <a:srgbClr val="FF000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4" indent="-274320" eaLnBrk="1" fontAlgn="auto" hangingPunct="1">
              <a:spcAft>
                <a:spcPts val="0"/>
              </a:spcAft>
              <a:defRPr/>
            </a:pPr>
            <a:r>
              <a:rPr lang="en-US" altLang="en-US" sz="4600" dirty="0">
                <a:latin typeface="Goudy Old Style" panose="02020502050305020303" pitchFamily="18" charset="0"/>
                <a:cs typeface="Times New Roman" pitchFamily="18" charset="0"/>
              </a:rPr>
              <a:t>Pop. 1.5 million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5200" dirty="0">
                <a:latin typeface="Goudy Old Style" panose="02020502050305020303" pitchFamily="18" charset="0"/>
                <a:cs typeface="Times New Roman" pitchFamily="18" charset="0"/>
              </a:rPr>
              <a:t>There were </a:t>
            </a:r>
            <a:r>
              <a:rPr lang="en-US" altLang="en-US" sz="5200" dirty="0" smtClean="0">
                <a:latin typeface="Goudy Old Style" panose="02020502050305020303" pitchFamily="18" charset="0"/>
                <a:cs typeface="Times New Roman" pitchFamily="18" charset="0"/>
              </a:rPr>
              <a:t>sixty-five </a:t>
            </a:r>
            <a:r>
              <a:rPr lang="en-US" altLang="en-US" sz="5200" dirty="0">
                <a:latin typeface="Goudy Old Style" panose="02020502050305020303" pitchFamily="18" charset="0"/>
                <a:cs typeface="Times New Roman" pitchFamily="18" charset="0"/>
              </a:rPr>
              <a:t>additional U.S. cities </a:t>
            </a:r>
            <a:r>
              <a:rPr lang="en-US" altLang="en-US" sz="5200" dirty="0" smtClean="0">
                <a:latin typeface="Goudy Old Style" panose="02020502050305020303" pitchFamily="18" charset="0"/>
                <a:cs typeface="Times New Roman" pitchFamily="18" charset="0"/>
              </a:rPr>
              <a:t>by </a:t>
            </a:r>
            <a:r>
              <a:rPr lang="en-US" altLang="en-US" sz="5200" dirty="0">
                <a:latin typeface="Goudy Old Style" panose="02020502050305020303" pitchFamily="18" charset="0"/>
                <a:cs typeface="Times New Roman" pitchFamily="18" charset="0"/>
              </a:rPr>
              <a:t>1920 had populations of 100,000 </a:t>
            </a:r>
            <a:r>
              <a:rPr lang="en-US" altLang="en-US" sz="5200" dirty="0" smtClean="0">
                <a:latin typeface="Goudy Old Style" panose="02020502050305020303" pitchFamily="18" charset="0"/>
                <a:cs typeface="Times New Roman" pitchFamily="18" charset="0"/>
              </a:rPr>
              <a:t>people or </a:t>
            </a:r>
            <a:r>
              <a:rPr lang="en-US" altLang="en-US" sz="5200" dirty="0">
                <a:latin typeface="Goudy Old Style" panose="02020502050305020303" pitchFamily="18" charset="0"/>
                <a:cs typeface="Times New Roman" pitchFamily="18" charset="0"/>
              </a:rPr>
              <a:t>more </a:t>
            </a:r>
          </a:p>
          <a:p>
            <a:pPr lvl="2" indent="-274320" eaLnBrk="1" fontAlgn="auto" hangingPunct="1">
              <a:spcAft>
                <a:spcPts val="0"/>
              </a:spcAft>
              <a:defRPr/>
            </a:pPr>
            <a:r>
              <a:rPr lang="en-US" altLang="en-US" sz="5000" dirty="0" smtClean="0">
                <a:latin typeface="Goudy Old Style" panose="02020502050305020303" pitchFamily="18" charset="0"/>
                <a:cs typeface="Times New Roman" pitchFamily="18" charset="0"/>
              </a:rPr>
              <a:t>Most of these cities were thriving industrial </a:t>
            </a:r>
            <a:r>
              <a:rPr lang="en-US" altLang="en-US" sz="5000" dirty="0">
                <a:latin typeface="Goudy Old Style" panose="02020502050305020303" pitchFamily="18" charset="0"/>
                <a:cs typeface="Times New Roman" pitchFamily="18" charset="0"/>
              </a:rPr>
              <a:t>centers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Goudy Old Style" panose="02020502050305020303" pitchFamily="18" charset="0"/>
            </a:endParaRPr>
          </a:p>
        </p:txBody>
      </p:sp>
      <p:pic>
        <p:nvPicPr>
          <p:cNvPr id="9220" name="Picture 4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286000"/>
            <a:ext cx="2443119" cy="3199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6019800" y="5584825"/>
            <a:ext cx="228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100" b="1">
                <a:latin typeface="Bodoni MT Condensed" pitchFamily="18" charset="0"/>
              </a:rPr>
              <a:t>New York in the 1920’s</a:t>
            </a:r>
          </a:p>
        </p:txBody>
      </p:sp>
    </p:spTree>
    <p:extLst>
      <p:ext uri="{BB962C8B-B14F-4D97-AF65-F5344CB8AC3E}">
        <p14:creationId xmlns:p14="http://schemas.microsoft.com/office/powerpoint/2010/main" val="25942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03288" y="763588"/>
            <a:ext cx="7381875" cy="646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The New Urban Scene </a:t>
            </a:r>
            <a:endParaRPr lang="en-US" altLang="en-US" b="1" dirty="0" smtClean="0">
              <a:latin typeface="Goudy Old Style" panose="02020502050305020303" pitchFamily="18" charset="0"/>
            </a:endParaRPr>
          </a:p>
        </p:txBody>
      </p:sp>
      <p:sp>
        <p:nvSpPr>
          <p:cNvPr id="6147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334000" cy="4762500"/>
          </a:xfrm>
        </p:spPr>
        <p:txBody>
          <a:bodyPr rtlCol="0">
            <a:normAutofit fontScale="5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Large cities tended to be </a:t>
            </a:r>
            <a:r>
              <a:rPr lang="en-US" altLang="en-US" sz="4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ethnically mixed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Whites, Blacks, Poles, Irish, Russians. Italians, Swedes, Arabs, French, Chinese and immigrants lived, worked and interacted with one another  </a:t>
            </a:r>
          </a:p>
          <a:p>
            <a:pPr lvl="2"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New ideas such as drinking, gambling and casual dating were accepted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40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The 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job market was competitive 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In the city the </a:t>
            </a:r>
            <a:r>
              <a:rPr lang="en-US" altLang="en-US" sz="40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individual 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was more important, where in rural (farming) areas the </a:t>
            </a:r>
            <a:r>
              <a:rPr lang="en-US" altLang="en-US" sz="4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community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 was more important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latin typeface="Goudy Old Style" panose="02020502050305020303" pitchFamily="18" charset="0"/>
                <a:cs typeface="Times New Roman" pitchFamily="18" charset="0"/>
              </a:rPr>
              <a:t>For many city </a:t>
            </a:r>
            <a:r>
              <a:rPr lang="en-US" altLang="en-US" sz="4000" dirty="0">
                <a:latin typeface="Goudy Old Style" panose="02020502050305020303" pitchFamily="18" charset="0"/>
                <a:cs typeface="Times New Roman" pitchFamily="18" charset="0"/>
              </a:rPr>
              <a:t>living was fast paced  and exciting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10245" name="Picture 5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2" y="2438400"/>
            <a:ext cx="2347913" cy="313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85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688" cy="722313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The New Urban Scene</a:t>
            </a: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sp>
        <p:nvSpPr>
          <p:cNvPr id="7171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5715000" cy="4648200"/>
          </a:xfrm>
        </p:spPr>
        <p:txBody>
          <a:bodyPr rtlCol="0">
            <a:no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In spite of all the </a:t>
            </a:r>
            <a:r>
              <a:rPr lang="en-US" altLang="en-US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advantages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 of city living there were some </a:t>
            </a:r>
            <a:r>
              <a:rPr lang="en-US" altLang="en-US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disadvantages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as well: </a:t>
            </a:r>
            <a:endParaRPr lang="en-US" altLang="en-US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City life tended to be impersonal, frightening and lonely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Some felt the residents lacked morality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All the new technologies combined with fast paced living led to people wanting a return to conservative values.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This tended to focus on laws regarding alcohol reform and a resurgence of religion</a:t>
            </a:r>
            <a:endParaRPr lang="en-US" alt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11268" name="Picture 4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667000"/>
            <a:ext cx="1955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24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8" cy="722313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The Prohibition Experiment </a:t>
            </a:r>
            <a:endParaRPr lang="en-US" altLang="en-US" b="1" dirty="0" smtClean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5867400" cy="4648200"/>
          </a:xfrm>
        </p:spPr>
        <p:txBody>
          <a:bodyPr rtlCol="0">
            <a:normAutofit lnSpcReduction="10000"/>
          </a:bodyPr>
          <a:lstStyle/>
          <a:p>
            <a:pPr marL="411480" indent="-342900" eaLnBrk="1" fontAlgn="auto" hangingPunct="1">
              <a:spcAft>
                <a:spcPts val="0"/>
              </a:spcAft>
              <a:defRPr/>
            </a:pPr>
            <a:r>
              <a:rPr lang="en-US" sz="22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Prohibition</a:t>
            </a:r>
            <a:r>
              <a:rPr 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r>
              <a:rPr lang="en-US" sz="2200" dirty="0">
                <a:latin typeface="Goudy Old Style" panose="02020502050305020303" pitchFamily="18" charset="0"/>
              </a:rPr>
              <a:t>Under the </a:t>
            </a:r>
            <a:r>
              <a:rPr lang="en-US" sz="2200" dirty="0">
                <a:solidFill>
                  <a:srgbClr val="FF0000"/>
                </a:solidFill>
                <a:latin typeface="Goudy Old Style" panose="02020502050305020303" pitchFamily="18" charset="0"/>
              </a:rPr>
              <a:t>18</a:t>
            </a:r>
            <a:r>
              <a:rPr lang="en-US" sz="2200" baseline="30000" dirty="0">
                <a:solidFill>
                  <a:srgbClr val="FF0000"/>
                </a:solidFill>
                <a:latin typeface="Goudy Old Style" panose="02020502050305020303" pitchFamily="18" charset="0"/>
              </a:rPr>
              <a:t>th</a:t>
            </a:r>
            <a:r>
              <a:rPr lang="en-US" sz="2200" dirty="0">
                <a:solidFill>
                  <a:srgbClr val="FF0000"/>
                </a:solidFill>
                <a:latin typeface="Goudy Old Style" panose="02020502050305020303" pitchFamily="18" charset="0"/>
              </a:rPr>
              <a:t> Amendment </a:t>
            </a:r>
            <a:r>
              <a:rPr lang="en-US" sz="2200" dirty="0">
                <a:latin typeface="Goudy Old Style" panose="02020502050305020303" pitchFamily="18" charset="0"/>
              </a:rPr>
              <a:t>the manufacturing, sale and transportation of alcoholic beverages were legally </a:t>
            </a:r>
            <a:r>
              <a:rPr lang="en-US" sz="2200" dirty="0" smtClean="0">
                <a:latin typeface="Goudy Old Style" panose="02020502050305020303" pitchFamily="18" charset="0"/>
              </a:rPr>
              <a:t>prohibited in the United States. </a:t>
            </a:r>
            <a:endParaRPr lang="en-US" sz="22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The main reason for passing the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18</a:t>
            </a:r>
            <a:r>
              <a:rPr lang="en-US" baseline="300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 Amendment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 was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an attempt to maintain morality within our society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Previously in 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1919,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Volstead Act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was passed 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creating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Prohibition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Bureau 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who’s main job was to monitor American citizens and enforce the ban on alcohol </a:t>
            </a:r>
            <a:endParaRPr lang="en-US" dirty="0">
              <a:solidFill>
                <a:srgbClr val="FF000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marL="914717" lvl="2" indent="-27432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Prohibition was mainly supported by </a:t>
            </a:r>
            <a:r>
              <a:rPr lang="en-US" sz="2200" dirty="0">
                <a:latin typeface="Goudy Old Style" panose="02020502050305020303" pitchFamily="18" charset="0"/>
                <a:cs typeface="Times New Roman" pitchFamily="18" charset="0"/>
              </a:rPr>
              <a:t>those living in the South and in the Western parts of the U.S.A. </a:t>
            </a:r>
          </a:p>
          <a:p>
            <a:pPr marL="914717" lvl="2" indent="-27432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2293" name="Picture 5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04107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87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7" cy="722313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latin typeface="Goudy Old Style" panose="02020502050305020303" pitchFamily="18" charset="0"/>
              </a:rPr>
              <a:t>The Prohibition Experiment </a:t>
            </a:r>
            <a:endParaRPr lang="en-US" altLang="en-US" b="1" dirty="0" smtClean="0">
              <a:latin typeface="Goudy Old Style" panose="02020502050305020303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573676" cy="4876800"/>
          </a:xfrm>
        </p:spPr>
        <p:txBody>
          <a:bodyPr/>
          <a:lstStyle/>
          <a:p>
            <a:pPr eaLnBrk="1" hangingPunct="1"/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The enforcement of prohibition  seemed to be an immediate success</a:t>
            </a:r>
          </a:p>
          <a:p>
            <a:pPr lvl="1" eaLnBrk="1" hangingPunct="1"/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However, the </a:t>
            </a:r>
            <a:r>
              <a:rPr lang="en-US" altLang="en-US" sz="23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Prohibition Bureau 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was underfunded and the law alienated newly arriving immigrants </a:t>
            </a:r>
          </a:p>
          <a:p>
            <a:pPr lvl="1" eaLnBrk="1" hangingPunct="1"/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Absenteeism within the family structure is down and some saw their savings increase</a:t>
            </a:r>
          </a:p>
          <a:p>
            <a:pPr lvl="2" indent="-273050" eaLnBrk="1" hangingPunct="1"/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Ultimately the goals of prohibition fails and the </a:t>
            </a:r>
            <a:r>
              <a:rPr lang="en-US" altLang="en-US" sz="23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18</a:t>
            </a:r>
            <a:r>
              <a:rPr lang="en-US" altLang="en-US" sz="2300" baseline="300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23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 Amendment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 is repealed through he introduction of the </a:t>
            </a:r>
            <a:r>
              <a:rPr lang="en-US" altLang="en-US" sz="23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21</a:t>
            </a:r>
            <a:r>
              <a:rPr lang="en-US" altLang="en-US" sz="2300" baseline="300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st</a:t>
            </a:r>
            <a:r>
              <a:rPr lang="en-US" altLang="en-US" sz="23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 Amendment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 in 1933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76" y="2514600"/>
            <a:ext cx="23012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7" cy="722313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The Prohibition Experiment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15000" cy="4724400"/>
          </a:xfrm>
        </p:spPr>
        <p:txBody>
          <a:bodyPr/>
          <a:lstStyle/>
          <a:p>
            <a:pPr eaLnBrk="1" hangingPunct="1"/>
            <a:r>
              <a:rPr lang="en-US" altLang="en-US" sz="26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What did Prohibition Create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A market for </a:t>
            </a:r>
            <a:r>
              <a:rPr lang="en-US" altLang="en-US" sz="26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speakeasies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 and bootleggers emerged due to the trafficking of illegal liquor</a:t>
            </a:r>
          </a:p>
          <a:p>
            <a:pPr lvl="2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These were mostly enjoyed by middle and upper class Americans</a:t>
            </a:r>
          </a:p>
          <a:p>
            <a:pPr lvl="1" eaLnBrk="1" hangingPunct="1"/>
            <a:endParaRPr lang="en-US" altLang="en-US" sz="26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Organized crime became mainstream to handle the demand for alcohol </a:t>
            </a:r>
          </a:p>
          <a:p>
            <a:pPr lvl="2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Led to violence from gangsters like </a:t>
            </a:r>
            <a:r>
              <a:rPr lang="en-US" altLang="en-US" sz="24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Al Capone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600" dirty="0" smtClean="0"/>
          </a:p>
        </p:txBody>
      </p:sp>
      <p:pic>
        <p:nvPicPr>
          <p:cNvPr id="2" name="Picture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590800"/>
            <a:ext cx="2036663" cy="235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25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6" name="Picture 2" descr="http://esper-magazine.com/blog/wp-content/uploads/2009/11/Speakeasy-Bar-photo021.gif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85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151</TotalTime>
  <Words>706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Chapter 13-Section 1-                   Changing Ways of Life </vt:lpstr>
      <vt:lpstr>Rural and Urban Differences</vt:lpstr>
      <vt:lpstr>The New Urban Scene</vt:lpstr>
      <vt:lpstr>The New Urban Scene </vt:lpstr>
      <vt:lpstr>The New Urban Scene</vt:lpstr>
      <vt:lpstr>The Prohibition Experiment </vt:lpstr>
      <vt:lpstr>The Prohibition Experiment </vt:lpstr>
      <vt:lpstr>The Prohibition Experiment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Organized Crime</vt:lpstr>
      <vt:lpstr>The Purple Gang </vt:lpstr>
      <vt:lpstr>Science and Religion Clash</vt:lpstr>
      <vt:lpstr>The Scopes Trial </vt:lpstr>
      <vt:lpstr>The Scopes Trial 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13-Section 1-Changing Ways of Life </dc:title>
  <dc:creator>Windows User</dc:creator>
  <cp:lastModifiedBy>Windows User</cp:lastModifiedBy>
  <cp:revision>4</cp:revision>
  <dcterms:created xsi:type="dcterms:W3CDTF">2017-12-01T15:25:11Z</dcterms:created>
  <dcterms:modified xsi:type="dcterms:W3CDTF">2019-11-15T15:02:35Z</dcterms:modified>
</cp:coreProperties>
</file>