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7" r:id="rId2"/>
    <p:sldId id="268" r:id="rId3"/>
    <p:sldId id="269" r:id="rId4"/>
    <p:sldId id="270" r:id="rId5"/>
    <p:sldId id="284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280" r:id="rId16"/>
    <p:sldId id="281" r:id="rId17"/>
    <p:sldId id="282" r:id="rId18"/>
    <p:sldId id="283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8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09B5461A-05AB-4572-9748-ED6BEEDA4D6A}" type="datetimeFigureOut">
              <a:rPr lang="en-US" smtClean="0"/>
              <a:t>11/11/2019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F92030C3-A49D-4A54-B4E1-E1C07546CA25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9B5461A-05AB-4572-9748-ED6BEEDA4D6A}" type="datetimeFigureOut">
              <a:rPr lang="en-US" smtClean="0"/>
              <a:t>11/11/2019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92030C3-A49D-4A54-B4E1-E1C07546CA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9B5461A-05AB-4572-9748-ED6BEEDA4D6A}" type="datetimeFigureOut">
              <a:rPr lang="en-US" smtClean="0"/>
              <a:t>11/11/2019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92030C3-A49D-4A54-B4E1-E1C07546CA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9B5461A-05AB-4572-9748-ED6BEEDA4D6A}" type="datetimeFigureOut">
              <a:rPr lang="en-US" smtClean="0"/>
              <a:t>11/11/2019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92030C3-A49D-4A54-B4E1-E1C07546CA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09B5461A-05AB-4572-9748-ED6BEEDA4D6A}" type="datetimeFigureOut">
              <a:rPr lang="en-US" smtClean="0"/>
              <a:t>11/11/2019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F92030C3-A49D-4A54-B4E1-E1C07546CA2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9B5461A-05AB-4572-9748-ED6BEEDA4D6A}" type="datetimeFigureOut">
              <a:rPr lang="en-US" smtClean="0"/>
              <a:t>11/11/2019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F92030C3-A49D-4A54-B4E1-E1C07546CA2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9B5461A-05AB-4572-9748-ED6BEEDA4D6A}" type="datetimeFigureOut">
              <a:rPr lang="en-US" smtClean="0"/>
              <a:t>11/11/2019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F92030C3-A49D-4A54-B4E1-E1C07546CA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9B5461A-05AB-4572-9748-ED6BEEDA4D6A}" type="datetimeFigureOut">
              <a:rPr lang="en-US" smtClean="0"/>
              <a:t>11/11/2019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92030C3-A49D-4A54-B4E1-E1C07546CA2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9B5461A-05AB-4572-9748-ED6BEEDA4D6A}" type="datetimeFigureOut">
              <a:rPr lang="en-US" smtClean="0"/>
              <a:t>11/11/2019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92030C3-A49D-4A54-B4E1-E1C07546CA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09B5461A-05AB-4572-9748-ED6BEEDA4D6A}" type="datetimeFigureOut">
              <a:rPr lang="en-US" smtClean="0"/>
              <a:t>11/11/2019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F92030C3-A49D-4A54-B4E1-E1C07546CA25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09B5461A-05AB-4572-9748-ED6BEEDA4D6A}" type="datetimeFigureOut">
              <a:rPr lang="en-US" smtClean="0"/>
              <a:t>11/11/2019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F92030C3-A49D-4A54-B4E1-E1C07546CA2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09B5461A-05AB-4572-9748-ED6BEEDA4D6A}" type="datetimeFigureOut">
              <a:rPr lang="en-US" smtClean="0"/>
              <a:t>11/11/2019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F92030C3-A49D-4A54-B4E1-E1C07546CA25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304800"/>
            <a:ext cx="8839200" cy="111125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b="1" dirty="0" smtClean="0">
                <a:latin typeface="Goudy Old Style" panose="02020502050305020303" pitchFamily="18" charset="0"/>
                <a:cs typeface="Times New Roman" pitchFamily="18" charset="0"/>
              </a:rPr>
              <a:t>Chapter 12-Section </a:t>
            </a:r>
            <a:r>
              <a:rPr lang="en-US" sz="4000" b="1" dirty="0">
                <a:latin typeface="Goudy Old Style" panose="02020502050305020303" pitchFamily="18" charset="0"/>
                <a:cs typeface="Times New Roman" pitchFamily="18" charset="0"/>
              </a:rPr>
              <a:t>1-Americans </a:t>
            </a:r>
            <a:r>
              <a:rPr lang="en-US" sz="4000" b="1" dirty="0" smtClean="0">
                <a:latin typeface="Goudy Old Style" panose="02020502050305020303" pitchFamily="18" charset="0"/>
                <a:cs typeface="Times New Roman" pitchFamily="18" charset="0"/>
              </a:rPr>
              <a:t>  Struggles </a:t>
            </a:r>
            <a:r>
              <a:rPr lang="en-US" sz="4000" b="1" dirty="0">
                <a:latin typeface="Goudy Old Style" panose="02020502050305020303" pitchFamily="18" charset="0"/>
                <a:cs typeface="Times New Roman" pitchFamily="18" charset="0"/>
              </a:rPr>
              <a:t>with Post War Issues</a:t>
            </a:r>
          </a:p>
        </p:txBody>
      </p:sp>
      <p:pic>
        <p:nvPicPr>
          <p:cNvPr id="3075" name="Picture 2" descr="http://sheg.stanford.edu/upload/Prohibition%20Wome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830744"/>
            <a:ext cx="4876800" cy="44541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23049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en-US" altLang="en-US"/>
          </a:p>
        </p:txBody>
      </p:sp>
      <p:pic>
        <p:nvPicPr>
          <p:cNvPr id="57346" name="Picture 2" descr="http://library.thinkquest.org/05aug/00158/images/kkk1920%27srall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839247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en-US" b="1" u="sng" dirty="0" smtClean="0">
                <a:solidFill>
                  <a:schemeClr val="accent6">
                    <a:lumMod val="25000"/>
                  </a:schemeClr>
                </a:solidFill>
                <a:latin typeface="Goudy Old Style" pitchFamily="18" charset="0"/>
                <a:cs typeface="Times New Roman" pitchFamily="18" charset="0"/>
              </a:rPr>
              <a:t>The Quota System</a:t>
            </a:r>
            <a:r>
              <a:rPr lang="en-US" altLang="en-US" dirty="0" smtClean="0">
                <a:latin typeface="Goudy Old Style" pitchFamily="18" charset="0"/>
                <a:cs typeface="Times New Roman" pitchFamily="18" charset="0"/>
              </a:rPr>
              <a:t>-From 1919 to 1921 the number of immigrants entering had grown by 600 percent from 141,000 to 805,000</a:t>
            </a:r>
          </a:p>
          <a:p>
            <a:pPr fontAlgn="auto">
              <a:spcAft>
                <a:spcPts val="0"/>
              </a:spcAft>
              <a:defRPr/>
            </a:pPr>
            <a:endParaRPr lang="en-US" altLang="en-US" b="1" dirty="0" smtClean="0">
              <a:latin typeface="Goudy Old Style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altLang="en-US" b="1" dirty="0" smtClean="0">
                <a:solidFill>
                  <a:srgbClr val="002060"/>
                </a:solidFill>
                <a:latin typeface="Goudy Old Style" pitchFamily="18" charset="0"/>
                <a:cs typeface="Times New Roman" pitchFamily="18" charset="0"/>
              </a:rPr>
              <a:t>Emergency </a:t>
            </a:r>
            <a:r>
              <a:rPr lang="en-US" altLang="en-US" b="1" dirty="0" smtClean="0">
                <a:solidFill>
                  <a:srgbClr val="002060"/>
                </a:solidFill>
                <a:latin typeface="Goudy Old Style" pitchFamily="18" charset="0"/>
                <a:cs typeface="Times New Roman" pitchFamily="18" charset="0"/>
              </a:rPr>
              <a:t>Quota Act 1921</a:t>
            </a:r>
            <a:r>
              <a:rPr lang="en-US" altLang="en-US" dirty="0" smtClean="0">
                <a:latin typeface="Goudy Old Style" pitchFamily="18" charset="0"/>
                <a:cs typeface="Times New Roman" pitchFamily="18" charset="0"/>
              </a:rPr>
              <a:t>: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altLang="en-US" sz="2400" dirty="0" smtClean="0">
                <a:latin typeface="Goudy Old Style" pitchFamily="18" charset="0"/>
                <a:cs typeface="Times New Roman" pitchFamily="18" charset="0"/>
              </a:rPr>
              <a:t>It set a maximum number of people from each foreign country </a:t>
            </a:r>
          </a:p>
          <a:p>
            <a:pPr fontAlgn="auto">
              <a:spcAft>
                <a:spcPts val="0"/>
              </a:spcAft>
              <a:defRPr/>
            </a:pPr>
            <a:endParaRPr lang="en-US" altLang="en-US" b="1" dirty="0" smtClean="0">
              <a:latin typeface="Goudy Old Style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altLang="en-US" b="1" dirty="0" smtClean="0">
                <a:solidFill>
                  <a:schemeClr val="accent6">
                    <a:lumMod val="25000"/>
                  </a:schemeClr>
                </a:solidFill>
                <a:latin typeface="Goudy Old Style" pitchFamily="18" charset="0"/>
                <a:cs typeface="Times New Roman" pitchFamily="18" charset="0"/>
              </a:rPr>
              <a:t>Quota </a:t>
            </a:r>
            <a:r>
              <a:rPr lang="en-US" altLang="en-US" b="1" dirty="0" smtClean="0">
                <a:solidFill>
                  <a:schemeClr val="accent6">
                    <a:lumMod val="25000"/>
                  </a:schemeClr>
                </a:solidFill>
                <a:latin typeface="Goudy Old Style" pitchFamily="18" charset="0"/>
                <a:cs typeface="Times New Roman" pitchFamily="18" charset="0"/>
              </a:rPr>
              <a:t>Act of 1924</a:t>
            </a:r>
            <a:r>
              <a:rPr lang="en-US" altLang="en-US" dirty="0" smtClean="0">
                <a:latin typeface="Goudy Old Style" pitchFamily="18" charset="0"/>
                <a:cs typeface="Times New Roman" pitchFamily="18" charset="0"/>
              </a:rPr>
              <a:t>: 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altLang="en-US" sz="2400" dirty="0" smtClean="0">
                <a:latin typeface="Goudy Old Style" pitchFamily="18" charset="0"/>
                <a:cs typeface="Times New Roman" pitchFamily="18" charset="0"/>
              </a:rPr>
              <a:t>Limited immigration even more especially those from southern European countries to 2% of the nationals living in the U.S.</a:t>
            </a:r>
          </a:p>
          <a:p>
            <a:pPr fontAlgn="auto">
              <a:spcAft>
                <a:spcPts val="0"/>
              </a:spcAft>
              <a:defRPr/>
            </a:pPr>
            <a:endParaRPr lang="en-US" altLang="en-US" b="1" dirty="0" smtClean="0">
              <a:latin typeface="Goudy Old Style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altLang="en-US" b="1" dirty="0" smtClean="0">
                <a:solidFill>
                  <a:srgbClr val="002060"/>
                </a:solidFill>
                <a:latin typeface="Goudy Old Style" pitchFamily="18" charset="0"/>
                <a:cs typeface="Times New Roman" pitchFamily="18" charset="0"/>
              </a:rPr>
              <a:t>Quota </a:t>
            </a:r>
            <a:r>
              <a:rPr lang="en-US" altLang="en-US" b="1" dirty="0" smtClean="0">
                <a:solidFill>
                  <a:srgbClr val="002060"/>
                </a:solidFill>
                <a:latin typeface="Goudy Old Style" pitchFamily="18" charset="0"/>
                <a:cs typeface="Times New Roman" pitchFamily="18" charset="0"/>
              </a:rPr>
              <a:t>Act of 1927</a:t>
            </a:r>
            <a:r>
              <a:rPr lang="en-US" altLang="en-US" dirty="0" smtClean="0">
                <a:latin typeface="Goudy Old Style" pitchFamily="18" charset="0"/>
                <a:cs typeface="Times New Roman" pitchFamily="18" charset="0"/>
              </a:rPr>
              <a:t>: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US" altLang="en-US" sz="2400" dirty="0" smtClean="0">
                <a:latin typeface="Goudy Old Style" pitchFamily="18" charset="0"/>
                <a:cs typeface="Times New Roman" pitchFamily="18" charset="0"/>
              </a:rPr>
              <a:t>Limited even more and included Japanese to only 150,000 a year </a:t>
            </a:r>
          </a:p>
          <a:p>
            <a:pPr fontAlgn="auto">
              <a:spcAft>
                <a:spcPts val="0"/>
              </a:spcAft>
              <a:defRPr/>
            </a:pPr>
            <a:endParaRPr lang="en-US" alt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610600" cy="118745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b="1" dirty="0">
                <a:latin typeface="Goudy Old Style" panose="02020502050305020303" pitchFamily="18" charset="0"/>
                <a:cs typeface="Times New Roman" pitchFamily="18" charset="0"/>
              </a:rPr>
              <a:t>Legal Measures to Limit Immigration</a:t>
            </a:r>
          </a:p>
        </p:txBody>
      </p:sp>
    </p:spTree>
    <p:extLst>
      <p:ext uri="{BB962C8B-B14F-4D97-AF65-F5344CB8AC3E}">
        <p14:creationId xmlns:p14="http://schemas.microsoft.com/office/powerpoint/2010/main" val="1395026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381000" y="1842134"/>
            <a:ext cx="5334000" cy="4558665"/>
          </a:xfrm>
        </p:spPr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3600" b="1" u="sng" dirty="0">
                <a:solidFill>
                  <a:srgbClr val="002060"/>
                </a:solidFill>
                <a:latin typeface="Goudy Old Style" panose="02020502050305020303" pitchFamily="18" charset="0"/>
                <a:cs typeface="Times New Roman" panose="02020603050405020304" pitchFamily="18" charset="0"/>
              </a:rPr>
              <a:t>Labor Unrest</a:t>
            </a:r>
            <a:r>
              <a:rPr lang="en-US" altLang="en-US" sz="3600" b="1" u="sng" dirty="0">
                <a:solidFill>
                  <a:schemeClr val="tx1">
                    <a:lumMod val="85000"/>
                    <a:lumOff val="15000"/>
                  </a:schemeClr>
                </a:solidFill>
                <a:latin typeface="Goudy Old Style" panose="02020502050305020303" pitchFamily="18" charset="0"/>
                <a:cs typeface="Times New Roman" panose="02020603050405020304" pitchFamily="18" charset="0"/>
              </a:rPr>
              <a:t>-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Goudy Old Style" panose="02020502050305020303" pitchFamily="18" charset="0"/>
                <a:cs typeface="Times New Roman" panose="02020603050405020304" pitchFamily="18" charset="0"/>
              </a:rPr>
              <a:t>Another problem facing the early 1920’s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Goudy Old Style" panose="02020502050305020303" pitchFamily="18" charset="0"/>
                <a:cs typeface="Times New Roman" panose="02020603050405020304" pitchFamily="18" charset="0"/>
              </a:rPr>
              <a:t>After war strikes were rampant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Goudy Old Style" panose="02020502050305020303" pitchFamily="18" charset="0"/>
                <a:cs typeface="Times New Roman" panose="02020603050405020304" pitchFamily="18" charset="0"/>
              </a:rPr>
              <a:t>Owners said strikers were communist 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Goudy Old Style" panose="02020502050305020303" pitchFamily="18" charset="0"/>
                <a:cs typeface="Times New Roman" panose="02020603050405020304" pitchFamily="18" charset="0"/>
              </a:rPr>
              <a:t>This was an attempt to try and scare people from joining unions</a:t>
            </a:r>
          </a:p>
        </p:txBody>
      </p:sp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2704761" y="228600"/>
            <a:ext cx="5937250" cy="118745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en-US" sz="4000" b="1" u="sng" dirty="0">
                <a:latin typeface="Goudy Old Style" panose="02020502050305020303" pitchFamily="18" charset="0"/>
                <a:cs typeface="Times New Roman" panose="02020603050405020304" pitchFamily="18" charset="0"/>
              </a:rPr>
              <a:t/>
            </a:r>
            <a:br>
              <a:rPr lang="en-US" altLang="en-US" sz="4000" b="1" u="sng" dirty="0">
                <a:latin typeface="Goudy Old Style" panose="02020502050305020303" pitchFamily="18" charset="0"/>
                <a:cs typeface="Times New Roman" panose="02020603050405020304" pitchFamily="18" charset="0"/>
              </a:rPr>
            </a:br>
            <a:r>
              <a:rPr lang="en-US" altLang="en-US" sz="4400" b="1" u="sng" dirty="0">
                <a:latin typeface="Goudy Old Style" panose="02020502050305020303" pitchFamily="18" charset="0"/>
                <a:cs typeface="Times New Roman" panose="02020603050405020304" pitchFamily="18" charset="0"/>
              </a:rPr>
              <a:t>Labor </a:t>
            </a:r>
            <a:r>
              <a:rPr lang="en-US" altLang="en-US" sz="4400" b="1" u="sng" dirty="0" smtClean="0">
                <a:latin typeface="Goudy Old Style" panose="02020502050305020303" pitchFamily="18" charset="0"/>
                <a:cs typeface="Times New Roman" panose="02020603050405020304" pitchFamily="18" charset="0"/>
              </a:rPr>
              <a:t>Unrest</a:t>
            </a:r>
            <a:endParaRPr lang="en-US" altLang="en-US" sz="4400" b="1" u="sng" dirty="0">
              <a:latin typeface="Goudy Old Style" panose="02020502050305020303" pitchFamily="18" charset="0"/>
              <a:cs typeface="Times New Roman" panose="02020603050405020304" pitchFamily="18" charset="0"/>
            </a:endParaRPr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6369" y="2819400"/>
            <a:ext cx="2857008" cy="20840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28351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en-US" altLang="en-US"/>
          </a:p>
        </p:txBody>
      </p:sp>
      <p:pic>
        <p:nvPicPr>
          <p:cNvPr id="59394" name="Picture 2" descr="http://depts.washington.edu/depress/images/strikes/labor%20day%201939-4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29010" cy="68580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967731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en-US" altLang="en-US"/>
          </a:p>
        </p:txBody>
      </p:sp>
      <p:pic>
        <p:nvPicPr>
          <p:cNvPr id="58370" name="Picture 2" descr="http://foundsf.org/images/2/28/Labor1$1938-strike-violence-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499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769249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5791200" cy="5105400"/>
          </a:xfrm>
        </p:spPr>
        <p:txBody>
          <a:bodyPr rtlCol="0">
            <a:normAutofit fontScale="55000" lnSpcReduction="200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4800" u="sng" dirty="0">
                <a:solidFill>
                  <a:schemeClr val="accent6">
                    <a:lumMod val="25000"/>
                  </a:schemeClr>
                </a:solidFill>
                <a:latin typeface="Goudy Old Style" panose="02020502050305020303" pitchFamily="18" charset="0"/>
                <a:cs typeface="Times New Roman" panose="02020603050405020304" pitchFamily="18" charset="0"/>
              </a:rPr>
              <a:t>Boston Police Strike</a:t>
            </a:r>
            <a:r>
              <a:rPr lang="en-US" altLang="en-US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Goudy Old Style" panose="02020502050305020303" pitchFamily="18" charset="0"/>
                <a:cs typeface="Times New Roman" panose="02020603050405020304" pitchFamily="18" charset="0"/>
              </a:rPr>
              <a:t>: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4800" dirty="0" smtClean="0">
                <a:solidFill>
                  <a:srgbClr val="002060"/>
                </a:solidFill>
                <a:latin typeface="Goudy Old Style" panose="02020502050305020303" pitchFamily="18" charset="0"/>
                <a:cs typeface="Times New Roman" panose="02020603050405020304" pitchFamily="18" charset="0"/>
              </a:rPr>
              <a:t>Boston police </a:t>
            </a:r>
            <a:r>
              <a:rPr lang="en-US" altLang="en-US" sz="4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oudy Old Style" panose="02020502050305020303" pitchFamily="18" charset="0"/>
                <a:cs typeface="Times New Roman" panose="02020603050405020304" pitchFamily="18" charset="0"/>
              </a:rPr>
              <a:t>had not received a raise since before WWI and were not allowed to for a union so in 1919 they went </a:t>
            </a:r>
            <a:r>
              <a:rPr lang="en-US" altLang="en-US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Goudy Old Style" panose="02020502050305020303" pitchFamily="18" charset="0"/>
                <a:cs typeface="Times New Roman" panose="02020603050405020304" pitchFamily="18" charset="0"/>
              </a:rPr>
              <a:t>and strike </a:t>
            </a:r>
            <a:endParaRPr lang="en-US" altLang="en-US" sz="4800" dirty="0" smtClean="0">
              <a:solidFill>
                <a:schemeClr val="tx1">
                  <a:lumMod val="85000"/>
                  <a:lumOff val="15000"/>
                </a:schemeClr>
              </a:solidFill>
              <a:latin typeface="Goudy Old Style" panose="02020502050305020303" pitchFamily="18" charset="0"/>
              <a:cs typeface="Times New Roman" panose="02020603050405020304" pitchFamily="18" charset="0"/>
            </a:endParaRP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4800" dirty="0" smtClean="0">
                <a:solidFill>
                  <a:schemeClr val="accent6">
                    <a:lumMod val="25000"/>
                  </a:schemeClr>
                </a:solidFill>
                <a:latin typeface="Goudy Old Style" panose="02020502050305020303" pitchFamily="18" charset="0"/>
                <a:cs typeface="Times New Roman" panose="02020603050405020304" pitchFamily="18" charset="0"/>
              </a:rPr>
              <a:t>Massachusetts Governor Calvin Coolidge </a:t>
            </a:r>
            <a:r>
              <a:rPr lang="en-US" altLang="en-US" sz="4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oudy Old Style" panose="02020502050305020303" pitchFamily="18" charset="0"/>
                <a:cs typeface="Times New Roman" panose="02020603050405020304" pitchFamily="18" charset="0"/>
              </a:rPr>
              <a:t>fired the police and called out the national guard to remove them </a:t>
            </a:r>
          </a:p>
          <a:p>
            <a:pPr lvl="2" fontAlgn="auto">
              <a:spcAft>
                <a:spcPts val="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4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oudy Old Style" panose="02020502050305020303" pitchFamily="18" charset="0"/>
                <a:cs typeface="Times New Roman" panose="02020603050405020304" pitchFamily="18" charset="0"/>
              </a:rPr>
              <a:t>The strike ended but new officers were hired instead of calling the old ones back </a:t>
            </a:r>
            <a:endParaRPr lang="en-US" altLang="en-US" sz="4800" dirty="0">
              <a:solidFill>
                <a:schemeClr val="tx1">
                  <a:lumMod val="85000"/>
                  <a:lumOff val="15000"/>
                </a:schemeClr>
              </a:solidFill>
              <a:latin typeface="Goudy Old Style" panose="02020502050305020303" pitchFamily="18" charset="0"/>
              <a:cs typeface="Times New Roman" panose="02020603050405020304" pitchFamily="18" charset="0"/>
            </a:endParaRP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4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oudy Old Style" panose="02020502050305020303" pitchFamily="18" charset="0"/>
                <a:cs typeface="Times New Roman" panose="02020603050405020304" pitchFamily="18" charset="0"/>
              </a:rPr>
              <a:t>This proved that the government </a:t>
            </a:r>
            <a:r>
              <a:rPr lang="en-US" altLang="en-US" sz="4800" dirty="0">
                <a:solidFill>
                  <a:schemeClr val="tx1">
                    <a:lumMod val="85000"/>
                    <a:lumOff val="15000"/>
                  </a:schemeClr>
                </a:solidFill>
                <a:latin typeface="Goudy Old Style" panose="02020502050305020303" pitchFamily="18" charset="0"/>
                <a:cs typeface="Times New Roman" panose="02020603050405020304" pitchFamily="18" charset="0"/>
              </a:rPr>
              <a:t>had power over labor</a:t>
            </a:r>
          </a:p>
        </p:txBody>
      </p:sp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2667000" y="228600"/>
            <a:ext cx="5937250" cy="118745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altLang="en-US" sz="4000" b="1" u="sng" dirty="0">
                <a:latin typeface="Goudy Old Style" panose="02020502050305020303" pitchFamily="18" charset="0"/>
                <a:cs typeface="Times New Roman" panose="02020603050405020304" pitchFamily="18" charset="0"/>
              </a:rPr>
              <a:t>Labor Unrest</a:t>
            </a:r>
            <a:endParaRPr lang="en-US" altLang="en-US" sz="4000" dirty="0">
              <a:latin typeface="Goudy Old Style" panose="02020502050305020303" pitchFamily="18" charset="0"/>
            </a:endParaRPr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9498" y="2667000"/>
            <a:ext cx="2511085" cy="28432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541473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5937250" cy="472440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b="1" u="sng" dirty="0">
                <a:solidFill>
                  <a:srgbClr val="002060"/>
                </a:solidFill>
                <a:latin typeface="Goudy Old Style" panose="02020502050305020303" pitchFamily="18" charset="0"/>
                <a:cs typeface="Times New Roman" panose="02020603050405020304" pitchFamily="18" charset="0"/>
              </a:rPr>
              <a:t>Steel Mill </a:t>
            </a:r>
            <a:r>
              <a:rPr lang="en-US" altLang="en-US" b="1" u="sng" dirty="0" smtClean="0">
                <a:solidFill>
                  <a:srgbClr val="002060"/>
                </a:solidFill>
                <a:latin typeface="Goudy Old Style" panose="02020502050305020303" pitchFamily="18" charset="0"/>
                <a:cs typeface="Times New Roman" panose="02020603050405020304" pitchFamily="18" charset="0"/>
              </a:rPr>
              <a:t>Strike</a:t>
            </a:r>
            <a:r>
              <a:rPr lang="en-US" alt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oudy Old Style" panose="02020502050305020303" pitchFamily="18" charset="0"/>
                <a:cs typeface="Times New Roman" panose="02020603050405020304" pitchFamily="18" charset="0"/>
              </a:rPr>
              <a:t>-</a:t>
            </a:r>
            <a:endParaRPr lang="en-US" altLang="en-US" b="1" u="sng" dirty="0">
              <a:solidFill>
                <a:schemeClr val="tx1">
                  <a:lumMod val="85000"/>
                  <a:lumOff val="15000"/>
                </a:schemeClr>
              </a:solidFill>
              <a:latin typeface="Goudy Old Style" panose="02020502050305020303" pitchFamily="18" charset="0"/>
              <a:cs typeface="Times New Roman" panose="02020603050405020304" pitchFamily="18" charset="0"/>
            </a:endParaRP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oudy Old Style" panose="02020502050305020303" pitchFamily="18" charset="0"/>
                <a:cs typeface="Times New Roman" panose="02020603050405020304" pitchFamily="18" charset="0"/>
              </a:rPr>
              <a:t>Steel workers wanted </a:t>
            </a:r>
            <a:r>
              <a:rPr lang="en-US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Goudy Old Style" panose="02020502050305020303" pitchFamily="18" charset="0"/>
                <a:cs typeface="Times New Roman" panose="02020603050405020304" pitchFamily="18" charset="0"/>
              </a:rPr>
              <a:t>lower hours and </a:t>
            </a:r>
            <a:r>
              <a:rPr lang="en-US" alt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oudy Old Style" panose="02020502050305020303" pitchFamily="18" charset="0"/>
                <a:cs typeface="Times New Roman" panose="02020603050405020304" pitchFamily="18" charset="0"/>
              </a:rPr>
              <a:t>a living </a:t>
            </a:r>
            <a:r>
              <a:rPr lang="en-US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Goudy Old Style" panose="02020502050305020303" pitchFamily="18" charset="0"/>
                <a:cs typeface="Times New Roman" panose="02020603050405020304" pitchFamily="18" charset="0"/>
              </a:rPr>
              <a:t>wage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oudy Old Style" panose="02020502050305020303" pitchFamily="18" charset="0"/>
                <a:cs typeface="Times New Roman" panose="02020603050405020304" pitchFamily="18" charset="0"/>
              </a:rPr>
              <a:t>In September 1919, over 300,000 workers </a:t>
            </a:r>
            <a:r>
              <a:rPr lang="en-US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Goudy Old Style" panose="02020502050305020303" pitchFamily="18" charset="0"/>
                <a:cs typeface="Times New Roman" panose="02020603050405020304" pitchFamily="18" charset="0"/>
              </a:rPr>
              <a:t>at U.S. </a:t>
            </a:r>
            <a:r>
              <a:rPr lang="en-US" alt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oudy Old Style" panose="02020502050305020303" pitchFamily="18" charset="0"/>
                <a:cs typeface="Times New Roman" panose="02020603050405020304" pitchFamily="18" charset="0"/>
              </a:rPr>
              <a:t>Steel Corporation went on </a:t>
            </a:r>
            <a:r>
              <a:rPr lang="en-US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Goudy Old Style" panose="02020502050305020303" pitchFamily="18" charset="0"/>
                <a:cs typeface="Times New Roman" panose="02020603050405020304" pitchFamily="18" charset="0"/>
              </a:rPr>
              <a:t>strike</a:t>
            </a:r>
          </a:p>
          <a:p>
            <a:pPr lvl="2" fontAlgn="auto">
              <a:spcAft>
                <a:spcPts val="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oudy Old Style" panose="02020502050305020303" pitchFamily="18" charset="0"/>
                <a:cs typeface="Times New Roman" panose="02020603050405020304" pitchFamily="18" charset="0"/>
              </a:rPr>
              <a:t>Strikers were beaten </a:t>
            </a:r>
            <a:r>
              <a:rPr lang="en-US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Goudy Old Style" panose="02020502050305020303" pitchFamily="18" charset="0"/>
                <a:cs typeface="Times New Roman" panose="02020603050405020304" pitchFamily="18" charset="0"/>
              </a:rPr>
              <a:t>by </a:t>
            </a:r>
            <a:r>
              <a:rPr lang="en-US" alt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oudy Old Style" panose="02020502050305020303" pitchFamily="18" charset="0"/>
                <a:cs typeface="Times New Roman" panose="02020603050405020304" pitchFamily="18" charset="0"/>
              </a:rPr>
              <a:t>police, federal troops and state militias. </a:t>
            </a:r>
          </a:p>
          <a:p>
            <a:pPr lvl="3" fontAlgn="auto">
              <a:spcAft>
                <a:spcPts val="0"/>
              </a:spcAft>
              <a:buClr>
                <a:schemeClr val="accent4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oudy Old Style" panose="02020502050305020303" pitchFamily="18" charset="0"/>
                <a:cs typeface="Times New Roman" panose="02020603050405020304" pitchFamily="18" charset="0"/>
              </a:rPr>
              <a:t>The workers </a:t>
            </a:r>
            <a:r>
              <a:rPr lang="en-US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Goudy Old Style" panose="02020502050305020303" pitchFamily="18" charset="0"/>
                <a:cs typeface="Times New Roman" panose="02020603050405020304" pitchFamily="18" charset="0"/>
              </a:rPr>
              <a:t>labeled as communist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oudy Old Style" panose="02020502050305020303" pitchFamily="18" charset="0"/>
                <a:cs typeface="Times New Roman" panose="02020603050405020304" pitchFamily="18" charset="0"/>
              </a:rPr>
              <a:t>The strike finally ended in 1920 and although the workers </a:t>
            </a:r>
            <a:r>
              <a:rPr lang="en-US" alt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Goudy Old Style" panose="02020502050305020303" pitchFamily="18" charset="0"/>
                <a:cs typeface="Times New Roman" panose="02020603050405020304" pitchFamily="18" charset="0"/>
              </a:rPr>
              <a:t>won </a:t>
            </a:r>
            <a:r>
              <a:rPr lang="en-US" alt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oudy Old Style" panose="02020502050305020303" pitchFamily="18" charset="0"/>
                <a:cs typeface="Times New Roman" panose="02020603050405020304" pitchFamily="18" charset="0"/>
              </a:rPr>
              <a:t>an eight hour day they still could not unionize</a:t>
            </a:r>
            <a:endParaRPr lang="en-US" altLang="en-US" sz="2400" dirty="0">
              <a:solidFill>
                <a:schemeClr val="tx1">
                  <a:lumMod val="85000"/>
                  <a:lumOff val="15000"/>
                </a:schemeClr>
              </a:solidFill>
              <a:latin typeface="Goudy Old Style" panose="02020502050305020303" pitchFamily="18" charset="0"/>
              <a:cs typeface="Times New Roman" panose="02020603050405020304" pitchFamily="18" charset="0"/>
            </a:endParaRPr>
          </a:p>
        </p:txBody>
      </p:sp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2667000" y="228600"/>
            <a:ext cx="5937250" cy="118745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altLang="en-US" sz="4000" b="1" u="sng" dirty="0">
                <a:latin typeface="Goudy Old Style" panose="02020502050305020303" pitchFamily="18" charset="0"/>
                <a:cs typeface="Times New Roman" panose="02020603050405020304" pitchFamily="18" charset="0"/>
              </a:rPr>
              <a:t>Labor Unrest</a:t>
            </a:r>
            <a:endParaRPr lang="en-US" altLang="en-US" sz="4000" dirty="0"/>
          </a:p>
        </p:txBody>
      </p:sp>
      <p:pic>
        <p:nvPicPr>
          <p:cNvPr id="2150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743200"/>
            <a:ext cx="2082441" cy="2463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623795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6172200" cy="472440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600" b="1" u="sng" dirty="0">
                <a:solidFill>
                  <a:schemeClr val="accent6">
                    <a:lumMod val="50000"/>
                  </a:schemeClr>
                </a:solidFill>
                <a:latin typeface="Goudy Old Style" panose="02020502050305020303" pitchFamily="18" charset="0"/>
                <a:cs typeface="Times New Roman" panose="02020603050405020304" pitchFamily="18" charset="0"/>
              </a:rPr>
              <a:t>Coal Miners </a:t>
            </a:r>
            <a:r>
              <a:rPr lang="en-US" altLang="en-US" sz="2600" b="1" u="sng" dirty="0" smtClean="0">
                <a:solidFill>
                  <a:schemeClr val="accent6">
                    <a:lumMod val="50000"/>
                  </a:schemeClr>
                </a:solidFill>
                <a:latin typeface="Goudy Old Style" panose="02020502050305020303" pitchFamily="18" charset="0"/>
                <a:cs typeface="Times New Roman" panose="02020603050405020304" pitchFamily="18" charset="0"/>
              </a:rPr>
              <a:t>Strike</a:t>
            </a:r>
            <a:r>
              <a:rPr lang="en-US" altLang="en-US" sz="2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oudy Old Style" panose="02020502050305020303" pitchFamily="18" charset="0"/>
                <a:cs typeface="Times New Roman" panose="02020603050405020304" pitchFamily="18" charset="0"/>
              </a:rPr>
              <a:t>-</a:t>
            </a:r>
            <a:endParaRPr lang="en-US" altLang="en-US" sz="2600" b="1" u="sng" dirty="0">
              <a:solidFill>
                <a:schemeClr val="tx1">
                  <a:lumMod val="85000"/>
                  <a:lumOff val="15000"/>
                </a:schemeClr>
              </a:solidFill>
              <a:latin typeface="Goudy Old Style" panose="02020502050305020303" pitchFamily="18" charset="0"/>
              <a:cs typeface="Times New Roman" panose="02020603050405020304" pitchFamily="18" charset="0"/>
            </a:endParaRP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oudy Old Style" panose="02020502050305020303" pitchFamily="18" charset="0"/>
                <a:cs typeface="Times New Roman" panose="02020603050405020304" pitchFamily="18" charset="0"/>
              </a:rPr>
              <a:t>Unions </a:t>
            </a:r>
            <a:r>
              <a:rPr lang="en-US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Goudy Old Style" panose="02020502050305020303" pitchFamily="18" charset="0"/>
                <a:cs typeface="Times New Roman" panose="02020603050405020304" pitchFamily="18" charset="0"/>
              </a:rPr>
              <a:t>had some success in coal mines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600" dirty="0">
                <a:solidFill>
                  <a:srgbClr val="002060"/>
                </a:solidFill>
                <a:latin typeface="Goudy Old Style" panose="02020502050305020303" pitchFamily="18" charset="0"/>
                <a:cs typeface="Times New Roman" panose="02020603050405020304" pitchFamily="18" charset="0"/>
              </a:rPr>
              <a:t>John L. </a:t>
            </a:r>
            <a:r>
              <a:rPr lang="en-US" altLang="en-US" sz="2600" dirty="0" smtClean="0">
                <a:solidFill>
                  <a:srgbClr val="002060"/>
                </a:solidFill>
                <a:latin typeface="Goudy Old Style" panose="02020502050305020303" pitchFamily="18" charset="0"/>
                <a:cs typeface="Times New Roman" panose="02020603050405020304" pitchFamily="18" charset="0"/>
              </a:rPr>
              <a:t>Lewis </a:t>
            </a:r>
            <a:r>
              <a:rPr lang="en-US" altLang="en-US" sz="2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oudy Old Style" panose="02020502050305020303" pitchFamily="18" charset="0"/>
                <a:cs typeface="Times New Roman" panose="02020603050405020304" pitchFamily="18" charset="0"/>
              </a:rPr>
              <a:t>a </a:t>
            </a:r>
            <a:r>
              <a:rPr lang="en-US" altLang="en-US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Goudy Old Style" panose="02020502050305020303" pitchFamily="18" charset="0"/>
                <a:cs typeface="Times New Roman" panose="02020603050405020304" pitchFamily="18" charset="0"/>
              </a:rPr>
              <a:t>labor </a:t>
            </a:r>
            <a:r>
              <a:rPr lang="en-US" altLang="en-US" sz="2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oudy Old Style" panose="02020502050305020303" pitchFamily="18" charset="0"/>
                <a:cs typeface="Times New Roman" panose="02020603050405020304" pitchFamily="18" charset="0"/>
              </a:rPr>
              <a:t>leader led the strike of the </a:t>
            </a:r>
            <a:r>
              <a:rPr lang="en-US" altLang="en-US" sz="2600" dirty="0" smtClean="0">
                <a:solidFill>
                  <a:schemeClr val="accent6">
                    <a:lumMod val="25000"/>
                  </a:schemeClr>
                </a:solidFill>
                <a:latin typeface="Goudy Old Style" panose="02020502050305020303" pitchFamily="18" charset="0"/>
                <a:cs typeface="Times New Roman" panose="02020603050405020304" pitchFamily="18" charset="0"/>
              </a:rPr>
              <a:t>United Mine Workers of America </a:t>
            </a:r>
            <a:endParaRPr lang="en-US" altLang="en-US" sz="2600" dirty="0">
              <a:solidFill>
                <a:schemeClr val="accent6">
                  <a:lumMod val="25000"/>
                </a:schemeClr>
              </a:solidFill>
              <a:latin typeface="Goudy Old Style" panose="02020502050305020303" pitchFamily="18" charset="0"/>
              <a:cs typeface="Times New Roman" panose="02020603050405020304" pitchFamily="18" charset="0"/>
            </a:endParaRPr>
          </a:p>
          <a:p>
            <a:pPr lvl="2" fontAlgn="auto">
              <a:spcAft>
                <a:spcPts val="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2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oudy Old Style" panose="02020502050305020303" pitchFamily="18" charset="0"/>
                <a:cs typeface="Times New Roman" panose="02020603050405020304" pitchFamily="18" charset="0"/>
              </a:rPr>
              <a:t>He told </a:t>
            </a:r>
            <a:r>
              <a:rPr lang="en-US" altLang="en-US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Goudy Old Style" panose="02020502050305020303" pitchFamily="18" charset="0"/>
                <a:cs typeface="Times New Roman" panose="02020603050405020304" pitchFamily="18" charset="0"/>
              </a:rPr>
              <a:t>the owners it was over, but kept it going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600" dirty="0">
                <a:solidFill>
                  <a:schemeClr val="tx1">
                    <a:lumMod val="85000"/>
                    <a:lumOff val="15000"/>
                  </a:schemeClr>
                </a:solidFill>
                <a:latin typeface="Goudy Old Style" panose="02020502050305020303" pitchFamily="18" charset="0"/>
                <a:cs typeface="Times New Roman" panose="02020603050405020304" pitchFamily="18" charset="0"/>
              </a:rPr>
              <a:t>President Wilson brought </a:t>
            </a:r>
            <a:r>
              <a:rPr lang="en-US" altLang="en-US" sz="2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oudy Old Style" panose="02020502050305020303" pitchFamily="18" charset="0"/>
                <a:cs typeface="Times New Roman" panose="02020603050405020304" pitchFamily="18" charset="0"/>
              </a:rPr>
              <a:t>end to it by bringing in an </a:t>
            </a:r>
            <a:r>
              <a:rPr lang="en-US" altLang="en-US" sz="2600" dirty="0" smtClean="0">
                <a:solidFill>
                  <a:srgbClr val="002060"/>
                </a:solidFill>
                <a:latin typeface="Goudy Old Style" panose="02020502050305020303" pitchFamily="18" charset="0"/>
                <a:cs typeface="Times New Roman" panose="02020603050405020304" pitchFamily="18" charset="0"/>
              </a:rPr>
              <a:t>arbitrator</a:t>
            </a:r>
            <a:r>
              <a:rPr lang="en-US" altLang="en-US" sz="26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oudy Old Style" panose="02020502050305020303" pitchFamily="18" charset="0"/>
                <a:cs typeface="Times New Roman" panose="02020603050405020304" pitchFamily="18" charset="0"/>
              </a:rPr>
              <a:t>.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oudy Old Style" panose="02020502050305020303" pitchFamily="18" charset="0"/>
                <a:cs typeface="Times New Roman" panose="02020603050405020304" pitchFamily="18" charset="0"/>
              </a:rPr>
              <a:t>Coal workers received a 27</a:t>
            </a:r>
            <a:r>
              <a:rPr lang="en-US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Goudy Old Style" panose="02020502050305020303" pitchFamily="18" charset="0"/>
                <a:cs typeface="Times New Roman" panose="02020603050405020304" pitchFamily="18" charset="0"/>
              </a:rPr>
              <a:t>% raise, but </a:t>
            </a:r>
            <a:r>
              <a:rPr lang="en-US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oudy Old Style" panose="02020502050305020303" pitchFamily="18" charset="0"/>
                <a:cs typeface="Times New Roman" panose="02020603050405020304" pitchFamily="18" charset="0"/>
              </a:rPr>
              <a:t>still could not unionize</a:t>
            </a:r>
            <a:endParaRPr lang="en-US" altLang="en-US" dirty="0">
              <a:solidFill>
                <a:schemeClr val="tx1">
                  <a:lumMod val="85000"/>
                  <a:lumOff val="15000"/>
                </a:schemeClr>
              </a:solidFill>
              <a:latin typeface="Goudy Old Style" panose="02020502050305020303" pitchFamily="18" charset="0"/>
            </a:endParaRPr>
          </a:p>
        </p:txBody>
      </p:sp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2722563" y="228600"/>
            <a:ext cx="5937250" cy="118745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en-US" sz="4000" b="1" u="sng" dirty="0">
                <a:latin typeface="Goudy Old Style" panose="02020502050305020303" pitchFamily="18" charset="0"/>
                <a:cs typeface="Times New Roman" panose="02020603050405020304" pitchFamily="18" charset="0"/>
              </a:rPr>
              <a:t>Labor Unrest</a:t>
            </a:r>
            <a:endParaRPr lang="en-US" altLang="en-US" sz="4000" dirty="0">
              <a:latin typeface="Goudy Old Style" panose="02020502050305020303" pitchFamily="18" charset="0"/>
            </a:endParaRPr>
          </a:p>
        </p:txBody>
      </p:sp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362200"/>
            <a:ext cx="2335213" cy="3167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3516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381000" y="1752600"/>
            <a:ext cx="6019800" cy="5029200"/>
          </a:xfrm>
        </p:spPr>
        <p:txBody>
          <a:bodyPr rtlCol="0">
            <a:normAutofit fontScale="32500" lnSpcReduction="200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7700" dirty="0">
                <a:solidFill>
                  <a:schemeClr val="tx1">
                    <a:lumMod val="85000"/>
                    <a:lumOff val="15000"/>
                  </a:schemeClr>
                </a:solidFill>
                <a:latin typeface="Goudy Old Style" panose="02020502050305020303" pitchFamily="18" charset="0"/>
                <a:cs typeface="Times New Roman" panose="02020603050405020304" pitchFamily="18" charset="0"/>
              </a:rPr>
              <a:t>Labor </a:t>
            </a:r>
            <a:r>
              <a:rPr lang="en-US" altLang="en-US" sz="77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oudy Old Style" panose="02020502050305020303" pitchFamily="18" charset="0"/>
                <a:cs typeface="Times New Roman" panose="02020603050405020304" pitchFamily="18" charset="0"/>
              </a:rPr>
              <a:t>movements begin to lose </a:t>
            </a:r>
            <a:r>
              <a:rPr lang="en-US" altLang="en-US" sz="7700" dirty="0">
                <a:solidFill>
                  <a:schemeClr val="tx1">
                    <a:lumMod val="85000"/>
                    <a:lumOff val="15000"/>
                  </a:schemeClr>
                </a:solidFill>
                <a:latin typeface="Goudy Old Style" panose="02020502050305020303" pitchFamily="18" charset="0"/>
                <a:cs typeface="Times New Roman" panose="02020603050405020304" pitchFamily="18" charset="0"/>
              </a:rPr>
              <a:t>support during 1920’s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77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oudy Old Style" panose="02020502050305020303" pitchFamily="18" charset="0"/>
                <a:cs typeface="Times New Roman" panose="02020603050405020304" pitchFamily="18" charset="0"/>
              </a:rPr>
              <a:t>Union membership dropped from </a:t>
            </a:r>
            <a:r>
              <a:rPr lang="en-US" altLang="en-US" sz="77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oudy Old Style" panose="02020502050305020303" pitchFamily="18" charset="0"/>
                <a:cs typeface="Times New Roman" panose="02020603050405020304" pitchFamily="18" charset="0"/>
              </a:rPr>
              <a:t>five </a:t>
            </a:r>
            <a:r>
              <a:rPr lang="en-US" altLang="en-US" sz="77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oudy Old Style" panose="02020502050305020303" pitchFamily="18" charset="0"/>
                <a:cs typeface="Times New Roman" panose="02020603050405020304" pitchFamily="18" charset="0"/>
              </a:rPr>
              <a:t>million members to around 3.5 million </a:t>
            </a:r>
          </a:p>
          <a:p>
            <a:pPr lvl="2" fontAlgn="auto">
              <a:spcAft>
                <a:spcPts val="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77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oudy Old Style" panose="02020502050305020303" pitchFamily="18" charset="0"/>
                <a:cs typeface="Times New Roman" panose="02020603050405020304" pitchFamily="18" charset="0"/>
              </a:rPr>
              <a:t>There were too </a:t>
            </a:r>
            <a:r>
              <a:rPr lang="en-US" altLang="en-US" sz="7700" dirty="0">
                <a:solidFill>
                  <a:schemeClr val="tx1">
                    <a:lumMod val="85000"/>
                    <a:lumOff val="15000"/>
                  </a:schemeClr>
                </a:solidFill>
                <a:latin typeface="Goudy Old Style" panose="02020502050305020303" pitchFamily="18" charset="0"/>
                <a:cs typeface="Times New Roman" panose="02020603050405020304" pitchFamily="18" charset="0"/>
              </a:rPr>
              <a:t>many immigrants </a:t>
            </a:r>
            <a:r>
              <a:rPr lang="en-US" altLang="en-US" sz="77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oudy Old Style" panose="02020502050305020303" pitchFamily="18" charset="0"/>
                <a:cs typeface="Times New Roman" panose="02020603050405020304" pitchFamily="18" charset="0"/>
              </a:rPr>
              <a:t>who were eager </a:t>
            </a:r>
            <a:r>
              <a:rPr lang="en-US" altLang="en-US" sz="7700" dirty="0">
                <a:solidFill>
                  <a:schemeClr val="tx1">
                    <a:lumMod val="85000"/>
                    <a:lumOff val="15000"/>
                  </a:schemeClr>
                </a:solidFill>
                <a:latin typeface="Goudy Old Style" panose="02020502050305020303" pitchFamily="18" charset="0"/>
                <a:cs typeface="Times New Roman" panose="02020603050405020304" pitchFamily="18" charset="0"/>
              </a:rPr>
              <a:t>to work</a:t>
            </a:r>
          </a:p>
          <a:p>
            <a:pPr lvl="2" fontAlgn="auto">
              <a:spcAft>
                <a:spcPts val="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77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oudy Old Style" panose="02020502050305020303" pitchFamily="18" charset="0"/>
                <a:cs typeface="Times New Roman" panose="02020603050405020304" pitchFamily="18" charset="0"/>
              </a:rPr>
              <a:t>The fact that immigrants spoke different languages made it hard to organize unions </a:t>
            </a:r>
            <a:endParaRPr lang="en-US" altLang="en-US" sz="7700" dirty="0">
              <a:solidFill>
                <a:schemeClr val="tx1">
                  <a:lumMod val="85000"/>
                  <a:lumOff val="15000"/>
                </a:schemeClr>
              </a:solidFill>
              <a:latin typeface="Goudy Old Style" panose="02020502050305020303" pitchFamily="18" charset="0"/>
              <a:cs typeface="Times New Roman" panose="02020603050405020304" pitchFamily="18" charset="0"/>
            </a:endParaRPr>
          </a:p>
          <a:p>
            <a:pPr lvl="2" fontAlgn="auto">
              <a:spcAft>
                <a:spcPts val="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77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oudy Old Style" panose="02020502050305020303" pitchFamily="18" charset="0"/>
                <a:cs typeface="Times New Roman" panose="02020603050405020304" pitchFamily="18" charset="0"/>
              </a:rPr>
              <a:t>Farmers who had moved to the cities were not </a:t>
            </a:r>
            <a:r>
              <a:rPr lang="en-US" altLang="en-US" sz="7700" dirty="0">
                <a:solidFill>
                  <a:schemeClr val="tx1">
                    <a:lumMod val="85000"/>
                    <a:lumOff val="15000"/>
                  </a:schemeClr>
                </a:solidFill>
                <a:latin typeface="Goudy Old Style" panose="02020502050305020303" pitchFamily="18" charset="0"/>
                <a:cs typeface="Times New Roman" panose="02020603050405020304" pitchFamily="18" charset="0"/>
              </a:rPr>
              <a:t>used to working together</a:t>
            </a:r>
          </a:p>
          <a:p>
            <a:pPr lvl="2" fontAlgn="auto">
              <a:spcAft>
                <a:spcPts val="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77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oudy Old Style" panose="02020502050305020303" pitchFamily="18" charset="0"/>
                <a:cs typeface="Times New Roman" panose="02020603050405020304" pitchFamily="18" charset="0"/>
              </a:rPr>
              <a:t>Most unions </a:t>
            </a:r>
            <a:r>
              <a:rPr lang="en-US" altLang="en-US" sz="7700" dirty="0">
                <a:solidFill>
                  <a:schemeClr val="tx1">
                    <a:lumMod val="85000"/>
                    <a:lumOff val="15000"/>
                  </a:schemeClr>
                </a:solidFill>
                <a:latin typeface="Goudy Old Style" panose="02020502050305020303" pitchFamily="18" charset="0"/>
                <a:cs typeface="Times New Roman" panose="02020603050405020304" pitchFamily="18" charset="0"/>
              </a:rPr>
              <a:t>excluded African Americans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altLang="en-US" sz="40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381000"/>
            <a:ext cx="5937250" cy="99060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600" b="1" u="sng" dirty="0" smtClean="0">
                <a:latin typeface="Goudy Old Style" panose="02020502050305020303" pitchFamily="18" charset="0"/>
                <a:cs typeface="Times New Roman" pitchFamily="18" charset="0"/>
              </a:rPr>
              <a:t/>
            </a:r>
            <a:br>
              <a:rPr lang="en-US" sz="3600" b="1" u="sng" dirty="0" smtClean="0">
                <a:latin typeface="Goudy Old Style" panose="02020502050305020303" pitchFamily="18" charset="0"/>
                <a:cs typeface="Times New Roman" pitchFamily="18" charset="0"/>
              </a:rPr>
            </a:br>
            <a:r>
              <a:rPr lang="en-US" sz="4000" b="1" u="sng" dirty="0" smtClean="0">
                <a:latin typeface="Goudy Old Style" panose="02020502050305020303" pitchFamily="18" charset="0"/>
                <a:cs typeface="Times New Roman" pitchFamily="18" charset="0"/>
              </a:rPr>
              <a:t>Labor </a:t>
            </a:r>
            <a:r>
              <a:rPr lang="en-US" sz="4000" b="1" u="sng" dirty="0">
                <a:latin typeface="Goudy Old Style" panose="02020502050305020303" pitchFamily="18" charset="0"/>
                <a:cs typeface="Times New Roman" pitchFamily="18" charset="0"/>
              </a:rPr>
              <a:t>Loses </a:t>
            </a:r>
            <a:r>
              <a:rPr lang="en-US" sz="4000" b="1" u="sng" dirty="0" smtClean="0">
                <a:latin typeface="Goudy Old Style" panose="02020502050305020303" pitchFamily="18" charset="0"/>
                <a:cs typeface="Times New Roman" pitchFamily="18" charset="0"/>
              </a:rPr>
              <a:t>Appeal</a:t>
            </a:r>
            <a:endParaRPr lang="en-US" sz="3600" dirty="0">
              <a:latin typeface="Goudy Old Style" panose="02020502050305020303" pitchFamily="18" charset="0"/>
            </a:endParaRPr>
          </a:p>
        </p:txBody>
      </p:sp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2590800"/>
            <a:ext cx="2095500" cy="276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4116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381000" y="1565275"/>
            <a:ext cx="5638800" cy="4572000"/>
          </a:xfrm>
        </p:spPr>
        <p:txBody>
          <a:bodyPr rtlCol="0">
            <a:normAutofit fontScale="925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Goudy Old Style" panose="02020502050305020303" pitchFamily="18" charset="0"/>
                <a:cs typeface="Times New Roman" panose="02020603050405020304" pitchFamily="18" charset="0"/>
              </a:rPr>
              <a:t>America is tired after WWI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Goudy Old Style" panose="02020502050305020303" pitchFamily="18" charset="0"/>
                <a:cs typeface="Times New Roman" panose="02020603050405020304" pitchFamily="18" charset="0"/>
              </a:rPr>
              <a:t>Lots of adjustment had to take place: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Goudy Old Style" panose="02020502050305020303" pitchFamily="18" charset="0"/>
                <a:cs typeface="Times New Roman" panose="02020603050405020304" pitchFamily="18" charset="0"/>
              </a:rPr>
              <a:t>Soldiers are trying to adjust to life without war why the economy tried to adjust to European countries not needing our stuff</a:t>
            </a:r>
          </a:p>
        </p:txBody>
      </p:sp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1606550" y="304800"/>
            <a:ext cx="5937250" cy="118745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altLang="en-US" sz="4000" b="1" u="sng" dirty="0">
                <a:latin typeface="Goudy Old Style" panose="02020502050305020303" pitchFamily="18" charset="0"/>
                <a:cs typeface="Times New Roman" panose="02020603050405020304" pitchFamily="18" charset="0"/>
              </a:rPr>
              <a:t>Post War Trends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9016" y="2971800"/>
            <a:ext cx="2749567" cy="19877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04096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5943600" cy="46482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3600" b="1" u="sng" dirty="0">
                <a:solidFill>
                  <a:srgbClr val="002060"/>
                </a:solidFill>
                <a:latin typeface="Goudy Old Style" panose="02020502050305020303" pitchFamily="18" charset="0"/>
                <a:cs typeface="Times New Roman" panose="02020603050405020304" pitchFamily="18" charset="0"/>
              </a:rPr>
              <a:t>Nativism</a:t>
            </a:r>
            <a:r>
              <a:rPr lang="en-US" alt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Goudy Old Style" panose="02020502050305020303" pitchFamily="18" charset="0"/>
                <a:cs typeface="Times New Roman" panose="02020603050405020304" pitchFamily="18" charset="0"/>
              </a:rPr>
              <a:t>-</a:t>
            </a:r>
            <a:r>
              <a:rPr lang="en-US" alt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Goudy Old Style" panose="02020502050305020303" pitchFamily="18" charset="0"/>
                <a:cs typeface="Times New Roman" panose="02020603050405020304" pitchFamily="18" charset="0"/>
              </a:rPr>
              <a:t>A prejudice against foreign-born people 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altLang="en-US" sz="3600" dirty="0">
              <a:solidFill>
                <a:schemeClr val="tx1">
                  <a:lumMod val="85000"/>
                  <a:lumOff val="15000"/>
                </a:schemeClr>
              </a:solidFill>
              <a:latin typeface="Goudy Old Style" panose="02020502050305020303" pitchFamily="18" charset="0"/>
              <a:cs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3600" b="1" u="sng" dirty="0">
                <a:solidFill>
                  <a:schemeClr val="accent6">
                    <a:lumMod val="25000"/>
                  </a:schemeClr>
                </a:solidFill>
                <a:latin typeface="Goudy Old Style" panose="02020502050305020303" pitchFamily="18" charset="0"/>
                <a:cs typeface="Times New Roman" panose="02020603050405020304" pitchFamily="18" charset="0"/>
              </a:rPr>
              <a:t>Isolationism</a:t>
            </a:r>
            <a:r>
              <a:rPr lang="en-US" alt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Goudy Old Style" panose="02020502050305020303" pitchFamily="18" charset="0"/>
                <a:cs typeface="Times New Roman" panose="02020603050405020304" pitchFamily="18" charset="0"/>
              </a:rPr>
              <a:t>-</a:t>
            </a:r>
            <a:r>
              <a:rPr lang="en-US" alt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Goudy Old Style" panose="02020502050305020303" pitchFamily="18" charset="0"/>
                <a:cs typeface="Times New Roman" panose="02020603050405020304" pitchFamily="18" charset="0"/>
              </a:rPr>
              <a:t>The policy of pulling away from involvement in world affairs 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alt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1606550" y="381000"/>
            <a:ext cx="5937250" cy="118745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altLang="en-US" sz="4000" b="1" u="sng" dirty="0">
                <a:latin typeface="Goudy Old Style" panose="02020502050305020303" pitchFamily="18" charset="0"/>
                <a:cs typeface="Times New Roman" panose="02020603050405020304" pitchFamily="18" charset="0"/>
              </a:rPr>
              <a:t>Post War Trends</a:t>
            </a: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1392" y="3200400"/>
            <a:ext cx="2263301" cy="18192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751414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4953000" cy="5029200"/>
          </a:xfrm>
        </p:spPr>
        <p:txBody>
          <a:bodyPr>
            <a:normAutofit fontScale="92500"/>
          </a:bodyPr>
          <a:lstStyle/>
          <a:p>
            <a:r>
              <a:rPr lang="en-US" altLang="en-US" b="1" u="sng" dirty="0" smtClean="0">
                <a:solidFill>
                  <a:srgbClr val="002060"/>
                </a:solidFill>
                <a:latin typeface="Goudy Old Style" pitchFamily="18" charset="0"/>
                <a:cs typeface="Times New Roman" pitchFamily="18" charset="0"/>
              </a:rPr>
              <a:t>Communism</a:t>
            </a:r>
            <a:r>
              <a:rPr lang="en-US" altLang="en-US" b="1" dirty="0" smtClean="0">
                <a:latin typeface="Goudy Old Style" pitchFamily="18" charset="0"/>
                <a:cs typeface="Times New Roman" pitchFamily="18" charset="0"/>
              </a:rPr>
              <a:t>-</a:t>
            </a:r>
            <a:r>
              <a:rPr lang="en-US" altLang="en-US" dirty="0" smtClean="0">
                <a:latin typeface="Goudy Old Style" pitchFamily="18" charset="0"/>
                <a:cs typeface="Times New Roman" pitchFamily="18" charset="0"/>
              </a:rPr>
              <a:t>An economic and political system where everything is controlled by the government and there is no private property or private ownership of business</a:t>
            </a:r>
          </a:p>
          <a:p>
            <a:pPr lvl="1"/>
            <a:r>
              <a:rPr lang="en-US" altLang="en-US" sz="3200" dirty="0" smtClean="0">
                <a:latin typeface="Goudy Old Style" pitchFamily="18" charset="0"/>
                <a:cs typeface="Times New Roman" pitchFamily="18" charset="0"/>
              </a:rPr>
              <a:t>Government would control things like factories, railroads, large scale farms and businesses </a:t>
            </a:r>
          </a:p>
          <a:p>
            <a:endParaRPr lang="en-US" altLang="en-US" sz="2100" b="1" u="sng" dirty="0" smtClean="0">
              <a:latin typeface="Goudy Old Style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alt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9060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en-US" sz="4000" b="1" u="sng" dirty="0" smtClean="0">
                <a:latin typeface="Goudy Old Style" panose="02020502050305020303" pitchFamily="18" charset="0"/>
                <a:cs typeface="Times New Roman" panose="02020603050405020304" pitchFamily="18" charset="0"/>
              </a:rPr>
              <a:t/>
            </a:r>
            <a:br>
              <a:rPr lang="en-US" altLang="en-US" sz="4000" b="1" u="sng" dirty="0" smtClean="0">
                <a:latin typeface="Goudy Old Style" panose="02020502050305020303" pitchFamily="18" charset="0"/>
                <a:cs typeface="Times New Roman" panose="02020603050405020304" pitchFamily="18" charset="0"/>
              </a:rPr>
            </a:br>
            <a:r>
              <a:rPr lang="en-US" altLang="en-US" sz="4000" b="1" u="sng" dirty="0" smtClean="0">
                <a:latin typeface="Goudy Old Style" panose="02020502050305020303" pitchFamily="18" charset="0"/>
                <a:cs typeface="Times New Roman" panose="02020603050405020304" pitchFamily="18" charset="0"/>
              </a:rPr>
              <a:t>Communism</a:t>
            </a:r>
            <a:endParaRPr lang="en-US" altLang="en-US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See the source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4172" y="2590800"/>
            <a:ext cx="3250064" cy="254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9392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381000" y="1676400"/>
            <a:ext cx="5334000" cy="4876800"/>
          </a:xfrm>
        </p:spPr>
        <p:txBody>
          <a:bodyPr>
            <a:normAutofit lnSpcReduction="10000"/>
          </a:bodyPr>
          <a:lstStyle/>
          <a:p>
            <a:r>
              <a:rPr lang="en-US" altLang="en-US" sz="2800" b="1" u="sng" dirty="0" smtClean="0">
                <a:solidFill>
                  <a:schemeClr val="accent6">
                    <a:lumMod val="25000"/>
                  </a:schemeClr>
                </a:solidFill>
                <a:latin typeface="Goudy Old Style" pitchFamily="18" charset="0"/>
                <a:cs typeface="Times New Roman" pitchFamily="18" charset="0"/>
              </a:rPr>
              <a:t>Red </a:t>
            </a:r>
            <a:r>
              <a:rPr lang="en-US" altLang="en-US" sz="2800" b="1" u="sng" dirty="0" smtClean="0">
                <a:solidFill>
                  <a:schemeClr val="accent6">
                    <a:lumMod val="25000"/>
                  </a:schemeClr>
                </a:solidFill>
                <a:latin typeface="Goudy Old Style" pitchFamily="18" charset="0"/>
                <a:cs typeface="Times New Roman" pitchFamily="18" charset="0"/>
              </a:rPr>
              <a:t>Scare</a:t>
            </a:r>
            <a:r>
              <a:rPr lang="en-US" altLang="en-US" sz="2800" b="1" dirty="0" smtClean="0">
                <a:latin typeface="Goudy Old Style" pitchFamily="18" charset="0"/>
                <a:cs typeface="Times New Roman" pitchFamily="18" charset="0"/>
              </a:rPr>
              <a:t>-</a:t>
            </a:r>
            <a:r>
              <a:rPr lang="en-US" altLang="en-US" sz="2800" dirty="0" smtClean="0">
                <a:latin typeface="Goudy Old Style" pitchFamily="18" charset="0"/>
                <a:cs typeface="Times New Roman" pitchFamily="18" charset="0"/>
              </a:rPr>
              <a:t>Many Americans were afraid Communism would take over the country following the overthrow of the Russian czar in 1919.</a:t>
            </a:r>
          </a:p>
          <a:p>
            <a:pPr lvl="2"/>
            <a:r>
              <a:rPr lang="en-US" altLang="en-US" sz="2800" dirty="0" smtClean="0">
                <a:latin typeface="Goudy Old Style" pitchFamily="18" charset="0"/>
                <a:cs typeface="Times New Roman" pitchFamily="18" charset="0"/>
              </a:rPr>
              <a:t>Soon after a Communist party in America formed with roughly 70,000 members </a:t>
            </a:r>
          </a:p>
          <a:p>
            <a:pPr lvl="3"/>
            <a:r>
              <a:rPr lang="en-US" altLang="en-US" sz="2800" dirty="0" smtClean="0">
                <a:latin typeface="Goudy Old Style" pitchFamily="18" charset="0"/>
                <a:cs typeface="Times New Roman" pitchFamily="18" charset="0"/>
              </a:rPr>
              <a:t>They mailed bombs </a:t>
            </a:r>
            <a:r>
              <a:rPr lang="en-US" altLang="en-US" sz="2800" dirty="0" smtClean="0">
                <a:solidFill>
                  <a:srgbClr val="002060"/>
                </a:solidFill>
                <a:latin typeface="Goudy Old Style" pitchFamily="18" charset="0"/>
                <a:cs typeface="Times New Roman" pitchFamily="18" charset="0"/>
              </a:rPr>
              <a:t>Attorney General Palmer </a:t>
            </a:r>
            <a:r>
              <a:rPr lang="en-US" altLang="en-US" sz="2800" dirty="0" smtClean="0">
                <a:latin typeface="Goudy Old Style" pitchFamily="18" charset="0"/>
                <a:cs typeface="Times New Roman" pitchFamily="18" charset="0"/>
              </a:rPr>
              <a:t>starts to combat the “</a:t>
            </a:r>
            <a:r>
              <a:rPr lang="en-US" altLang="en-US" sz="2800" dirty="0" smtClean="0">
                <a:solidFill>
                  <a:schemeClr val="accent6">
                    <a:lumMod val="25000"/>
                  </a:schemeClr>
                </a:solidFill>
                <a:latin typeface="Goudy Old Style" pitchFamily="18" charset="0"/>
                <a:cs typeface="Times New Roman" pitchFamily="18" charset="0"/>
              </a:rPr>
              <a:t>Red Scare</a:t>
            </a:r>
            <a:r>
              <a:rPr lang="en-US" altLang="en-US" sz="2800" dirty="0" smtClean="0">
                <a:latin typeface="Goudy Old Style" pitchFamily="18" charset="0"/>
                <a:cs typeface="Times New Roman" pitchFamily="18" charset="0"/>
              </a:rPr>
              <a:t>” by using extremely harsh tactics </a:t>
            </a:r>
          </a:p>
          <a:p>
            <a:endParaRPr lang="en-US" alt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9060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en-US" sz="4000" b="1" u="sng" dirty="0" smtClean="0">
                <a:latin typeface="Goudy Old Style" panose="02020502050305020303" pitchFamily="18" charset="0"/>
                <a:cs typeface="Times New Roman" panose="02020603050405020304" pitchFamily="18" charset="0"/>
              </a:rPr>
              <a:t/>
            </a:r>
            <a:br>
              <a:rPr lang="en-US" altLang="en-US" sz="4000" b="1" u="sng" dirty="0" smtClean="0">
                <a:latin typeface="Goudy Old Style" panose="02020502050305020303" pitchFamily="18" charset="0"/>
                <a:cs typeface="Times New Roman" panose="02020603050405020304" pitchFamily="18" charset="0"/>
              </a:rPr>
            </a:br>
            <a:r>
              <a:rPr lang="en-US" altLang="en-US" sz="4000" b="1" u="sng" dirty="0" smtClean="0">
                <a:latin typeface="Goudy Old Style" panose="02020502050305020303" pitchFamily="18" charset="0"/>
                <a:cs typeface="Times New Roman" panose="02020603050405020304" pitchFamily="18" charset="0"/>
              </a:rPr>
              <a:t>Communism</a:t>
            </a:r>
            <a:endParaRPr lang="en-US" altLang="en-US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See the source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286000"/>
            <a:ext cx="2526983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9606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5937250" cy="4953000"/>
          </a:xfrm>
        </p:spPr>
        <p:txBody>
          <a:bodyPr rtlCol="0">
            <a:normAutofit fontScale="70000" lnSpcReduction="200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500" b="1" u="sng" dirty="0">
                <a:solidFill>
                  <a:schemeClr val="accent6">
                    <a:lumMod val="25000"/>
                  </a:schemeClr>
                </a:solidFill>
                <a:latin typeface="Goudy Old Style" panose="02020502050305020303" pitchFamily="18" charset="0"/>
                <a:cs typeface="Times New Roman" pitchFamily="18" charset="0"/>
              </a:rPr>
              <a:t>The Palmer Raids</a:t>
            </a:r>
            <a:r>
              <a:rPr lang="en-US" sz="35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Goudy Old Style" panose="02020502050305020303" pitchFamily="18" charset="0"/>
                <a:cs typeface="Times New Roman" pitchFamily="18" charset="0"/>
              </a:rPr>
              <a:t>-</a:t>
            </a:r>
            <a:endParaRPr lang="en-US" sz="3500" b="1" u="sng" dirty="0">
              <a:solidFill>
                <a:schemeClr val="tx1">
                  <a:lumMod val="85000"/>
                  <a:lumOff val="15000"/>
                </a:schemeClr>
              </a:solidFill>
              <a:latin typeface="Goudy Old Style" panose="02020502050305020303" pitchFamily="18" charset="0"/>
              <a:cs typeface="Times New Roman" pitchFamily="18" charset="0"/>
            </a:endParaRP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500" dirty="0">
                <a:solidFill>
                  <a:schemeClr val="tx1">
                    <a:lumMod val="85000"/>
                    <a:lumOff val="15000"/>
                  </a:schemeClr>
                </a:solidFill>
                <a:latin typeface="Goudy Old Style" panose="02020502050305020303" pitchFamily="18" charset="0"/>
                <a:cs typeface="Times New Roman" pitchFamily="18" charset="0"/>
              </a:rPr>
              <a:t>In  August of 1919, </a:t>
            </a:r>
            <a:r>
              <a:rPr lang="en-US" sz="3500" dirty="0">
                <a:solidFill>
                  <a:srgbClr val="002060"/>
                </a:solidFill>
                <a:latin typeface="Goudy Old Style" panose="02020502050305020303" pitchFamily="18" charset="0"/>
                <a:cs typeface="Times New Roman" pitchFamily="18" charset="0"/>
              </a:rPr>
              <a:t>A. Mitchell Palmer </a:t>
            </a:r>
            <a:r>
              <a:rPr lang="en-US" sz="3500" dirty="0">
                <a:solidFill>
                  <a:schemeClr val="tx1">
                    <a:lumMod val="85000"/>
                    <a:lumOff val="15000"/>
                  </a:schemeClr>
                </a:solidFill>
                <a:latin typeface="Goudy Old Style" panose="02020502050305020303" pitchFamily="18" charset="0"/>
                <a:cs typeface="Times New Roman" pitchFamily="18" charset="0"/>
              </a:rPr>
              <a:t>and </a:t>
            </a:r>
            <a:r>
              <a:rPr lang="en-US" sz="3500" dirty="0">
                <a:solidFill>
                  <a:schemeClr val="accent6">
                    <a:lumMod val="25000"/>
                  </a:schemeClr>
                </a:solidFill>
                <a:latin typeface="Goudy Old Style" panose="02020502050305020303" pitchFamily="18" charset="0"/>
                <a:cs typeface="Times New Roman" pitchFamily="18" charset="0"/>
              </a:rPr>
              <a:t>Herbert Hoover </a:t>
            </a:r>
            <a:r>
              <a:rPr lang="en-US" sz="3500" dirty="0">
                <a:solidFill>
                  <a:schemeClr val="tx1">
                    <a:lumMod val="85000"/>
                    <a:lumOff val="15000"/>
                  </a:schemeClr>
                </a:solidFill>
                <a:latin typeface="Goudy Old Style" panose="02020502050305020303" pitchFamily="18" charset="0"/>
                <a:cs typeface="Times New Roman" pitchFamily="18" charset="0"/>
              </a:rPr>
              <a:t>begin to hunt down suspected  Communists, socialists and anarchists in the United States. 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3300" dirty="0">
                <a:solidFill>
                  <a:schemeClr val="tx1">
                    <a:lumMod val="85000"/>
                    <a:lumOff val="15000"/>
                  </a:schemeClr>
                </a:solidFill>
                <a:latin typeface="Goudy Old Style" panose="02020502050305020303" pitchFamily="18" charset="0"/>
                <a:cs typeface="Times New Roman" pitchFamily="18" charset="0"/>
              </a:rPr>
              <a:t>The fear of outsiders and communists got so bad </a:t>
            </a:r>
            <a:r>
              <a:rPr lang="en-US" sz="3500" dirty="0">
                <a:solidFill>
                  <a:schemeClr val="tx1">
                    <a:lumMod val="85000"/>
                    <a:lumOff val="15000"/>
                  </a:schemeClr>
                </a:solidFill>
                <a:latin typeface="Goudy Old Style" panose="02020502050305020303" pitchFamily="18" charset="0"/>
                <a:cs typeface="Times New Roman" pitchFamily="18" charset="0"/>
              </a:rPr>
              <a:t>that people who were different were singled out</a:t>
            </a:r>
          </a:p>
          <a:p>
            <a:pPr lvl="2" fontAlgn="auto">
              <a:spcAft>
                <a:spcPts val="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/>
            </a:pPr>
            <a:r>
              <a:rPr lang="en-US" sz="3500" dirty="0">
                <a:solidFill>
                  <a:schemeClr val="tx1">
                    <a:lumMod val="85000"/>
                    <a:lumOff val="15000"/>
                  </a:schemeClr>
                </a:solidFill>
                <a:latin typeface="Goudy Old Style" panose="02020502050305020303" pitchFamily="18" charset="0"/>
                <a:cs typeface="Times New Roman" pitchFamily="18" charset="0"/>
              </a:rPr>
              <a:t>Mitchell and Hoover trampled over peoples civil rights by </a:t>
            </a:r>
            <a:r>
              <a:rPr lang="en-US" sz="3100" dirty="0">
                <a:solidFill>
                  <a:schemeClr val="tx1">
                    <a:lumMod val="85000"/>
                    <a:lumOff val="15000"/>
                  </a:schemeClr>
                </a:solidFill>
                <a:latin typeface="Goudy Old Style" panose="02020502050305020303" pitchFamily="18" charset="0"/>
                <a:cs typeface="Times New Roman" pitchFamily="18" charset="0"/>
              </a:rPr>
              <a:t>searching their homes, mail, tapping their phones and even deporting people.</a:t>
            </a:r>
          </a:p>
          <a:p>
            <a:pPr lvl="2" fontAlgn="auto">
              <a:spcAft>
                <a:spcPts val="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/>
            </a:pPr>
            <a:r>
              <a:rPr lang="en-US" sz="3100" dirty="0">
                <a:solidFill>
                  <a:schemeClr val="tx1">
                    <a:lumMod val="85000"/>
                    <a:lumOff val="15000"/>
                  </a:schemeClr>
                </a:solidFill>
                <a:latin typeface="Goudy Old Style" panose="02020502050305020303" pitchFamily="18" charset="0"/>
                <a:cs typeface="Times New Roman" pitchFamily="18" charset="0"/>
              </a:rPr>
              <a:t>After all their searching they never really found evidence of a revolutionary conspiracy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2729547" y="228600"/>
            <a:ext cx="5937250" cy="118745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altLang="en-US" sz="4000" b="1" u="sng" dirty="0">
                <a:latin typeface="Goudy Old Style" panose="02020502050305020303" pitchFamily="18" charset="0"/>
                <a:cs typeface="Times New Roman" panose="02020603050405020304" pitchFamily="18" charset="0"/>
              </a:rPr>
              <a:t>The Palmer Raids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0322" y="2514600"/>
            <a:ext cx="2276475" cy="28098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646135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343988" y="1676400"/>
            <a:ext cx="5523412" cy="4648200"/>
          </a:xfrm>
        </p:spPr>
        <p:txBody>
          <a:bodyPr rtlCol="0">
            <a:normAutofit fontScale="85000" lnSpcReduction="200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it-IT" altLang="en-US" sz="3600" dirty="0">
                <a:solidFill>
                  <a:srgbClr val="002060"/>
                </a:solidFill>
                <a:latin typeface="Goudy Old Style" panose="02020502050305020303" pitchFamily="18" charset="0"/>
                <a:cs typeface="Times New Roman" panose="02020603050405020304" pitchFamily="18" charset="0"/>
              </a:rPr>
              <a:t>Nicola Sacco </a:t>
            </a:r>
            <a:r>
              <a:rPr lang="it-IT" alt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Goudy Old Style" panose="02020502050305020303" pitchFamily="18" charset="0"/>
                <a:cs typeface="Times New Roman" panose="02020603050405020304" pitchFamily="18" charset="0"/>
              </a:rPr>
              <a:t>and </a:t>
            </a:r>
            <a:r>
              <a:rPr lang="it-IT" altLang="en-US" sz="3600" dirty="0">
                <a:solidFill>
                  <a:schemeClr val="accent6">
                    <a:lumMod val="25000"/>
                  </a:schemeClr>
                </a:solidFill>
                <a:latin typeface="Goudy Old Style" panose="02020502050305020303" pitchFamily="18" charset="0"/>
                <a:cs typeface="Times New Roman" panose="02020603050405020304" pitchFamily="18" charset="0"/>
              </a:rPr>
              <a:t>Bartolomeo Vanzetti</a:t>
            </a:r>
            <a:r>
              <a:rPr lang="it-IT" alt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Goudy Old Style" panose="02020502050305020303" pitchFamily="18" charset="0"/>
                <a:cs typeface="Times New Roman" panose="02020603050405020304" pitchFamily="18" charset="0"/>
              </a:rPr>
              <a:t> were </a:t>
            </a:r>
            <a:r>
              <a:rPr lang="en-US" alt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Goudy Old Style" panose="02020502050305020303" pitchFamily="18" charset="0"/>
                <a:cs typeface="Times New Roman" panose="02020603050405020304" pitchFamily="18" charset="0"/>
              </a:rPr>
              <a:t>two immigrant anarchists who were accused of murder without much proof in 1920</a:t>
            </a:r>
          </a:p>
          <a:p>
            <a:pPr lvl="2" fontAlgn="auto">
              <a:spcAft>
                <a:spcPts val="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Goudy Old Style" panose="02020502050305020303" pitchFamily="18" charset="0"/>
                <a:cs typeface="Times New Roman" panose="02020603050405020304" pitchFamily="18" charset="0"/>
              </a:rPr>
              <a:t>After a weak trial they were both sentenced to death by electric chair </a:t>
            </a:r>
          </a:p>
          <a:p>
            <a:pPr lvl="2" fontAlgn="auto">
              <a:spcAft>
                <a:spcPts val="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/>
            </a:pPr>
            <a:r>
              <a:rPr lang="en-US" altLang="en-US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Goudy Old Style" panose="02020502050305020303" pitchFamily="18" charset="0"/>
                <a:cs typeface="Times New Roman" panose="02020603050405020304" pitchFamily="18" charset="0"/>
              </a:rPr>
              <a:t>People all around the world protested especially since they may have been innocent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alt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5849" y="304800"/>
            <a:ext cx="5937250" cy="118745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b="1" u="sng" dirty="0">
                <a:latin typeface="Goudy Old Style" panose="02020502050305020303" pitchFamily="18" charset="0"/>
                <a:cs typeface="Times New Roman" pitchFamily="18" charset="0"/>
              </a:rPr>
              <a:t>Sacco and </a:t>
            </a:r>
            <a:r>
              <a:rPr lang="en-US" sz="4000" b="1" u="sng" dirty="0" smtClean="0">
                <a:latin typeface="Goudy Old Style" panose="02020502050305020303" pitchFamily="18" charset="0"/>
                <a:cs typeface="Times New Roman" pitchFamily="18" charset="0"/>
              </a:rPr>
              <a:t>Vanzetti</a:t>
            </a:r>
            <a:endParaRPr lang="en-US" sz="4000" dirty="0"/>
          </a:p>
        </p:txBody>
      </p:sp>
      <p:pic>
        <p:nvPicPr>
          <p:cNvPr id="4098" name="Picture 2" descr="See the source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133600"/>
            <a:ext cx="2505476" cy="3290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7282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en-US" altLang="en-US"/>
          </a:p>
        </p:txBody>
      </p:sp>
      <p:pic>
        <p:nvPicPr>
          <p:cNvPr id="45058" name="Picture 2" descr="http://upload.wikimedia.org/wikipedia/commons/6/63/Sacco_e_Vanzetti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76688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304800" y="1685925"/>
            <a:ext cx="5937250" cy="47244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Goudy Old Style" panose="02020502050305020303" pitchFamily="18" charset="0"/>
                <a:cs typeface="Times New Roman" panose="02020603050405020304" pitchFamily="18" charset="0"/>
              </a:rPr>
              <a:t>Many people wanted to Keep America for Americans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Goudy Old Style" panose="02020502050305020303" pitchFamily="18" charset="0"/>
                <a:cs typeface="Times New Roman" panose="02020603050405020304" pitchFamily="18" charset="0"/>
              </a:rPr>
              <a:t>New Anti-immigrant groups popped up because they thought immigrants were stealing jobs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Goudy Old Style" panose="02020502050305020303" pitchFamily="18" charset="0"/>
                <a:cs typeface="Times New Roman" panose="02020603050405020304" pitchFamily="18" charset="0"/>
              </a:rPr>
              <a:t>The </a:t>
            </a:r>
            <a:r>
              <a:rPr lang="en-US" altLang="en-US" sz="2800" dirty="0">
                <a:solidFill>
                  <a:srgbClr val="002060"/>
                </a:solidFill>
                <a:latin typeface="Goudy Old Style" panose="02020502050305020303" pitchFamily="18" charset="0"/>
                <a:cs typeface="Times New Roman" panose="02020603050405020304" pitchFamily="18" charset="0"/>
              </a:rPr>
              <a:t>Ku Klux Klan </a:t>
            </a:r>
            <a:r>
              <a:rPr lang="en-US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Goudy Old Style" panose="02020502050305020303" pitchFamily="18" charset="0"/>
                <a:cs typeface="Times New Roman" panose="02020603050405020304" pitchFamily="18" charset="0"/>
              </a:rPr>
              <a:t>resurfaces-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alt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Goudy Old Style" panose="02020502050305020303" pitchFamily="18" charset="0"/>
                <a:cs typeface="Times New Roman" panose="02020603050405020304" pitchFamily="18" charset="0"/>
              </a:rPr>
              <a:t>1920’s saw rise of KKK which began to diversify their hatred eventually reaching nearly 4.5 million followers in 1924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altLang="en-US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2819400" y="228600"/>
            <a:ext cx="5937250" cy="118745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en-US" sz="4000" b="1" u="sng" dirty="0">
                <a:latin typeface="Goudy Old Style" panose="02020502050305020303" pitchFamily="18" charset="0"/>
                <a:cs typeface="Times New Roman" panose="02020603050405020304" pitchFamily="18" charset="0"/>
              </a:rPr>
              <a:t>Limiting of Immigration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000" y="2819400"/>
            <a:ext cx="2173352" cy="24574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242799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undry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173</TotalTime>
  <Words>710</Words>
  <Application>Microsoft Office PowerPoint</Application>
  <PresentationFormat>On-screen Show (4:3)</PresentationFormat>
  <Paragraphs>75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Foundry</vt:lpstr>
      <vt:lpstr>Chapter 12-Section 1-Americans   Struggles with Post War Issues</vt:lpstr>
      <vt:lpstr>Post War Trends</vt:lpstr>
      <vt:lpstr>Post War Trends</vt:lpstr>
      <vt:lpstr> Communism</vt:lpstr>
      <vt:lpstr> Communism</vt:lpstr>
      <vt:lpstr>The Palmer Raids</vt:lpstr>
      <vt:lpstr>Sacco and Vanzetti</vt:lpstr>
      <vt:lpstr>PowerPoint Presentation</vt:lpstr>
      <vt:lpstr>Limiting of Immigration</vt:lpstr>
      <vt:lpstr>PowerPoint Presentation</vt:lpstr>
      <vt:lpstr>Legal Measures to Limit Immigration</vt:lpstr>
      <vt:lpstr> Labor Unrest</vt:lpstr>
      <vt:lpstr>PowerPoint Presentation</vt:lpstr>
      <vt:lpstr>PowerPoint Presentation</vt:lpstr>
      <vt:lpstr>Labor Unrest</vt:lpstr>
      <vt:lpstr>Labor Unrest</vt:lpstr>
      <vt:lpstr>Labor Unrest</vt:lpstr>
      <vt:lpstr> Labor Loses Appeal</vt:lpstr>
    </vt:vector>
  </TitlesOfParts>
  <Company>Dearborn Public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12-Section 2- The Harding Presidency</dc:title>
  <dc:creator>Windows User</dc:creator>
  <cp:lastModifiedBy>Windows User</cp:lastModifiedBy>
  <cp:revision>7</cp:revision>
  <dcterms:created xsi:type="dcterms:W3CDTF">2017-11-13T14:08:59Z</dcterms:created>
  <dcterms:modified xsi:type="dcterms:W3CDTF">2019-11-11T15:40:32Z</dcterms:modified>
</cp:coreProperties>
</file>