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5223B2E-7316-4C14-A53C-454F084FD2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0BB35E-A43F-4AE0-BF2B-105098739B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>
            <a:noAutofit/>
          </a:bodyPr>
          <a:lstStyle/>
          <a:p>
            <a:endParaRPr lang="en-US" sz="3600" dirty="0">
              <a:latin typeface="Goudy Old Style" panose="02020502050305020303" pitchFamily="18" charset="0"/>
            </a:endParaRPr>
          </a:p>
          <a:p>
            <a:r>
              <a:rPr lang="en-US" sz="3600" dirty="0" smtClean="0">
                <a:latin typeface="Goudy Old Style" panose="02020502050305020303" pitchFamily="18" charset="0"/>
              </a:rPr>
              <a:t>Voter Qualifications</a:t>
            </a:r>
          </a:p>
          <a:p>
            <a:endParaRPr lang="en-US" sz="3600" dirty="0" smtClean="0">
              <a:latin typeface="Goudy Old Style" panose="02020502050305020303" pitchFamily="18" charset="0"/>
            </a:endParaRPr>
          </a:p>
          <a:p>
            <a:r>
              <a:rPr lang="en-US" sz="2000" dirty="0" smtClean="0">
                <a:latin typeface="Goudy Old Style" panose="02020502050305020303" pitchFamily="18" charset="0"/>
              </a:rPr>
              <a:t>(Pg. 156-163)</a:t>
            </a:r>
            <a:endParaRPr lang="en-US" sz="2000" dirty="0">
              <a:latin typeface="Goudy Old Style" panose="02020502050305020303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Goudy Old Style" panose="02020502050305020303" pitchFamily="18" charset="0"/>
              </a:rPr>
              <a:t>Chapter 6: Section 2</a:t>
            </a:r>
            <a:endParaRPr lang="en-US" sz="4800" b="1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Voter Registration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65648" cy="472135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oudy Old Style" panose="02020502050305020303" pitchFamily="18" charset="0"/>
              </a:rPr>
              <a:t>To </a:t>
            </a:r>
            <a:r>
              <a:rPr lang="en-US" dirty="0" smtClean="0">
                <a:latin typeface="Goudy Old Style" panose="02020502050305020303" pitchFamily="18" charset="0"/>
              </a:rPr>
              <a:t>become a </a:t>
            </a:r>
            <a:r>
              <a:rPr lang="en-US" dirty="0" smtClean="0">
                <a:solidFill>
                  <a:srgbClr val="C00000"/>
                </a:solidFill>
                <a:latin typeface="Goudy Old Style" panose="02020502050305020303" pitchFamily="18" charset="0"/>
              </a:rPr>
              <a:t>registered voter </a:t>
            </a:r>
            <a:r>
              <a:rPr lang="en-US" dirty="0">
                <a:latin typeface="Goudy Old Style" panose="02020502050305020303" pitchFamily="18" charset="0"/>
              </a:rPr>
              <a:t>in 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Michigan</a:t>
            </a:r>
            <a:r>
              <a:rPr lang="en-US" dirty="0">
                <a:latin typeface="Goudy Old Style" panose="02020502050305020303" pitchFamily="18" charset="0"/>
              </a:rPr>
              <a:t> you must:</a:t>
            </a:r>
          </a:p>
          <a:p>
            <a:pPr lvl="1"/>
            <a:r>
              <a:rPr lang="en-US" sz="2700" dirty="0" smtClean="0">
                <a:latin typeface="Goudy Old Style" panose="02020502050305020303" pitchFamily="18" charset="0"/>
              </a:rPr>
              <a:t>Be </a:t>
            </a:r>
            <a:r>
              <a:rPr lang="en-US" sz="2700" dirty="0">
                <a:latin typeface="Goudy Old Style" panose="02020502050305020303" pitchFamily="18" charset="0"/>
              </a:rPr>
              <a:t>a citizen of the </a:t>
            </a:r>
            <a:r>
              <a:rPr lang="en-US" sz="2700" dirty="0">
                <a:solidFill>
                  <a:srgbClr val="002060"/>
                </a:solidFill>
                <a:latin typeface="Goudy Old Style" panose="02020502050305020303" pitchFamily="18" charset="0"/>
              </a:rPr>
              <a:t>United States</a:t>
            </a:r>
          </a:p>
          <a:p>
            <a:pPr lvl="1"/>
            <a:r>
              <a:rPr lang="en-US" sz="2700" dirty="0" smtClean="0">
                <a:latin typeface="Goudy Old Style" panose="02020502050305020303" pitchFamily="18" charset="0"/>
              </a:rPr>
              <a:t>Be </a:t>
            </a:r>
            <a:r>
              <a:rPr lang="en-US" sz="2700" dirty="0">
                <a:solidFill>
                  <a:srgbClr val="FF0000"/>
                </a:solidFill>
                <a:latin typeface="Goudy Old Style" panose="02020502050305020303" pitchFamily="18" charset="0"/>
              </a:rPr>
              <a:t>18 years </a:t>
            </a:r>
            <a:r>
              <a:rPr lang="en-US" sz="2700" dirty="0">
                <a:latin typeface="Goudy Old Style" panose="02020502050305020303" pitchFamily="18" charset="0"/>
              </a:rPr>
              <a:t>old by the next election</a:t>
            </a:r>
          </a:p>
          <a:p>
            <a:pPr lvl="1"/>
            <a:r>
              <a:rPr lang="en-US" sz="2700" dirty="0" smtClean="0">
                <a:latin typeface="Goudy Old Style" panose="02020502050305020303" pitchFamily="18" charset="0"/>
              </a:rPr>
              <a:t>Be </a:t>
            </a:r>
            <a:r>
              <a:rPr lang="en-US" sz="2700" dirty="0">
                <a:latin typeface="Goudy Old Style" panose="02020502050305020303" pitchFamily="18" charset="0"/>
              </a:rPr>
              <a:t>a resident of </a:t>
            </a:r>
            <a:r>
              <a:rPr lang="en-US" sz="2700" dirty="0">
                <a:solidFill>
                  <a:srgbClr val="002060"/>
                </a:solidFill>
                <a:latin typeface="Goudy Old Style" panose="02020502050305020303" pitchFamily="18" charset="0"/>
              </a:rPr>
              <a:t>Michigan</a:t>
            </a:r>
            <a:r>
              <a:rPr lang="en-US" sz="2700" dirty="0">
                <a:latin typeface="Goudy Old Style" panose="02020502050305020303" pitchFamily="18" charset="0"/>
              </a:rPr>
              <a:t> and at least a </a:t>
            </a:r>
            <a:r>
              <a:rPr lang="en-US" sz="2700" dirty="0">
                <a:solidFill>
                  <a:srgbClr val="FF0000"/>
                </a:solidFill>
                <a:latin typeface="Goudy Old Style" panose="02020502050305020303" pitchFamily="18" charset="0"/>
              </a:rPr>
              <a:t>30 day resident </a:t>
            </a:r>
            <a:r>
              <a:rPr lang="en-US" sz="2700" dirty="0">
                <a:latin typeface="Goudy Old Style" panose="02020502050305020303" pitchFamily="18" charset="0"/>
              </a:rPr>
              <a:t>of your city or township by Election Day</a:t>
            </a:r>
          </a:p>
          <a:p>
            <a:pPr lvl="1"/>
            <a:r>
              <a:rPr lang="en-US" sz="2700" dirty="0" smtClean="0">
                <a:latin typeface="Goudy Old Style" panose="02020502050305020303" pitchFamily="18" charset="0"/>
              </a:rPr>
              <a:t>You </a:t>
            </a:r>
            <a:r>
              <a:rPr lang="en-US" sz="27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cannot </a:t>
            </a:r>
            <a:r>
              <a:rPr lang="en-US" sz="2700" dirty="0">
                <a:solidFill>
                  <a:srgbClr val="002060"/>
                </a:solidFill>
                <a:latin typeface="Goudy Old Style" panose="02020502050305020303" pitchFamily="18" charset="0"/>
              </a:rPr>
              <a:t>be confined in a jail </a:t>
            </a:r>
            <a:r>
              <a:rPr lang="en-US" sz="2700" dirty="0">
                <a:latin typeface="Goudy Old Style" panose="02020502050305020303" pitchFamily="18" charset="0"/>
              </a:rPr>
              <a:t>after </a:t>
            </a:r>
            <a:r>
              <a:rPr lang="en-US" sz="2700" dirty="0" smtClean="0">
                <a:latin typeface="Goudy Old Style" panose="02020502050305020303" pitchFamily="18" charset="0"/>
              </a:rPr>
              <a:t>or currently in the process of being </a:t>
            </a:r>
            <a:r>
              <a:rPr lang="en-US" sz="2700" dirty="0">
                <a:solidFill>
                  <a:srgbClr val="FF0000"/>
                </a:solidFill>
                <a:latin typeface="Goudy Old Style" panose="02020502050305020303" pitchFamily="18" charset="0"/>
              </a:rPr>
              <a:t>convicted</a:t>
            </a:r>
            <a:r>
              <a:rPr lang="en-US" sz="2700" dirty="0">
                <a:latin typeface="Goudy Old Style" panose="02020502050305020303" pitchFamily="18" charset="0"/>
              </a:rPr>
              <a:t> and </a:t>
            </a:r>
            <a:r>
              <a:rPr lang="en-US" sz="2700" dirty="0" smtClean="0">
                <a:latin typeface="Goudy Old Style" panose="02020502050305020303" pitchFamily="18" charset="0"/>
              </a:rPr>
              <a:t>sentenced for a crime </a:t>
            </a:r>
            <a:endParaRPr lang="en-US" sz="27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2004017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26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Voter ID Laws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41848" cy="479755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oudy Old Style" panose="02020502050305020303" pitchFamily="18" charset="0"/>
              </a:rPr>
              <a:t>In 2005, Indiana passed a law requiring voters to present 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photo ID </a:t>
            </a:r>
            <a:r>
              <a:rPr lang="en-US" sz="2800" dirty="0" smtClean="0">
                <a:latin typeface="Goudy Old Style" panose="02020502050305020303" pitchFamily="18" charset="0"/>
              </a:rPr>
              <a:t>to vote</a:t>
            </a:r>
          </a:p>
          <a:p>
            <a:r>
              <a:rPr lang="en-US" sz="2800" dirty="0" smtClean="0">
                <a:latin typeface="Goudy Old Style" panose="02020502050305020303" pitchFamily="18" charset="0"/>
              </a:rPr>
              <a:t>In 2008, the Supreme Court ruled that the law was 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constitutional</a:t>
            </a:r>
            <a:r>
              <a:rPr lang="en-US" sz="2800" dirty="0" smtClean="0">
                <a:latin typeface="Goudy Old Style" panose="02020502050305020303" pitchFamily="18" charset="0"/>
              </a:rPr>
              <a:t> and did not create a barrier to voting</a:t>
            </a:r>
          </a:p>
          <a:p>
            <a:r>
              <a:rPr lang="en-US" sz="2800" dirty="0" smtClean="0">
                <a:latin typeface="Goudy Old Style" panose="02020502050305020303" pitchFamily="18" charset="0"/>
              </a:rPr>
              <a:t>Why do you think that voter ID laws are controversial? </a:t>
            </a:r>
          </a:p>
          <a:p>
            <a:pPr lvl="1"/>
            <a:r>
              <a:rPr lang="en-US" sz="2800" dirty="0" smtClean="0">
                <a:latin typeface="Goudy Old Style" panose="02020502050305020303" pitchFamily="18" charset="0"/>
              </a:rPr>
              <a:t>Does it create an impediment to voting?</a:t>
            </a:r>
          </a:p>
          <a:p>
            <a:pPr marL="274320" lvl="1" indent="0">
              <a:buNone/>
            </a:pPr>
            <a:endParaRPr lang="en-US" sz="2800" dirty="0">
              <a:latin typeface="Goudy Old Style" panose="0202050205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67420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Tests and Taxes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22848" cy="4873752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Literacy</a:t>
            </a:r>
            <a:r>
              <a:rPr lang="en-US" sz="2800" dirty="0" smtClean="0">
                <a:latin typeface="Goudy Old Style" panose="02020502050305020303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tests</a:t>
            </a:r>
            <a:r>
              <a:rPr lang="en-US" sz="2800" dirty="0" smtClean="0">
                <a:latin typeface="Goudy Old Style" panose="02020502050305020303" pitchFamily="18" charset="0"/>
              </a:rPr>
              <a:t> for voting were once common, but are no longer used</a:t>
            </a:r>
          </a:p>
          <a:p>
            <a:pPr lvl="1"/>
            <a:r>
              <a:rPr lang="en-US" sz="2800" dirty="0" smtClean="0">
                <a:latin typeface="Goudy Old Style" panose="02020502050305020303" pitchFamily="18" charset="0"/>
              </a:rPr>
              <a:t>These were often aimed at denying African Americans the ability to vote</a:t>
            </a:r>
          </a:p>
          <a:p>
            <a:pPr lvl="1"/>
            <a:r>
              <a:rPr lang="en-US" sz="2800" dirty="0" smtClean="0">
                <a:latin typeface="Goudy Old Style" panose="02020502050305020303" pitchFamily="18" charset="0"/>
              </a:rPr>
              <a:t>Grandfather clauses kept many from voting despite the passage of the 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15</a:t>
            </a:r>
            <a:r>
              <a:rPr lang="en-US" sz="2800" baseline="30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Amendment </a:t>
            </a:r>
          </a:p>
          <a:p>
            <a:endParaRPr lang="en-US" sz="2800" dirty="0" smtClean="0">
              <a:latin typeface="Goudy Old Style" panose="02020502050305020303" pitchFamily="18" charset="0"/>
            </a:endParaRPr>
          </a:p>
          <a:p>
            <a:r>
              <a:rPr lang="en-US" sz="2800" dirty="0" smtClean="0">
                <a:latin typeface="Goudy Old Style" panose="02020502050305020303" pitchFamily="18" charset="0"/>
              </a:rPr>
              <a:t>Some States, particularly in the South, also charged a 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poll tax </a:t>
            </a:r>
            <a:r>
              <a:rPr lang="en-US" sz="2800" dirty="0" smtClean="0">
                <a:latin typeface="Goudy Old Style" panose="02020502050305020303" pitchFamily="18" charset="0"/>
              </a:rPr>
              <a:t>to </a:t>
            </a:r>
            <a:r>
              <a:rPr lang="en-US" sz="2800" dirty="0" smtClean="0">
                <a:latin typeface="Goudy Old Style" panose="02020502050305020303" pitchFamily="18" charset="0"/>
              </a:rPr>
              <a:t>vote</a:t>
            </a:r>
          </a:p>
          <a:p>
            <a:pPr lvl="1"/>
            <a:r>
              <a:rPr lang="en-US" sz="2300" dirty="0" smtClean="0">
                <a:latin typeface="Goudy Old Style" panose="02020502050305020303" pitchFamily="18" charset="0"/>
              </a:rPr>
              <a:t>Ex. In 1966 Mississippi charged a $2.00 poll tax which is the equivalent to 15.58 today (2018)</a:t>
            </a:r>
          </a:p>
          <a:p>
            <a:pPr lvl="2"/>
            <a:r>
              <a:rPr lang="en-US" sz="2100" dirty="0">
                <a:latin typeface="Goudy Old Style" panose="02020502050305020303" pitchFamily="18" charset="0"/>
              </a:rPr>
              <a:t>In </a:t>
            </a:r>
            <a:r>
              <a:rPr lang="en-US" sz="2100" dirty="0" smtClean="0">
                <a:latin typeface="Goudy Old Style" panose="02020502050305020303" pitchFamily="18" charset="0"/>
              </a:rPr>
              <a:t>1966</a:t>
            </a:r>
            <a:r>
              <a:rPr lang="en-US" sz="2100" dirty="0">
                <a:latin typeface="Goudy Old Style" panose="02020502050305020303" pitchFamily="18" charset="0"/>
              </a:rPr>
              <a:t>, the United States minimum wage was $</a:t>
            </a:r>
            <a:r>
              <a:rPr lang="en-US" sz="2100" dirty="0" smtClean="0">
                <a:latin typeface="Goudy Old Style" panose="02020502050305020303" pitchFamily="18" charset="0"/>
              </a:rPr>
              <a:t>1.25 which is </a:t>
            </a:r>
            <a:r>
              <a:rPr lang="en-US" sz="2100" dirty="0">
                <a:latin typeface="Goudy Old Style" panose="02020502050305020303" pitchFamily="18" charset="0"/>
              </a:rPr>
              <a:t>equivalent to $9.69 in 2018 dollars.</a:t>
            </a:r>
            <a:endParaRPr lang="en-US" sz="21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24</a:t>
            </a:r>
            <a:r>
              <a:rPr lang="en-US" sz="2800" baseline="30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Amendment </a:t>
            </a:r>
            <a:r>
              <a:rPr lang="en-US" sz="2800" dirty="0" smtClean="0">
                <a:latin typeface="Goudy Old Style" panose="02020502050305020303" pitchFamily="18" charset="0"/>
              </a:rPr>
              <a:t>eliminated </a:t>
            </a:r>
            <a:r>
              <a:rPr lang="en-US" sz="2800" dirty="0" smtClean="0">
                <a:latin typeface="Goudy Old Style" panose="02020502050305020303" pitchFamily="18" charset="0"/>
              </a:rPr>
              <a:t>all poll </a:t>
            </a:r>
            <a:r>
              <a:rPr lang="en-US" sz="2800" dirty="0" smtClean="0">
                <a:latin typeface="Goudy Old Style" panose="02020502050305020303" pitchFamily="18" charset="0"/>
              </a:rPr>
              <a:t>taxes </a:t>
            </a:r>
            <a:endParaRPr lang="en-US" sz="2800" dirty="0">
              <a:latin typeface="Goudy Old Style" panose="020205020503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80981"/>
            <a:ext cx="2296758" cy="189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FwPrua_Ent4/UdOv2j4MTpI/AAAAAAAAc_U/tUvubJKxDnQ/s1600/louisiana+literary+test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47" y="228600"/>
            <a:ext cx="4901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Persons Denied the Vote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Every State </a:t>
            </a:r>
            <a:r>
              <a:rPr lang="en-US" sz="2400" b="1" dirty="0" smtClean="0">
                <a:solidFill>
                  <a:srgbClr val="002060"/>
                </a:solidFill>
              </a:rPr>
              <a:t>denies</a:t>
            </a:r>
            <a:r>
              <a:rPr lang="en-US" sz="2400" dirty="0" smtClean="0"/>
              <a:t> the vote to some people</a:t>
            </a:r>
          </a:p>
          <a:p>
            <a:pPr lvl="1"/>
            <a:r>
              <a:rPr lang="en-US" sz="2400" dirty="0" smtClean="0"/>
              <a:t>Few States allow people found mentally incompetent to vote</a:t>
            </a:r>
          </a:p>
          <a:p>
            <a:pPr lvl="1"/>
            <a:r>
              <a:rPr lang="en-US" sz="2400" dirty="0" smtClean="0"/>
              <a:t>Most States disqualify people convicted of serious crimes from voting (felons)</a:t>
            </a:r>
          </a:p>
          <a:p>
            <a:pPr lvl="2"/>
            <a:r>
              <a:rPr lang="en-US" sz="2400" dirty="0" smtClean="0"/>
              <a:t>However, in many of these states, it is possible for felons to regain their voting rights</a:t>
            </a:r>
          </a:p>
          <a:p>
            <a:pPr lvl="3"/>
            <a:r>
              <a:rPr lang="en-US" sz="2400" dirty="0"/>
              <a:t>Only two states, </a:t>
            </a:r>
            <a:r>
              <a:rPr lang="en-US" sz="2400" dirty="0">
                <a:solidFill>
                  <a:srgbClr val="FF0000"/>
                </a:solidFill>
              </a:rPr>
              <a:t>Maine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Vermont</a:t>
            </a:r>
            <a:r>
              <a:rPr lang="en-US" sz="2400" dirty="0"/>
              <a:t>, have </a:t>
            </a:r>
            <a:r>
              <a:rPr lang="en-US" sz="2400" dirty="0">
                <a:solidFill>
                  <a:srgbClr val="FF0000"/>
                </a:solidFill>
              </a:rPr>
              <a:t>no voting </a:t>
            </a:r>
            <a:r>
              <a:rPr lang="en-US" sz="2400" dirty="0"/>
              <a:t>restrictions on </a:t>
            </a:r>
            <a:r>
              <a:rPr lang="en-US" sz="2400" dirty="0" smtClean="0"/>
              <a:t>felons </a:t>
            </a:r>
          </a:p>
          <a:p>
            <a:pPr lvl="3"/>
            <a:r>
              <a:rPr lang="en-US" sz="2400" dirty="0" smtClean="0">
                <a:solidFill>
                  <a:srgbClr val="002060"/>
                </a:solidFill>
              </a:rPr>
              <a:t>Virginia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2060"/>
                </a:solidFill>
              </a:rPr>
              <a:t>Kentucky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2060"/>
                </a:solidFill>
              </a:rPr>
              <a:t>Florida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2060"/>
                </a:solidFill>
              </a:rPr>
              <a:t>Iowa</a:t>
            </a:r>
            <a:r>
              <a:rPr lang="en-US" sz="2400" dirty="0"/>
              <a:t> </a:t>
            </a:r>
            <a:r>
              <a:rPr lang="en-US" sz="2400" dirty="0" smtClean="0"/>
              <a:t>that </a:t>
            </a:r>
            <a:r>
              <a:rPr lang="en-US" sz="2400" dirty="0"/>
              <a:t>have the harshest restrictions</a:t>
            </a:r>
            <a:r>
              <a:rPr lang="en-US" sz="2400" dirty="0" smtClean="0"/>
              <a:t>.</a:t>
            </a:r>
          </a:p>
          <a:p>
            <a:pPr lvl="3"/>
            <a:r>
              <a:rPr lang="en-US" sz="2400" dirty="0" smtClean="0"/>
              <a:t>Some States also ban those </a:t>
            </a:r>
            <a:r>
              <a:rPr lang="en-US" sz="2400" dirty="0" smtClean="0">
                <a:solidFill>
                  <a:srgbClr val="FF0000"/>
                </a:solidFill>
              </a:rPr>
              <a:t>dishonorably discharged </a:t>
            </a:r>
            <a:r>
              <a:rPr lang="en-US" sz="2400" dirty="0" smtClean="0"/>
              <a:t>from the armed forces from voting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59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Vocabulary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68580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Alien</a:t>
            </a:r>
            <a:r>
              <a:rPr lang="en-US" sz="4400" dirty="0">
                <a:latin typeface="Goudy Old Style" panose="02020502050305020303" pitchFamily="18" charset="0"/>
              </a:rPr>
              <a:t>-Any person who is not a citizen of the country in which he or she lives</a:t>
            </a:r>
            <a:r>
              <a:rPr lang="en-US" sz="4400" dirty="0" smtClean="0">
                <a:latin typeface="Goudy Old Style" panose="02020502050305020303" pitchFamily="18" charset="0"/>
              </a:rPr>
              <a:t>.</a:t>
            </a:r>
            <a:endParaRPr lang="en-US" sz="4400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r>
              <a:rPr lang="en-US" sz="4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Transients</a:t>
            </a:r>
            <a:r>
              <a:rPr lang="en-US" sz="4400" dirty="0" smtClean="0">
                <a:latin typeface="Goudy Old Style" panose="02020502050305020303" pitchFamily="18" charset="0"/>
              </a:rPr>
              <a:t>-A </a:t>
            </a:r>
            <a:r>
              <a:rPr lang="en-US" sz="4400" dirty="0">
                <a:latin typeface="Goudy Old Style" panose="02020502050305020303" pitchFamily="18" charset="0"/>
              </a:rPr>
              <a:t>person who is staying or working in a place for only a short time.</a:t>
            </a:r>
            <a:endParaRPr lang="en-US" sz="4400" dirty="0" smtClean="0">
              <a:latin typeface="Goudy Old Style" panose="02020502050305020303" pitchFamily="18" charset="0"/>
            </a:endParaRPr>
          </a:p>
          <a:p>
            <a:r>
              <a:rPr lang="en-US" sz="4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Registration</a:t>
            </a:r>
            <a:r>
              <a:rPr lang="en-US" sz="4400" dirty="0" smtClean="0">
                <a:latin typeface="Goudy Old Style" panose="02020502050305020303" pitchFamily="18" charset="0"/>
              </a:rPr>
              <a:t>-The </a:t>
            </a:r>
            <a:r>
              <a:rPr lang="en-US" sz="4400" dirty="0">
                <a:latin typeface="Goudy Old Style" panose="02020502050305020303" pitchFamily="18" charset="0"/>
              </a:rPr>
              <a:t>requirement in some democracies for citizens and residents to check in with some central registry specifically for the purpose of being allowed to vote in elections.</a:t>
            </a:r>
            <a:endParaRPr lang="en-US" sz="4400" dirty="0" smtClean="0">
              <a:latin typeface="Goudy Old Style" panose="02020502050305020303" pitchFamily="18" charset="0"/>
            </a:endParaRPr>
          </a:p>
          <a:p>
            <a:r>
              <a:rPr lang="en-US" sz="4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Purging</a:t>
            </a:r>
            <a:r>
              <a:rPr lang="en-US" sz="4400" dirty="0" smtClean="0">
                <a:latin typeface="Goudy Old Style" panose="02020502050305020303" pitchFamily="18" charset="0"/>
              </a:rPr>
              <a:t>-The process in which State </a:t>
            </a:r>
            <a:r>
              <a:rPr lang="en-US" sz="4400" dirty="0">
                <a:latin typeface="Goudy Old Style" panose="02020502050305020303" pitchFamily="18" charset="0"/>
              </a:rPr>
              <a:t>and local officials regularly </a:t>
            </a:r>
            <a:r>
              <a:rPr lang="en-US" sz="4400" dirty="0" smtClean="0">
                <a:latin typeface="Goudy Old Style" panose="02020502050305020303" pitchFamily="18" charset="0"/>
              </a:rPr>
              <a:t>remove or “</a:t>
            </a:r>
            <a:r>
              <a:rPr lang="en-US" sz="4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purge</a:t>
            </a:r>
            <a:r>
              <a:rPr lang="en-US" sz="4400" dirty="0" smtClean="0">
                <a:latin typeface="Goudy Old Style" panose="02020502050305020303" pitchFamily="18" charset="0"/>
              </a:rPr>
              <a:t>” citizens </a:t>
            </a:r>
            <a:r>
              <a:rPr lang="en-US" sz="4400" dirty="0">
                <a:latin typeface="Goudy Old Style" panose="02020502050305020303" pitchFamily="18" charset="0"/>
              </a:rPr>
              <a:t>from voter rolls.</a:t>
            </a:r>
            <a:endParaRPr lang="en-US" sz="4400" dirty="0" smtClean="0">
              <a:latin typeface="Goudy Old Style" panose="02020502050305020303" pitchFamily="18" charset="0"/>
            </a:endParaRPr>
          </a:p>
          <a:p>
            <a:r>
              <a:rPr lang="en-US" sz="4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Poll Books</a:t>
            </a:r>
            <a:r>
              <a:rPr lang="en-US" sz="4400" dirty="0" smtClean="0">
                <a:latin typeface="Goudy Old Style" panose="02020502050305020303" pitchFamily="18" charset="0"/>
              </a:rPr>
              <a:t>-A database that </a:t>
            </a:r>
            <a:r>
              <a:rPr lang="en-US" sz="4400" dirty="0">
                <a:latin typeface="Goudy Old Style" panose="02020502050305020303" pitchFamily="18" charset="0"/>
              </a:rPr>
              <a:t>allows elections officials to review and/or process voter information during an election but does not actually count votes.</a:t>
            </a:r>
            <a:endParaRPr lang="en-US" sz="4400" dirty="0" smtClean="0">
              <a:latin typeface="Goudy Old Style" panose="02020502050305020303" pitchFamily="18" charset="0"/>
            </a:endParaRPr>
          </a:p>
          <a:p>
            <a:pPr marL="0" indent="0">
              <a:buNone/>
            </a:pPr>
            <a:endParaRPr lang="en-US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 descr="http://iagenweb.org/pottawattamie/land/1916-hazel_dell-poll-book-pr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06" y="2819400"/>
            <a:ext cx="1677146" cy="237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Universal Requirements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4572000" cy="4419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1. </a:t>
            </a:r>
            <a:r>
              <a:rPr lang="en-US" sz="4800" dirty="0" smtClean="0">
                <a:solidFill>
                  <a:srgbClr val="002060"/>
                </a:solidFill>
              </a:rPr>
              <a:t>Citizenship</a:t>
            </a:r>
          </a:p>
          <a:p>
            <a:endParaRPr lang="en-US" sz="4800" dirty="0" smtClean="0">
              <a:solidFill>
                <a:srgbClr val="002060"/>
              </a:solidFill>
            </a:endParaRPr>
          </a:p>
          <a:p>
            <a:r>
              <a:rPr lang="en-US" sz="4800" dirty="0" smtClean="0"/>
              <a:t>2. </a:t>
            </a:r>
            <a:r>
              <a:rPr lang="en-US" sz="4800" dirty="0" smtClean="0">
                <a:solidFill>
                  <a:srgbClr val="FF0000"/>
                </a:solidFill>
              </a:rPr>
              <a:t>Residence</a:t>
            </a:r>
          </a:p>
          <a:p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smtClean="0"/>
              <a:t>3. </a:t>
            </a:r>
            <a:r>
              <a:rPr lang="en-US" sz="4800" dirty="0" smtClean="0">
                <a:solidFill>
                  <a:srgbClr val="002060"/>
                </a:solidFill>
              </a:rPr>
              <a:t>Age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blog.legalbistro.com/wp-content/uploads/2014/05/Citizenship-throughNaturaliz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91" y="2971800"/>
            <a:ext cx="3540534" cy="240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116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Citizenship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65648" cy="4873752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Goudy Old Style" panose="02020502050305020303" pitchFamily="18" charset="0"/>
              </a:rPr>
              <a:t>In most States, foreign-born residents who are 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not</a:t>
            </a:r>
            <a:r>
              <a:rPr lang="en-US" sz="2800" dirty="0" smtClean="0">
                <a:latin typeface="Goudy Old Style" panose="02020502050305020303" pitchFamily="18" charset="0"/>
              </a:rPr>
              <a:t> citizens 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cannot</a:t>
            </a:r>
            <a:r>
              <a:rPr lang="en-US" sz="2800" dirty="0" smtClean="0">
                <a:latin typeface="Goudy Old Style" panose="02020502050305020303" pitchFamily="18" charset="0"/>
              </a:rPr>
              <a:t> vote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Citizenship is determined by each State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States can also distinguish between 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native born </a:t>
            </a:r>
            <a:r>
              <a:rPr lang="en-US" sz="28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naturalized citizens</a:t>
            </a:r>
            <a:r>
              <a:rPr lang="en-US" sz="28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, requiring that voters become citizens of that State for a minimum period of time before being allowed to vote </a:t>
            </a:r>
          </a:p>
          <a:p>
            <a:pPr lvl="2"/>
            <a:r>
              <a:rPr lang="en-US" sz="2800" dirty="0" smtClean="0">
                <a:latin typeface="Goudy Old Style" panose="02020502050305020303" pitchFamily="18" charset="0"/>
              </a:rPr>
              <a:t>Ex: In most cases its </a:t>
            </a:r>
            <a:r>
              <a:rPr lang="en-US" sz="28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30 days </a:t>
            </a:r>
            <a:endParaRPr lang="en-US" sz="28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677845" cy="220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09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Residency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22848" cy="48737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oudy Old Style" panose="02020502050305020303" pitchFamily="18" charset="0"/>
              </a:rPr>
              <a:t>A person must be a </a:t>
            </a:r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legal resident </a:t>
            </a:r>
            <a:r>
              <a:rPr lang="en-US" dirty="0" smtClean="0">
                <a:latin typeface="Goudy Old Style" panose="02020502050305020303" pitchFamily="18" charset="0"/>
              </a:rPr>
              <a:t>of the State in which he or she votes</a:t>
            </a:r>
          </a:p>
          <a:p>
            <a:r>
              <a:rPr lang="en-US" dirty="0" smtClean="0">
                <a:latin typeface="Goudy Old Style" panose="02020502050305020303" pitchFamily="18" charset="0"/>
              </a:rPr>
              <a:t>In the past, this meant a person had to be a State resident for at </a:t>
            </a:r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least a year </a:t>
            </a:r>
            <a:r>
              <a:rPr lang="en-US" dirty="0" smtClean="0">
                <a:latin typeface="Goudy Old Style" panose="02020502050305020303" pitchFamily="18" charset="0"/>
              </a:rPr>
              <a:t>to vote in that State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Dunn v. Blumstein </a:t>
            </a:r>
            <a:r>
              <a:rPr lang="en-US" dirty="0" smtClean="0">
                <a:latin typeface="Goudy Old Style" panose="02020502050305020303" pitchFamily="18" charset="0"/>
              </a:rPr>
              <a:t>(1972)</a:t>
            </a:r>
          </a:p>
          <a:p>
            <a:r>
              <a:rPr lang="en-US" dirty="0" smtClean="0">
                <a:latin typeface="Goudy Old Style" panose="02020502050305020303" pitchFamily="18" charset="0"/>
              </a:rPr>
              <a:t>Transients cannot vote in the State where they are living temporarily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Registered voters living or working outside their State, such as soldiers, can cast </a:t>
            </a:r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absentee ballots </a:t>
            </a:r>
            <a:endParaRPr lang="en-US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24" y="2438400"/>
            <a:ext cx="2378442" cy="318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00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Age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46648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 the </a:t>
            </a:r>
            <a:r>
              <a:rPr lang="en-US" dirty="0" smtClean="0">
                <a:solidFill>
                  <a:srgbClr val="FF0000"/>
                </a:solidFill>
              </a:rPr>
              <a:t>26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Amendment</a:t>
            </a:r>
            <a:r>
              <a:rPr lang="en-US" dirty="0" smtClean="0"/>
              <a:t>, the minimum voting age cannot be older than 18 </a:t>
            </a:r>
          </a:p>
          <a:p>
            <a:pPr lvl="1"/>
            <a:r>
              <a:rPr lang="en-US" dirty="0" smtClean="0"/>
              <a:t>Before the passage of this amendment, the minimum age had been </a:t>
            </a:r>
            <a:r>
              <a:rPr lang="en-US" dirty="0" smtClean="0">
                <a:solidFill>
                  <a:srgbClr val="002060"/>
                </a:solidFill>
              </a:rPr>
              <a:t>21 </a:t>
            </a:r>
            <a:r>
              <a:rPr lang="en-US" dirty="0" smtClean="0"/>
              <a:t>in most States</a:t>
            </a:r>
          </a:p>
          <a:p>
            <a:pPr lvl="1"/>
            <a:r>
              <a:rPr lang="en-US" dirty="0" smtClean="0"/>
              <a:t>Some States allow </a:t>
            </a:r>
            <a:r>
              <a:rPr lang="en-US" dirty="0" smtClean="0">
                <a:solidFill>
                  <a:srgbClr val="FF0000"/>
                </a:solidFill>
              </a:rPr>
              <a:t>17 year olds </a:t>
            </a:r>
            <a:r>
              <a:rPr lang="en-US" dirty="0" smtClean="0"/>
              <a:t>to vote in primary elections</a:t>
            </a:r>
          </a:p>
          <a:p>
            <a:pPr lvl="2"/>
            <a:r>
              <a:rPr lang="en-US" dirty="0" smtClean="0"/>
              <a:t>Illinois</a:t>
            </a:r>
          </a:p>
          <a:p>
            <a:endParaRPr lang="en-US" dirty="0" smtClean="0"/>
          </a:p>
          <a:p>
            <a:r>
              <a:rPr lang="en-US" dirty="0" smtClean="0"/>
              <a:t>Historically, young voters have been less likely to vote than other age groups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03721"/>
            <a:ext cx="2347151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27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Voter Registration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797552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Goudy Old Style" panose="02020502050305020303" pitchFamily="18" charset="0"/>
              </a:rPr>
              <a:t>In almost all States, one must be registered in order to vote </a:t>
            </a:r>
          </a:p>
          <a:p>
            <a:r>
              <a:rPr lang="en-US" sz="3000" dirty="0" smtClean="0">
                <a:latin typeface="Goudy Old Style" panose="02020502050305020303" pitchFamily="18" charset="0"/>
              </a:rPr>
              <a:t>Usually this involves providing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age</a:t>
            </a:r>
            <a:r>
              <a:rPr lang="en-US" sz="3000" dirty="0" smtClean="0">
                <a:latin typeface="Goudy Old Style" panose="02020502050305020303" pitchFamily="18" charset="0"/>
              </a:rPr>
              <a:t>, </a:t>
            </a:r>
            <a:r>
              <a:rPr lang="en-US" sz="3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name</a:t>
            </a:r>
            <a:r>
              <a:rPr lang="en-US" sz="3000" dirty="0" smtClean="0">
                <a:latin typeface="Goudy Old Style" panose="02020502050305020303" pitchFamily="18" charset="0"/>
              </a:rPr>
              <a:t>,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place of birth</a:t>
            </a:r>
            <a:r>
              <a:rPr lang="en-US" sz="3000" dirty="0" smtClean="0">
                <a:latin typeface="Goudy Old Style" panose="02020502050305020303" pitchFamily="18" charset="0"/>
              </a:rPr>
              <a:t>, </a:t>
            </a:r>
            <a:r>
              <a:rPr lang="en-US" sz="3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address</a:t>
            </a:r>
            <a:r>
              <a:rPr lang="en-US" sz="3000" dirty="0" smtClean="0">
                <a:latin typeface="Goudy Old Style" panose="02020502050305020303" pitchFamily="18" charset="0"/>
              </a:rPr>
              <a:t>,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length of residence </a:t>
            </a:r>
          </a:p>
          <a:p>
            <a:r>
              <a:rPr lang="en-US" sz="30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Registrar</a:t>
            </a:r>
            <a:r>
              <a:rPr lang="en-US" sz="3000" dirty="0" smtClean="0">
                <a:latin typeface="Goudy Old Style" panose="02020502050305020303" pitchFamily="18" charset="0"/>
              </a:rPr>
              <a:t> or </a:t>
            </a:r>
            <a:r>
              <a:rPr lang="en-US" sz="30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county clerk </a:t>
            </a:r>
            <a:r>
              <a:rPr lang="en-US" sz="3000" dirty="0" smtClean="0">
                <a:latin typeface="Goudy Old Style" panose="02020502050305020303" pitchFamily="18" charset="0"/>
              </a:rPr>
              <a:t>typically keeps record of all eligible voters </a:t>
            </a:r>
            <a:endParaRPr lang="en-US" sz="3000" dirty="0">
              <a:latin typeface="Goudy Old Style" panose="020205020503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46906"/>
            <a:ext cx="3596619" cy="2006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02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Voter Registration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457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oudy Old Style" panose="02020502050305020303" pitchFamily="18" charset="0"/>
              </a:rPr>
              <a:t>Can take place at rallies, </a:t>
            </a:r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fairs</a:t>
            </a:r>
            <a:r>
              <a:rPr lang="en-US" sz="3200" dirty="0" smtClean="0">
                <a:latin typeface="Goudy Old Style" panose="02020502050305020303" pitchFamily="18" charset="0"/>
              </a:rPr>
              <a:t>, </a:t>
            </a:r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school campuses</a:t>
            </a:r>
            <a:r>
              <a:rPr lang="en-US" sz="3200" dirty="0" smtClean="0">
                <a:latin typeface="Goudy Old Style" panose="02020502050305020303" pitchFamily="18" charset="0"/>
              </a:rPr>
              <a:t>, and </a:t>
            </a:r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other public places</a:t>
            </a:r>
          </a:p>
          <a:p>
            <a:endParaRPr lang="en-US" sz="3200" dirty="0" smtClean="0">
              <a:latin typeface="Goudy Old Style" panose="02020502050305020303" pitchFamily="18" charset="0"/>
            </a:endParaRPr>
          </a:p>
          <a:p>
            <a:r>
              <a:rPr lang="en-US" sz="3200" dirty="0" smtClean="0">
                <a:latin typeface="Goudy Old Style" panose="02020502050305020303" pitchFamily="18" charset="0"/>
              </a:rPr>
              <a:t>In other democracies, voters must be registered by </a:t>
            </a:r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law</a:t>
            </a:r>
            <a:r>
              <a:rPr lang="en-US" sz="3200" dirty="0" smtClean="0">
                <a:latin typeface="Goudy Old Style" panose="02020502050305020303" pitchFamily="18" charset="0"/>
              </a:rPr>
              <a:t>, in the United States it is </a:t>
            </a:r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voluntary</a:t>
            </a:r>
          </a:p>
        </p:txBody>
      </p:sp>
      <p:pic>
        <p:nvPicPr>
          <p:cNvPr id="4" name="Picture 8" descr="c06_s02_p159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286000"/>
            <a:ext cx="3531394" cy="3238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atin typeface="Goudy Old Style" panose="02020502050305020303" pitchFamily="18" charset="0"/>
              </a:rPr>
              <a:t>Voter Registration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562600" cy="472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Goudy Old Style" panose="02020502050305020303" pitchFamily="18" charset="0"/>
              </a:rPr>
              <a:t>The </a:t>
            </a:r>
            <a:r>
              <a:rPr lang="en-US" sz="3200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Motor Voter Act</a:t>
            </a:r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3200" dirty="0" smtClean="0">
                <a:latin typeface="Goudy Old Style" panose="02020502050305020303" pitchFamily="18" charset="0"/>
              </a:rPr>
              <a:t>requires all States to: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Let eligible citizens register when they </a:t>
            </a:r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apply for or renew a driver’s license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Provide voter registration by </a:t>
            </a:r>
            <a:r>
              <a:rPr lang="en-US" sz="32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mail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Make registration forms available at </a:t>
            </a:r>
            <a:r>
              <a:rPr lang="en-US" sz="320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State offices </a:t>
            </a:r>
            <a:endParaRPr lang="en-US" sz="3200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4" name="Picture 8" descr="c06_s02_p159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743200"/>
            <a:ext cx="2695592" cy="2472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31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194</TotalTime>
  <Words>752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Chapter 6: Section 2</vt:lpstr>
      <vt:lpstr>Vocabulary</vt:lpstr>
      <vt:lpstr>Universal Requirements</vt:lpstr>
      <vt:lpstr>Citizenship </vt:lpstr>
      <vt:lpstr>Residency</vt:lpstr>
      <vt:lpstr>Age</vt:lpstr>
      <vt:lpstr>Voter Registration</vt:lpstr>
      <vt:lpstr>Voter Registration </vt:lpstr>
      <vt:lpstr>Voter Registration</vt:lpstr>
      <vt:lpstr>Voter Registration </vt:lpstr>
      <vt:lpstr>Voter ID Laws </vt:lpstr>
      <vt:lpstr>Tests and Taxes</vt:lpstr>
      <vt:lpstr>PowerPoint Presentation</vt:lpstr>
      <vt:lpstr>Persons Denied the Vote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 Section 2</dc:title>
  <dc:creator>Windows User</dc:creator>
  <cp:lastModifiedBy>Windows User</cp:lastModifiedBy>
  <cp:revision>5</cp:revision>
  <dcterms:created xsi:type="dcterms:W3CDTF">2018-10-29T14:40:51Z</dcterms:created>
  <dcterms:modified xsi:type="dcterms:W3CDTF">2018-10-30T17:18:48Z</dcterms:modified>
</cp:coreProperties>
</file>