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2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DE01C-A3F5-43D1-BE47-A4E9067435CD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45C42-EBE7-4262-88D0-D12241CF9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29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39DE-AB6A-4FB9-A6F6-89CE51D58CF5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F751-5EC4-4405-AAAE-18AE11232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39DE-AB6A-4FB9-A6F6-89CE51D58CF5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F751-5EC4-4405-AAAE-18AE11232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39DE-AB6A-4FB9-A6F6-89CE51D58CF5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F751-5EC4-4405-AAAE-18AE11232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39DE-AB6A-4FB9-A6F6-89CE51D58CF5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F751-5EC4-4405-AAAE-18AE11232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39DE-AB6A-4FB9-A6F6-89CE51D58CF5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F751-5EC4-4405-AAAE-18AE11232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39DE-AB6A-4FB9-A6F6-89CE51D58CF5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F751-5EC4-4405-AAAE-18AE11232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39DE-AB6A-4FB9-A6F6-89CE51D58CF5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F751-5EC4-4405-AAAE-18AE11232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39DE-AB6A-4FB9-A6F6-89CE51D58CF5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F751-5EC4-4405-AAAE-18AE11232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39DE-AB6A-4FB9-A6F6-89CE51D58CF5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F751-5EC4-4405-AAAE-18AE11232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39DE-AB6A-4FB9-A6F6-89CE51D58CF5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F751-5EC4-4405-AAAE-18AE11232E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39DE-AB6A-4FB9-A6F6-89CE51D58CF5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E4F751-5EC4-4405-AAAE-18AE11232E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FE4F751-5EC4-4405-AAAE-18AE11232E8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82939DE-AB6A-4FB9-A6F6-89CE51D58CF5}" type="datetimeFigureOut">
              <a:rPr lang="en-US" smtClean="0"/>
              <a:t>10/25/2019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latin typeface="Goudy Old Style" panose="02020502050305020303" pitchFamily="18" charset="0"/>
              </a:rPr>
              <a:t>Chapter 11-Section 4-</a:t>
            </a:r>
            <a:br>
              <a:rPr lang="en-US" b="1" u="sng" dirty="0" smtClean="0">
                <a:latin typeface="Goudy Old Style" panose="02020502050305020303" pitchFamily="18" charset="0"/>
              </a:rPr>
            </a:br>
            <a:r>
              <a:rPr lang="en-US" b="1" u="sng" dirty="0" smtClean="0">
                <a:latin typeface="Goudy Old Style" panose="02020502050305020303" pitchFamily="18" charset="0"/>
              </a:rPr>
              <a:t>Wilson Fights for Peace</a:t>
            </a:r>
            <a:endParaRPr lang="en-US" b="1" u="sng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426" y="5867400"/>
            <a:ext cx="8229600" cy="715963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Goudy Old Style" panose="02020502050305020303" pitchFamily="18" charset="0"/>
              </a:rPr>
              <a:t>Wilson Fights for Peace</a:t>
            </a:r>
            <a:endParaRPr lang="en-US" sz="2400" dirty="0">
              <a:solidFill>
                <a:srgbClr val="FF0000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905000"/>
            <a:ext cx="4904452" cy="3669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41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 dirty="0" smtClean="0">
                <a:latin typeface="Goudy Old Style" panose="02020502050305020303" pitchFamily="18" charset="0"/>
              </a:rPr>
              <a:t>The Legacy of the War </a:t>
            </a:r>
            <a:endParaRPr lang="en-US" altLang="en-US" b="1" u="sng" dirty="0">
              <a:latin typeface="Goudy Old Style" panose="02020502050305020303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334000" cy="5029200"/>
          </a:xfrm>
        </p:spPr>
        <p:txBody>
          <a:bodyPr>
            <a:normAutofit lnSpcReduction="10000"/>
          </a:bodyPr>
          <a:lstStyle/>
          <a:p>
            <a:r>
              <a:rPr lang="en-US" altLang="en-US" sz="2800" dirty="0">
                <a:solidFill>
                  <a:srgbClr val="FF0000"/>
                </a:solidFill>
                <a:latin typeface="Goudy Old Style" panose="02020502050305020303" pitchFamily="18" charset="0"/>
              </a:rPr>
              <a:t>Most Germans did not </a:t>
            </a:r>
            <a:r>
              <a:rPr lang="en-US" altLang="en-US" sz="28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really know </a:t>
            </a:r>
            <a:r>
              <a:rPr lang="en-US" altLang="en-US" sz="2800" dirty="0">
                <a:solidFill>
                  <a:srgbClr val="FF0000"/>
                </a:solidFill>
                <a:latin typeface="Goudy Old Style" panose="02020502050305020303" pitchFamily="18" charset="0"/>
              </a:rPr>
              <a:t>they had been defeated</a:t>
            </a:r>
          </a:p>
          <a:p>
            <a:endParaRPr lang="en-US" altLang="en-US" sz="2800" dirty="0" smtClean="0">
              <a:latin typeface="Goudy Old Style" panose="02020502050305020303" pitchFamily="18" charset="0"/>
            </a:endParaRPr>
          </a:p>
          <a:p>
            <a:r>
              <a:rPr lang="en-US" altLang="en-US" sz="2800" dirty="0" smtClean="0">
                <a:latin typeface="Goudy Old Style" panose="02020502050305020303" pitchFamily="18" charset="0"/>
              </a:rPr>
              <a:t>Germans </a:t>
            </a:r>
            <a:r>
              <a:rPr lang="en-US" altLang="en-US" sz="2800" dirty="0">
                <a:latin typeface="Goudy Old Style" panose="02020502050305020303" pitchFamily="18" charset="0"/>
              </a:rPr>
              <a:t>shocked by Armistice and angered by the Treaty</a:t>
            </a:r>
          </a:p>
          <a:p>
            <a:endParaRPr lang="en-US" altLang="en-US" sz="2800" dirty="0" smtClean="0">
              <a:solidFill>
                <a:srgbClr val="002060"/>
              </a:solidFill>
              <a:latin typeface="Goudy Old Style" panose="02020502050305020303" pitchFamily="18" charset="0"/>
            </a:endParaRPr>
          </a:p>
          <a:p>
            <a:r>
              <a:rPr lang="en-US" altLang="en-US" sz="28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Many believed </a:t>
            </a:r>
            <a:r>
              <a:rPr lang="en-US" altLang="en-US" sz="2800" dirty="0">
                <a:solidFill>
                  <a:srgbClr val="002060"/>
                </a:solidFill>
                <a:latin typeface="Goudy Old Style" panose="02020502050305020303" pitchFamily="18" charset="0"/>
              </a:rPr>
              <a:t>war would have to be fought </a:t>
            </a:r>
            <a:r>
              <a:rPr lang="en-US" altLang="en-US" sz="28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again</a:t>
            </a:r>
          </a:p>
          <a:p>
            <a:pPr lvl="1"/>
            <a:r>
              <a:rPr lang="en-US" altLang="en-US" sz="2800" dirty="0" smtClean="0">
                <a:latin typeface="Goudy Old Style" panose="02020502050305020303" pitchFamily="18" charset="0"/>
              </a:rPr>
              <a:t>Two decades later </a:t>
            </a:r>
            <a:r>
              <a:rPr lang="en-US" altLang="en-US" sz="28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Adolf Hitler </a:t>
            </a:r>
            <a:r>
              <a:rPr lang="en-US" altLang="en-US" sz="2800" dirty="0" smtClean="0">
                <a:latin typeface="Goudy Old Style" panose="02020502050305020303" pitchFamily="18" charset="0"/>
              </a:rPr>
              <a:t>would lead Germany into an even more disastrous war </a:t>
            </a:r>
            <a:endParaRPr lang="en-US" altLang="en-US" sz="2800" dirty="0">
              <a:latin typeface="Goudy Old Style" panose="020205020503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108009" y="2209800"/>
            <a:ext cx="2131492" cy="3113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8819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Wilson Presents His Plan </a:t>
            </a:r>
            <a:endParaRPr lang="en-US" altLang="en-US" u="sng" dirty="0" smtClean="0">
              <a:latin typeface="Goudy Old Style" panose="020205020503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52578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5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January 18</a:t>
            </a:r>
            <a:r>
              <a:rPr lang="en-US" altLang="en-US" sz="2500" baseline="300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25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,1919 delegates representing </a:t>
            </a:r>
            <a:r>
              <a:rPr lang="en-US" altLang="en-US" sz="2500" dirty="0" smtClean="0">
                <a:solidFill>
                  <a:srgbClr val="FF000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32 nations </a:t>
            </a:r>
            <a:r>
              <a:rPr lang="en-US" altLang="en-US" sz="25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met to discuss the terms of peace at the </a:t>
            </a:r>
            <a:r>
              <a:rPr lang="en-US" altLang="en-US" sz="2500" dirty="0" smtClean="0">
                <a:solidFill>
                  <a:srgbClr val="00206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Palace of Versailles</a:t>
            </a:r>
          </a:p>
          <a:p>
            <a:pPr lvl="1" eaLnBrk="1" hangingPunct="1"/>
            <a:r>
              <a:rPr lang="en-US" altLang="en-US" sz="25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The Big Four held most of the decision making power</a:t>
            </a:r>
          </a:p>
          <a:p>
            <a:pPr lvl="2" eaLnBrk="1" hangingPunct="1"/>
            <a:r>
              <a:rPr lang="en-US" altLang="en-US" sz="2500" dirty="0" smtClean="0">
                <a:solidFill>
                  <a:srgbClr val="FF000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Woodrow Wilson of the U.S.</a:t>
            </a:r>
            <a:r>
              <a:rPr lang="en-US" altLang="en-US" sz="2500" dirty="0" smtClean="0">
                <a:solidFill>
                  <a:srgbClr val="00206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, Georges Clemenceau of France, </a:t>
            </a:r>
            <a:r>
              <a:rPr lang="en-US" altLang="en-US" sz="2500" dirty="0" smtClean="0">
                <a:solidFill>
                  <a:srgbClr val="FF000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David Lloyd George of Great Britain</a:t>
            </a:r>
            <a:r>
              <a:rPr lang="en-US" altLang="en-US" sz="2500" dirty="0" smtClean="0">
                <a:solidFill>
                  <a:srgbClr val="00206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, and Vittorio Orlando of Italy </a:t>
            </a:r>
          </a:p>
        </p:txBody>
      </p:sp>
      <p:pic>
        <p:nvPicPr>
          <p:cNvPr id="35844" name="Picture 7" descr="sca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667000"/>
            <a:ext cx="2498123" cy="1925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0241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 dirty="0">
                <a:latin typeface="Goudy Old Style" panose="02020502050305020303" pitchFamily="18" charset="0"/>
                <a:cs typeface="Times New Roman" panose="02020603050405020304" pitchFamily="18" charset="0"/>
              </a:rPr>
              <a:t>Wilson’s </a:t>
            </a:r>
            <a:r>
              <a:rPr lang="en-US" altLang="en-US" b="1" u="sng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Fourteen </a:t>
            </a:r>
            <a:r>
              <a:rPr lang="en-US" altLang="en-US" b="1" u="sng" dirty="0">
                <a:latin typeface="Goudy Old Style" panose="02020502050305020303" pitchFamily="18" charset="0"/>
                <a:cs typeface="Times New Roman" panose="02020603050405020304" pitchFamily="18" charset="0"/>
              </a:rPr>
              <a:t>Points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6163631" cy="4876800"/>
          </a:xfrm>
        </p:spPr>
        <p:txBody>
          <a:bodyPr>
            <a:noAutofit/>
          </a:bodyPr>
          <a:lstStyle/>
          <a:p>
            <a:r>
              <a:rPr lang="en-US" altLang="en-US" sz="2300" dirty="0" smtClean="0">
                <a:latin typeface="Goudy Old Style" panose="02020502050305020303" pitchFamily="18" charset="0"/>
              </a:rPr>
              <a:t>On January 18</a:t>
            </a:r>
            <a:r>
              <a:rPr lang="en-US" altLang="en-US" sz="2300" baseline="30000" dirty="0" smtClean="0">
                <a:latin typeface="Goudy Old Style" panose="02020502050305020303" pitchFamily="18" charset="0"/>
              </a:rPr>
              <a:t>th</a:t>
            </a:r>
            <a:r>
              <a:rPr lang="en-US" altLang="en-US" sz="2300" dirty="0" smtClean="0">
                <a:latin typeface="Goudy Old Style" panose="02020502050305020303" pitchFamily="18" charset="0"/>
              </a:rPr>
              <a:t>, 1918 </a:t>
            </a:r>
            <a:r>
              <a:rPr lang="en-US" altLang="en-US" sz="23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Woodrow Wilson </a:t>
            </a:r>
            <a:r>
              <a:rPr lang="en-US" altLang="en-US" sz="2300" dirty="0" smtClean="0">
                <a:latin typeface="Goudy Old Style" panose="02020502050305020303" pitchFamily="18" charset="0"/>
              </a:rPr>
              <a:t>delivered his </a:t>
            </a:r>
            <a:r>
              <a:rPr lang="en-US" altLang="en-US" sz="23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Fourteen Points</a:t>
            </a:r>
            <a:r>
              <a:rPr lang="en-US" altLang="en-US" sz="2300" dirty="0" smtClean="0">
                <a:latin typeface="Goudy Old Style" panose="02020502050305020303" pitchFamily="18" charset="0"/>
              </a:rPr>
              <a:t> before Congress</a:t>
            </a:r>
          </a:p>
          <a:p>
            <a:pPr lvl="1"/>
            <a:r>
              <a:rPr lang="en-US" altLang="en-US" sz="2300" dirty="0" smtClean="0">
                <a:latin typeface="Goudy Old Style" panose="02020502050305020303" pitchFamily="18" charset="0"/>
              </a:rPr>
              <a:t>They were divided into </a:t>
            </a:r>
            <a:r>
              <a:rPr lang="en-US" altLang="en-US" sz="23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three groups </a:t>
            </a:r>
          </a:p>
          <a:p>
            <a:pPr lvl="2"/>
            <a:r>
              <a:rPr lang="en-US" altLang="en-US" sz="2300" dirty="0" smtClean="0">
                <a:latin typeface="Goudy Old Style" panose="02020502050305020303" pitchFamily="18" charset="0"/>
              </a:rPr>
              <a:t>The first five points Wilson believed had to be addressed if future wars were to be prevented </a:t>
            </a:r>
          </a:p>
          <a:p>
            <a:pPr lvl="2"/>
            <a:r>
              <a:rPr lang="en-US" altLang="en-US" sz="2300" dirty="0" smtClean="0">
                <a:latin typeface="Goudy Old Style" panose="02020502050305020303" pitchFamily="18" charset="0"/>
              </a:rPr>
              <a:t>The next eight dealt with boundary changes </a:t>
            </a:r>
          </a:p>
          <a:p>
            <a:pPr lvl="2"/>
            <a:r>
              <a:rPr lang="en-US" altLang="en-US" sz="2300" dirty="0" smtClean="0">
                <a:latin typeface="Goudy Old Style" panose="02020502050305020303" pitchFamily="18" charset="0"/>
              </a:rPr>
              <a:t>The fourteenth and final point called for the creation of an international organization designed to address diplomatic causes </a:t>
            </a:r>
          </a:p>
          <a:p>
            <a:pPr lvl="3"/>
            <a:r>
              <a:rPr lang="en-US" altLang="en-US" sz="23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The League of Nations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2667000"/>
            <a:ext cx="1856725" cy="2547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100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 dirty="0" smtClean="0">
                <a:latin typeface="Goudy Old Style" panose="02020502050305020303" pitchFamily="18" charset="0"/>
              </a:rPr>
              <a:t>The First Five Points </a:t>
            </a:r>
            <a:endParaRPr lang="en-US" altLang="en-US" b="1" u="sng" dirty="0">
              <a:latin typeface="Goudy Old Style" panose="02020502050305020303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49530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2800" dirty="0" smtClean="0">
                <a:latin typeface="Goudy Old Style" panose="02020502050305020303" pitchFamily="18" charset="0"/>
              </a:rPr>
              <a:t>1.) </a:t>
            </a:r>
            <a:r>
              <a:rPr lang="en-US" altLang="en-US" sz="28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No secret treaties</a:t>
            </a:r>
          </a:p>
          <a:p>
            <a:pPr marL="0" indent="0">
              <a:buNone/>
            </a:pPr>
            <a:r>
              <a:rPr lang="en-US" altLang="en-US" sz="2800" dirty="0" smtClean="0">
                <a:latin typeface="Goudy Old Style" panose="02020502050305020303" pitchFamily="18" charset="0"/>
              </a:rPr>
              <a:t>2.) </a:t>
            </a:r>
            <a:r>
              <a:rPr lang="en-US" altLang="en-US" sz="28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Freedom of the seas</a:t>
            </a:r>
          </a:p>
          <a:p>
            <a:pPr marL="0" indent="0">
              <a:buNone/>
            </a:pPr>
            <a:r>
              <a:rPr lang="en-US" altLang="en-US" sz="2800" dirty="0" smtClean="0">
                <a:latin typeface="Goudy Old Style" panose="02020502050305020303" pitchFamily="18" charset="0"/>
              </a:rPr>
              <a:t>3.) </a:t>
            </a:r>
            <a:r>
              <a:rPr lang="en-US" altLang="en-US" sz="28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Tariffs lowered or abolished</a:t>
            </a:r>
          </a:p>
          <a:p>
            <a:pPr marL="0" indent="0">
              <a:buNone/>
            </a:pPr>
            <a:r>
              <a:rPr lang="en-US" altLang="en-US" sz="2800" dirty="0" smtClean="0">
                <a:latin typeface="Goudy Old Style" panose="02020502050305020303" pitchFamily="18" charset="0"/>
              </a:rPr>
              <a:t>4.) </a:t>
            </a:r>
            <a:r>
              <a:rPr lang="en-US" altLang="en-US" sz="28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Decrease in armaments</a:t>
            </a:r>
          </a:p>
          <a:p>
            <a:pPr marL="0" indent="0">
              <a:buNone/>
            </a:pPr>
            <a:r>
              <a:rPr lang="en-US" altLang="en-US" sz="2800" dirty="0" smtClean="0">
                <a:latin typeface="Goudy Old Style" panose="02020502050305020303" pitchFamily="18" charset="0"/>
              </a:rPr>
              <a:t>5.) </a:t>
            </a:r>
            <a:r>
              <a:rPr lang="en-US" altLang="en-US" sz="28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Colonial policies should take into account the interests of the colonized</a:t>
            </a:r>
          </a:p>
          <a:p>
            <a:pPr marL="0" indent="0">
              <a:buNone/>
            </a:pPr>
            <a:r>
              <a:rPr lang="en-US" altLang="en-US" sz="2800" dirty="0" smtClean="0">
                <a:latin typeface="Goudy Old Style" panose="02020502050305020303" pitchFamily="18" charset="0"/>
              </a:rPr>
              <a:t>6-13.) </a:t>
            </a:r>
            <a:r>
              <a:rPr lang="en-US" altLang="en-US" sz="2800" dirty="0">
                <a:solidFill>
                  <a:srgbClr val="FF0000"/>
                </a:solidFill>
                <a:latin typeface="Goudy Old Style" panose="02020502050305020303" pitchFamily="18" charset="0"/>
              </a:rPr>
              <a:t>Deal with specific boundary changes</a:t>
            </a:r>
          </a:p>
          <a:p>
            <a:pPr marL="0" indent="0">
              <a:buNone/>
            </a:pPr>
            <a:r>
              <a:rPr lang="en-US" altLang="en-US" sz="2800" dirty="0" smtClean="0">
                <a:latin typeface="Goudy Old Style" panose="02020502050305020303" pitchFamily="18" charset="0"/>
              </a:rPr>
              <a:t>14.)  </a:t>
            </a:r>
            <a:r>
              <a:rPr lang="en-US" altLang="en-US" sz="28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Created the League of Nations</a:t>
            </a:r>
          </a:p>
          <a:p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590800"/>
            <a:ext cx="2345245" cy="2971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795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08963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en-US" sz="3600" b="1" u="sng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Debating the Treaty of Versailles </a:t>
            </a:r>
            <a:endParaRPr lang="en-US" altLang="en-US" sz="3600" b="1" dirty="0" smtClean="0">
              <a:latin typeface="Goudy Old Style" panose="02020502050305020303" pitchFamily="18" charset="0"/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228600" y="1817687"/>
            <a:ext cx="5867400" cy="4735513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3000" b="1" u="sng" dirty="0" smtClean="0">
                <a:solidFill>
                  <a:srgbClr val="FF000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The Treaty of Versailles</a:t>
            </a:r>
            <a:r>
              <a:rPr lang="en-US" altLang="en-US" sz="30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-An agreement designed to bring peace among the nations, and punish Germany </a:t>
            </a:r>
          </a:p>
          <a:p>
            <a:pPr lvl="1"/>
            <a:r>
              <a:rPr lang="en-US" altLang="en-US" sz="3000" dirty="0" smtClean="0">
                <a:solidFill>
                  <a:srgbClr val="00206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As a result Germany lost all of it’s war making powers </a:t>
            </a:r>
          </a:p>
          <a:p>
            <a:pPr lvl="1"/>
            <a:r>
              <a:rPr lang="en-US" altLang="en-US" sz="30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Wilson’s </a:t>
            </a:r>
            <a:r>
              <a:rPr lang="en-US" altLang="en-US" sz="3000" dirty="0" smtClean="0">
                <a:solidFill>
                  <a:srgbClr val="FF000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Fourteen Points </a:t>
            </a:r>
            <a:r>
              <a:rPr lang="en-US" altLang="en-US" sz="30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were adopted</a:t>
            </a:r>
          </a:p>
          <a:p>
            <a:pPr lvl="1"/>
            <a:r>
              <a:rPr lang="en-US" altLang="en-US" sz="3000" dirty="0" smtClean="0">
                <a:solidFill>
                  <a:srgbClr val="00206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The League of Nations was created but the U.S doesn’t join</a:t>
            </a:r>
          </a:p>
          <a:p>
            <a:pPr lvl="2"/>
            <a:r>
              <a:rPr lang="en-US" altLang="en-US" sz="30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Its goal was to keep peace among the nations </a:t>
            </a:r>
          </a:p>
          <a:p>
            <a:endParaRPr lang="en-US" altLang="en-US" dirty="0" smtClean="0"/>
          </a:p>
        </p:txBody>
      </p:sp>
      <p:pic>
        <p:nvPicPr>
          <p:cNvPr id="39940" name="Picture 7" descr="180px-Treaty_of_Versailles,_English_ver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8400"/>
            <a:ext cx="1964888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27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b="1" u="sng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Debating the Treaty of Versailles </a:t>
            </a:r>
            <a:endParaRPr lang="en-US" altLang="en-US" sz="3600" u="sng" dirty="0" smtClean="0">
              <a:latin typeface="Goudy Old Style" panose="020205020503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4876800"/>
          </a:xfrm>
        </p:spPr>
        <p:txBody>
          <a:bodyPr>
            <a:noAutofit/>
          </a:bodyPr>
          <a:lstStyle/>
          <a:p>
            <a:r>
              <a:rPr lang="en-US" altLang="en-US" sz="2900" dirty="0" smtClean="0">
                <a:solidFill>
                  <a:srgbClr val="00206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A total of five treaties were signed by the allied powers </a:t>
            </a:r>
          </a:p>
          <a:p>
            <a:pPr lvl="1"/>
            <a:r>
              <a:rPr lang="en-US" altLang="en-US" sz="29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This created feelings of bitterness and betrayal among the losing nations</a:t>
            </a:r>
          </a:p>
          <a:p>
            <a:endParaRPr lang="en-US" altLang="en-US" sz="2900" b="1" u="sng" dirty="0" smtClean="0">
              <a:solidFill>
                <a:srgbClr val="FF0000"/>
              </a:solidFill>
              <a:latin typeface="Goudy Old Style" panose="02020502050305020303" pitchFamily="18" charset="0"/>
              <a:cs typeface="Times New Roman" panose="02020603050405020304" pitchFamily="18" charset="0"/>
            </a:endParaRPr>
          </a:p>
          <a:p>
            <a:r>
              <a:rPr lang="en-US" altLang="en-US" sz="2900" b="1" u="sng" dirty="0" smtClean="0">
                <a:solidFill>
                  <a:srgbClr val="FF000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New Nations Created After WWI</a:t>
            </a:r>
            <a:r>
              <a:rPr lang="en-US" altLang="en-US" sz="2900" b="1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-</a:t>
            </a:r>
          </a:p>
          <a:p>
            <a:pPr lvl="1"/>
            <a:r>
              <a:rPr lang="en-US" altLang="en-US" sz="2900" dirty="0" smtClean="0">
                <a:solidFill>
                  <a:srgbClr val="00206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Austria, Hungary, </a:t>
            </a:r>
            <a:r>
              <a:rPr lang="en-US" altLang="en-US" sz="2900" dirty="0" smtClean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Czechoslovakia</a:t>
            </a:r>
            <a:r>
              <a:rPr lang="en-US" altLang="en-US" sz="2900" dirty="0" smtClean="0">
                <a:solidFill>
                  <a:srgbClr val="00206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, and Yugoslavia were recognized as independent nations </a:t>
            </a:r>
          </a:p>
          <a:p>
            <a:pPr lvl="1"/>
            <a:r>
              <a:rPr lang="en-US" altLang="en-US" sz="29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The Ottomans lost all of their territory except modern day Turkey </a:t>
            </a:r>
          </a:p>
        </p:txBody>
      </p:sp>
    </p:spTree>
    <p:extLst>
      <p:ext uri="{BB962C8B-B14F-4D97-AF65-F5344CB8AC3E}">
        <p14:creationId xmlns:p14="http://schemas.microsoft.com/office/powerpoint/2010/main" val="142346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map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84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02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r>
              <a:rPr lang="en-US" altLang="en-US" b="1" u="sng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The Treaties Weakness </a:t>
            </a:r>
            <a:endParaRPr lang="en-US" altLang="en-US" b="1" dirty="0" smtClean="0">
              <a:latin typeface="Goudy Old Style" panose="02020502050305020303" pitchFamily="18" charset="0"/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57480" y="1295400"/>
            <a:ext cx="6776720" cy="5410200"/>
          </a:xfrm>
        </p:spPr>
        <p:txBody>
          <a:bodyPr>
            <a:noAutofit/>
          </a:bodyPr>
          <a:lstStyle/>
          <a:p>
            <a:r>
              <a:rPr lang="en-US" altLang="en-US" sz="2400" b="1" u="sng" dirty="0" smtClean="0">
                <a:solidFill>
                  <a:srgbClr val="00206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End Results of WWI</a:t>
            </a:r>
            <a:r>
              <a:rPr lang="en-US" altLang="en-US" sz="2400" b="1" u="sng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-</a:t>
            </a:r>
          </a:p>
          <a:p>
            <a:pPr lvl="1"/>
            <a:r>
              <a:rPr lang="en-US" altLang="en-US" sz="24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The Treaty of Versailles could not guarantee lasting peace </a:t>
            </a:r>
          </a:p>
          <a:p>
            <a:pPr lvl="2"/>
            <a:r>
              <a:rPr lang="en-US" altLang="en-US" sz="2400" dirty="0" smtClean="0">
                <a:solidFill>
                  <a:srgbClr val="FF000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The U.S. ultimately rejected the Treaty of Versailles in favor of an isolationist approach </a:t>
            </a:r>
          </a:p>
          <a:p>
            <a:pPr lvl="1"/>
            <a:r>
              <a:rPr lang="en-US" altLang="en-US" sz="24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The War Guilt Clause left Germany extremely bitter</a:t>
            </a:r>
          </a:p>
          <a:p>
            <a:pPr lvl="2"/>
            <a:r>
              <a:rPr lang="en-US" altLang="en-US" sz="2400" dirty="0" smtClean="0">
                <a:solidFill>
                  <a:srgbClr val="00206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Germany received the harshest punishment including </a:t>
            </a:r>
            <a:r>
              <a:rPr lang="en-US" altLang="en-US" sz="2400" dirty="0" smtClean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$33 billion dollars </a:t>
            </a:r>
            <a:r>
              <a:rPr lang="en-US" altLang="en-US" sz="2400" dirty="0" smtClean="0">
                <a:solidFill>
                  <a:srgbClr val="00206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in reparations owed to the allied powers </a:t>
            </a:r>
          </a:p>
          <a:p>
            <a:pPr lvl="1"/>
            <a:r>
              <a:rPr lang="en-US" altLang="en-US" sz="24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Africa and Asia were upset with the way the Allies disregarded their calls for independence </a:t>
            </a:r>
          </a:p>
        </p:txBody>
      </p:sp>
      <p:pic>
        <p:nvPicPr>
          <p:cNvPr id="43012" name="Picture 5" descr="Versail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2743200"/>
            <a:ext cx="1398463" cy="2102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387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b="1" u="sng" dirty="0" smtClean="0">
                <a:latin typeface="Goudy Old Style" panose="02020502050305020303" pitchFamily="18" charset="0"/>
              </a:rPr>
              <a:t>Debate Over The League of Nations </a:t>
            </a:r>
            <a:endParaRPr lang="en-US" altLang="en-US" sz="3600" b="1" u="sng" dirty="0">
              <a:latin typeface="Goudy Old Style" panose="02020502050305020303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91958"/>
            <a:ext cx="5219700" cy="518128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FF0000"/>
                </a:solidFill>
                <a:latin typeface="Goudy Old Style" panose="02020502050305020303" pitchFamily="18" charset="0"/>
              </a:rPr>
              <a:t>Many felt it would draw U.S. into further war</a:t>
            </a:r>
          </a:p>
          <a:p>
            <a:pPr>
              <a:lnSpc>
                <a:spcPct val="90000"/>
              </a:lnSpc>
            </a:pPr>
            <a:endParaRPr lang="en-US" altLang="en-US" sz="2800" dirty="0" smtClean="0">
              <a:latin typeface="Goudy Old Style" panose="02020502050305020303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latin typeface="Goudy Old Style" panose="02020502050305020303" pitchFamily="18" charset="0"/>
              </a:rPr>
              <a:t>Senate </a:t>
            </a:r>
            <a:r>
              <a:rPr lang="en-US" altLang="en-US" sz="2800" dirty="0">
                <a:latin typeface="Goudy Old Style" panose="02020502050305020303" pitchFamily="18" charset="0"/>
              </a:rPr>
              <a:t>wanted to weaken it, but Wilson would not back down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rgbClr val="002060"/>
                </a:solidFill>
                <a:latin typeface="Goudy Old Style" panose="02020502050305020303" pitchFamily="18" charset="0"/>
              </a:rPr>
              <a:t>Senate refused to ratify Treaty of Versailles</a:t>
            </a:r>
          </a:p>
          <a:p>
            <a:pPr>
              <a:lnSpc>
                <a:spcPct val="90000"/>
              </a:lnSpc>
            </a:pPr>
            <a:endParaRPr lang="en-US" altLang="en-US" sz="2800" dirty="0" smtClean="0">
              <a:latin typeface="Goudy Old Style" panose="02020502050305020303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latin typeface="Goudy Old Style" panose="02020502050305020303" pitchFamily="18" charset="0"/>
              </a:rPr>
              <a:t>U.S</a:t>
            </a:r>
            <a:r>
              <a:rPr lang="en-US" altLang="en-US" sz="2800" dirty="0">
                <a:latin typeface="Goudy Old Style" panose="02020502050305020303" pitchFamily="18" charset="0"/>
              </a:rPr>
              <a:t>. signed a separate peace in 1921, never joined the </a:t>
            </a:r>
            <a:r>
              <a:rPr lang="en-US" altLang="en-US" sz="28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League of Nations </a:t>
            </a:r>
            <a:endParaRPr lang="en-US" altLang="en-US" sz="2800" dirty="0">
              <a:solidFill>
                <a:srgbClr val="FF0000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2590800"/>
            <a:ext cx="2406750" cy="291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8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28</TotalTime>
  <Words>464</Words>
  <Application>Microsoft Office PowerPoint</Application>
  <PresentationFormat>On-screen Show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Adjacency</vt:lpstr>
      <vt:lpstr>Chapter 11-Section 4- Wilson Fights for Peace</vt:lpstr>
      <vt:lpstr>Wilson Presents His Plan </vt:lpstr>
      <vt:lpstr>Wilson’s Fourteen Points</vt:lpstr>
      <vt:lpstr>The First Five Points </vt:lpstr>
      <vt:lpstr>Debating the Treaty of Versailles </vt:lpstr>
      <vt:lpstr>Debating the Treaty of Versailles </vt:lpstr>
      <vt:lpstr>PowerPoint Presentation</vt:lpstr>
      <vt:lpstr>The Treaties Weakness </vt:lpstr>
      <vt:lpstr>Debate Over The League of Nations </vt:lpstr>
      <vt:lpstr>The Legacy of the War 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11-Section 3 and 4</dc:title>
  <dc:creator>Windows User</dc:creator>
  <cp:lastModifiedBy>Windows User</cp:lastModifiedBy>
  <cp:revision>6</cp:revision>
  <dcterms:created xsi:type="dcterms:W3CDTF">2017-10-30T12:44:59Z</dcterms:created>
  <dcterms:modified xsi:type="dcterms:W3CDTF">2019-10-25T11:36:16Z</dcterms:modified>
</cp:coreProperties>
</file>