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226F1-AFC1-4188-AE3E-4DCBD952C6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88F2C-842E-4404-8B93-9F0CCF85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4112-7D43-4323-87FB-3723AFD7A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7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DA957-E84E-4186-AE20-2ACFF488C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96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A952BB-A3BB-4811-B672-FD00898D5C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EA865A-F63C-471C-AF4D-B2F9AC1204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Chapter 11-Section 3</a:t>
            </a:r>
            <a:br>
              <a:rPr lang="en-US" sz="4000" b="1" u="sng" dirty="0" smtClean="0">
                <a:latin typeface="Goudy Old Style" panose="02020502050305020303" pitchFamily="18" charset="0"/>
              </a:rPr>
            </a:br>
            <a:r>
              <a:rPr lang="en-US" sz="4000" b="1" u="sng" dirty="0" smtClean="0">
                <a:latin typeface="Goudy Old Style" panose="02020502050305020303" pitchFamily="18" charset="0"/>
              </a:rPr>
              <a:t>The 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War at Home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64" y="1905000"/>
            <a:ext cx="7924800" cy="4613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11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>
                <a:latin typeface="Goudy Old Style" panose="02020502050305020303" pitchFamily="18" charset="0"/>
              </a:rPr>
              <a:t>Espionage and Sedition Act 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U.S. Government was worried about spies so they passed the Espionage and Sedition Acts (1918)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>
                <a:latin typeface="Goudy Old Style" panose="02020502050305020303" pitchFamily="18" charset="0"/>
              </a:rPr>
              <a:t>Fine and jail people who violate these laws</a:t>
            </a:r>
            <a:r>
              <a:rPr lang="en-US" altLang="en-US" sz="2200" dirty="0">
                <a:latin typeface="Goudy Old Style" panose="02020502050305020303" pitchFamily="18" charset="0"/>
              </a:rPr>
              <a:t>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which limited </a:t>
            </a:r>
            <a:r>
              <a:rPr lang="en-US" alt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1</a:t>
            </a:r>
            <a:r>
              <a:rPr lang="en-US" altLang="en-US" sz="2200" baseline="30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st</a:t>
            </a:r>
            <a:r>
              <a:rPr lang="en-US" alt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Amendment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 dirty="0" err="1" smtClean="0">
                <a:solidFill>
                  <a:srgbClr val="FF0000"/>
                </a:solidFill>
                <a:latin typeface="Goudy Old Style" panose="02020502050305020303" pitchFamily="18" charset="0"/>
              </a:rPr>
              <a:t>Schenck</a:t>
            </a:r>
            <a:r>
              <a:rPr lang="en-US" alt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v. </a:t>
            </a:r>
            <a:r>
              <a:rPr lang="en-US" alt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U.S.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-</a:t>
            </a:r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Charles </a:t>
            </a:r>
            <a:r>
              <a:rPr lang="en-US" altLang="en-US" sz="2200" dirty="0" err="1" smtClean="0">
                <a:solidFill>
                  <a:srgbClr val="00B050"/>
                </a:solidFill>
                <a:latin typeface="Goudy Old Style" panose="02020502050305020303" pitchFamily="18" charset="0"/>
              </a:rPr>
              <a:t>Shenck</a:t>
            </a:r>
            <a:r>
              <a:rPr lang="en-US" altLang="en-US" sz="2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 was a socialist </a:t>
            </a:r>
            <a:r>
              <a:rPr lang="en-US" altLang="en-US" sz="2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who wrote pamphlets that said the draft was like slavery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>
                <a:latin typeface="Goudy Old Style" panose="02020502050305020303" pitchFamily="18" charset="0"/>
              </a:rPr>
              <a:t>The Supreme Court ruled that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the freedom of speech protected in the </a:t>
            </a:r>
            <a:r>
              <a:rPr lang="en-US" alt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First </a:t>
            </a:r>
            <a:r>
              <a:rPr lang="en-US" alt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Amendment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c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ould </a:t>
            </a:r>
            <a:r>
              <a:rPr lang="en-US" altLang="en-US" sz="2200" dirty="0">
                <a:latin typeface="Goudy Old Style" panose="02020502050305020303" pitchFamily="18" charset="0"/>
              </a:rPr>
              <a:t>be restricted if the words spoken or printed represented to society a “</a:t>
            </a:r>
            <a:r>
              <a:rPr lang="en-US" altLang="en-US" sz="2200" dirty="0">
                <a:solidFill>
                  <a:srgbClr val="FF0000"/>
                </a:solidFill>
                <a:latin typeface="Goudy Old Style" panose="02020502050305020303" pitchFamily="18" charset="0"/>
              </a:rPr>
              <a:t>clear and present danger</a:t>
            </a:r>
            <a:r>
              <a:rPr lang="en-US" altLang="en-US" sz="2200" dirty="0">
                <a:latin typeface="Goudy Old Style" panose="02020502050305020303" pitchFamily="18" charset="0"/>
              </a:rPr>
              <a:t>.”</a:t>
            </a:r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As a result he was sentenced </a:t>
            </a:r>
            <a:r>
              <a:rPr lang="en-US" altLang="en-US" sz="2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to </a:t>
            </a:r>
            <a:r>
              <a:rPr lang="en-US" altLang="en-US" sz="2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jail time</a:t>
            </a:r>
            <a:endParaRPr lang="en-US" altLang="en-US" sz="2200" dirty="0" smtClean="0">
              <a:solidFill>
                <a:srgbClr val="00B05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46084" name="Picture 8" descr="debs19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64" y="3048000"/>
            <a:ext cx="2587559" cy="2324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81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The Great Migration 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1828800"/>
            <a:ext cx="5265821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Goudy Old Style" panose="02020502050305020303" pitchFamily="18" charset="0"/>
              </a:rPr>
              <a:t>During the War many African American’s seeking </a:t>
            </a:r>
            <a:r>
              <a:rPr lang="en-US" altLang="en-US" sz="3200" dirty="0" smtClean="0">
                <a:latin typeface="Goudy Old Style" panose="02020502050305020303" pitchFamily="18" charset="0"/>
              </a:rPr>
              <a:t>better opportunities </a:t>
            </a:r>
            <a:r>
              <a:rPr lang="en-US" altLang="en-US" sz="3200" dirty="0" smtClean="0">
                <a:latin typeface="Goudy Old Style" panose="02020502050305020303" pitchFamily="18" charset="0"/>
              </a:rPr>
              <a:t>began moving </a:t>
            </a:r>
            <a:r>
              <a:rPr lang="en-US" altLang="en-US" sz="3200" dirty="0">
                <a:latin typeface="Goudy Old Style" panose="02020502050305020303" pitchFamily="18" charset="0"/>
              </a:rPr>
              <a:t>N</a:t>
            </a:r>
            <a:r>
              <a:rPr lang="en-US" altLang="en-US" sz="3200" dirty="0" smtClean="0">
                <a:latin typeface="Goudy Old Style" panose="02020502050305020303" pitchFamily="18" charset="0"/>
              </a:rPr>
              <a:t>orth </a:t>
            </a:r>
            <a:r>
              <a:rPr lang="en-US" altLang="en-US" sz="3200" dirty="0" smtClean="0">
                <a:latin typeface="Goudy Old Style" panose="02020502050305020303" pitchFamily="18" charset="0"/>
              </a:rPr>
              <a:t>in search of 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This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movement was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called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“</a:t>
            </a:r>
            <a:r>
              <a:rPr lang="en-US" alt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T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he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Great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Migration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”</a:t>
            </a:r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African Americans experienced less discrimination and found a b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etter standard of living</a:t>
            </a:r>
          </a:p>
          <a:p>
            <a:pPr lvl="3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Although some race riots erupted </a:t>
            </a:r>
          </a:p>
        </p:txBody>
      </p:sp>
      <p:pic>
        <p:nvPicPr>
          <p:cNvPr id="41988" name="Picture 8" descr="h70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2936951" cy="2332831"/>
          </a:xfrm>
        </p:spPr>
      </p:pic>
    </p:spTree>
    <p:extLst>
      <p:ext uri="{BB962C8B-B14F-4D97-AF65-F5344CB8AC3E}">
        <p14:creationId xmlns:p14="http://schemas.microsoft.com/office/powerpoint/2010/main" val="7129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A Citizens Role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53340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Regular people had part to play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Herbert Hoover encouraged volunteerism and created 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Food </a:t>
            </a:r>
            <a:r>
              <a:rPr lang="en-US" altLang="en-US" sz="2600" dirty="0">
                <a:solidFill>
                  <a:srgbClr val="002060"/>
                </a:solidFill>
                <a:latin typeface="Goudy Old Style" panose="02020502050305020303" pitchFamily="18" charset="0"/>
              </a:rPr>
              <a:t>A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dministration </a:t>
            </a:r>
            <a:endParaRPr lang="en-US" altLang="en-US" sz="2600" dirty="0" smtClean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Women went to factories, proved they could do mans job and got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vote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Americans created “</a:t>
            </a:r>
            <a:r>
              <a:rPr lang="en-US" altLang="en-US" sz="2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Victory Gardens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Americans sacrificed with things like “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Wheat-less Wednesdays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Government bought farmers goods for soldiers at great price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33600"/>
            <a:ext cx="2949131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59637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Anti-German Sentiment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66888"/>
            <a:ext cx="53340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Some Germans were picked on and many citizens did not want to be connected to anything German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latin typeface="Goudy Old Style" panose="02020502050305020303" pitchFamily="18" charset="0"/>
              </a:rPr>
              <a:t>Change city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Change food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latin typeface="Goudy Old Style" panose="02020502050305020303" pitchFamily="18" charset="0"/>
              </a:rPr>
              <a:t>Ban German books and songs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Some violence against recent German immigrants </a:t>
            </a:r>
          </a:p>
        </p:txBody>
      </p:sp>
      <p:pic>
        <p:nvPicPr>
          <p:cNvPr id="47108" name="Picture 8" descr="hamburg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43200"/>
            <a:ext cx="2910681" cy="291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41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u="sng" dirty="0" smtClean="0">
                <a:latin typeface="Goudy Old Style" panose="02020502050305020303" pitchFamily="18" charset="0"/>
              </a:rPr>
              <a:t>The Flu Epidemic</a:t>
            </a:r>
            <a:r>
              <a:rPr lang="en-US" altLang="en-US" sz="4400" b="1" dirty="0" smtClean="0"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51816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oudy Old Style" panose="02020502050305020303" pitchFamily="18" charset="0"/>
              </a:rPr>
              <a:t>In 1918 the flu hit Americans during war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People stayed home and businesses shut down to avoid contagion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oudy Old Style" panose="02020502050305020303" pitchFamily="18" charset="0"/>
              </a:rPr>
              <a:t>Doctors did not have answers and many soldiers affected due to close quarters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Nearly </a:t>
            </a:r>
            <a:r>
              <a:rPr lang="en-US" alt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30 million </a:t>
            </a:r>
            <a:r>
              <a:rPr lang="en-US" altLang="en-US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people around the world</a:t>
            </a:r>
            <a:r>
              <a:rPr lang="en-US" altLang="en-US" dirty="0">
                <a:solidFill>
                  <a:srgbClr val="00B050"/>
                </a:solidFill>
                <a:latin typeface="Goudy Old Style" panose="02020502050305020303" pitchFamily="18" charset="0"/>
              </a:rPr>
              <a:t> </a:t>
            </a:r>
            <a:r>
              <a:rPr lang="en-US" altLang="en-US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died from the flu among them roughly </a:t>
            </a:r>
            <a:r>
              <a:rPr lang="en-US" alt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500,000</a:t>
            </a:r>
            <a:r>
              <a:rPr lang="en-US" altLang="en-US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oudy Old Style" panose="02020502050305020303" pitchFamily="18" charset="0"/>
              </a:rPr>
              <a:t>The epidemic ended in 1919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Only real answer was to clean up and quarantine</a:t>
            </a:r>
          </a:p>
        </p:txBody>
      </p:sp>
      <p:pic>
        <p:nvPicPr>
          <p:cNvPr id="48132" name="Picture 7" descr="d3e535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600"/>
            <a:ext cx="2653241" cy="2136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2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American Proprieties During WWI 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5410200" cy="4953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b="1" u="sng" dirty="0" smtClean="0">
                <a:latin typeface="Goudy Old Style" panose="02020502050305020303" pitchFamily="18" charset="0"/>
              </a:rPr>
              <a:t>The Three Priorities of Congress during WWI</a:t>
            </a:r>
          </a:p>
          <a:p>
            <a:pPr lvl="1"/>
            <a:r>
              <a:rPr lang="en-US" altLang="en-US" sz="30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1. Supply allies with food and equipment</a:t>
            </a:r>
          </a:p>
          <a:p>
            <a:pPr lvl="2"/>
            <a:r>
              <a:rPr lang="en-US" altLang="en-US" sz="2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Over a million women joined the work force</a:t>
            </a:r>
          </a:p>
          <a:p>
            <a:pPr lvl="1"/>
            <a:endParaRPr lang="en-US" altLang="en-US" sz="30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altLang="en-US" sz="3000" dirty="0" smtClean="0">
                <a:latin typeface="Goudy Old Style" panose="02020502050305020303" pitchFamily="18" charset="0"/>
              </a:rPr>
              <a:t>2. Raise money to pay for war</a:t>
            </a:r>
          </a:p>
          <a:p>
            <a:pPr lvl="2"/>
            <a:r>
              <a:rPr lang="en-US" altLang="en-US" sz="2600" dirty="0" smtClean="0">
                <a:latin typeface="Goudy Old Style" panose="02020502050305020303" pitchFamily="18" charset="0"/>
              </a:rPr>
              <a:t>Selling war bonds </a:t>
            </a:r>
          </a:p>
          <a:p>
            <a:pPr marL="685800" lvl="2" indent="0">
              <a:buNone/>
            </a:pPr>
            <a:r>
              <a:rPr lang="en-US" altLang="en-US" sz="26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	</a:t>
            </a:r>
          </a:p>
          <a:p>
            <a:pPr lvl="1"/>
            <a:r>
              <a:rPr lang="en-US" altLang="en-US" sz="30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3. Get the American public to maintain support for the war</a:t>
            </a:r>
          </a:p>
          <a:p>
            <a:pPr lvl="2"/>
            <a:r>
              <a:rPr lang="en-US" altLang="en-US" sz="2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Use of war propaganda </a:t>
            </a:r>
          </a:p>
        </p:txBody>
      </p:sp>
      <p:pic>
        <p:nvPicPr>
          <p:cNvPr id="1026" name="Picture 2" descr="https://upload.wikimedia.org/wikipedia/commons/5/5b/LibertyBond-WinsorMcC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513752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Congress Gives Power to Wilson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9530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Due to the war being such an immense conflict private industry and the government began to work together to guide the U.S</a:t>
            </a:r>
            <a:r>
              <a:rPr lang="en-US" sz="2500" dirty="0">
                <a:solidFill>
                  <a:srgbClr val="00B050"/>
                </a:solidFill>
                <a:latin typeface="Goudy Old Style" panose="02020502050305020303" pitchFamily="18" charset="0"/>
              </a:rPr>
              <a:t>.</a:t>
            </a:r>
            <a:r>
              <a:rPr lang="en-US" sz="25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 economy from the production of consumer goods to war time materials </a:t>
            </a:r>
          </a:p>
          <a:p>
            <a:endParaRPr lang="en-US" sz="2500" dirty="0" smtClean="0">
              <a:latin typeface="Goudy Old Style" panose="02020502050305020303" pitchFamily="18" charset="0"/>
            </a:endParaRPr>
          </a:p>
          <a:p>
            <a:r>
              <a:rPr lang="en-US" sz="2500" dirty="0" smtClean="0">
                <a:latin typeface="Goudy Old Style" panose="02020502050305020303" pitchFamily="18" charset="0"/>
              </a:rPr>
              <a:t>Congress gave Wilson direct control over the economy</a:t>
            </a:r>
          </a:p>
          <a:p>
            <a:pPr lvl="1"/>
            <a:r>
              <a:rPr lang="en-US" sz="25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Including the power to fix prices and nationalize or regulate war-related industries </a:t>
            </a:r>
            <a:endParaRPr lang="en-US" sz="25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514600"/>
            <a:ext cx="2333625" cy="3147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38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War Industries Board 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51054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War Industries Board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Created in 1917 and headed by Bernard 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Baruch</a:t>
            </a:r>
          </a:p>
          <a:p>
            <a:endParaRPr lang="en-US" altLang="en-US" dirty="0" smtClean="0">
              <a:latin typeface="Goudy Old Style" panose="02020502050305020303" pitchFamily="18" charset="0"/>
            </a:endParaRPr>
          </a:p>
          <a:p>
            <a:r>
              <a:rPr lang="en-US" altLang="en-US" dirty="0" smtClean="0">
                <a:latin typeface="Goudy Old Style" panose="02020502050305020303" pitchFamily="18" charset="0"/>
              </a:rPr>
              <a:t>Purchased </a:t>
            </a:r>
            <a:r>
              <a:rPr lang="en-US" altLang="en-US" dirty="0" smtClean="0">
                <a:latin typeface="Goudy Old Style" panose="02020502050305020303" pitchFamily="18" charset="0"/>
              </a:rPr>
              <a:t>items for war</a:t>
            </a:r>
          </a:p>
          <a:p>
            <a:pPr lvl="1"/>
            <a:r>
              <a:rPr lang="en-US" altLang="en-US" sz="2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Converted factories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Could control prices</a:t>
            </a:r>
          </a:p>
          <a:p>
            <a:pPr eaLnBrk="1" hangingPunct="1"/>
            <a:endParaRPr lang="en-US" altLang="en-US" dirty="0" smtClean="0">
              <a:solidFill>
                <a:srgbClr val="00B050"/>
              </a:solidFill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Businesses </a:t>
            </a:r>
            <a:r>
              <a:rPr lang="en-US" altLang="en-US" dirty="0" smtClean="0">
                <a:latin typeface="Goudy Old Style" panose="02020502050305020303" pitchFamily="18" charset="0"/>
              </a:rPr>
              <a:t>made massive profits, but consumers lacked many of the things they needed </a:t>
            </a:r>
          </a:p>
        </p:txBody>
      </p:sp>
      <p:pic>
        <p:nvPicPr>
          <p:cNvPr id="10242" name="Picture 2" descr="http://philadelphiaencyclopedia.org/wp-content/uploads/2011/12/3f05600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86" y="2209800"/>
            <a:ext cx="2985213" cy="3903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85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/>
              <a:t>War Industries Board </a:t>
            </a:r>
            <a:endParaRPr lang="en-US" altLang="en-US" dirty="0" smtClean="0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105400" cy="4953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WIB (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War Industries Board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) </a:t>
            </a:r>
            <a:r>
              <a:rPr lang="en-US" altLang="en-US" sz="28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along with the Fuel Administration and Railroad Administration helped regulate the economy during the war </a:t>
            </a:r>
          </a:p>
          <a:p>
            <a:pPr lvl="1"/>
            <a:r>
              <a:rPr lang="en-US" altLang="en-US" sz="2800" dirty="0" smtClean="0">
                <a:latin typeface="Goudy Old Style" panose="02020502050305020303" pitchFamily="18" charset="0"/>
              </a:rPr>
              <a:t>Regulated the railroads, boosted coal and oil production, encouraged conservation of energy</a:t>
            </a:r>
          </a:p>
          <a:p>
            <a:pPr eaLnBrk="1" hangingPunct="1"/>
            <a:endParaRPr lang="en-US" altLang="en-US" sz="2800" dirty="0" smtClean="0">
              <a:solidFill>
                <a:srgbClr val="00B050"/>
              </a:solidFill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In </a:t>
            </a:r>
            <a:r>
              <a:rPr lang="en-US" altLang="en-US" sz="28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March 1918 the Fuel Administration created Daylight Savings Time</a:t>
            </a:r>
          </a:p>
          <a:p>
            <a:pPr lvl="1"/>
            <a:r>
              <a:rPr lang="en-US" altLang="en-US" sz="2800" dirty="0" smtClean="0">
                <a:latin typeface="Goudy Old Style" panose="02020502050305020303" pitchFamily="18" charset="0"/>
              </a:rPr>
              <a:t>Originally suggested by Ben Franklin in the 1770’s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</p:txBody>
      </p:sp>
      <p:pic>
        <p:nvPicPr>
          <p:cNvPr id="39940" name="Picture 8" descr="Cheap-Oil-Is-A-Right-250.jpg image by USAMidda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38125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72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War Economy 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7912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Designed to prevent Labor disputes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Union membership doubled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Membership climbed to nearly four million </a:t>
            </a:r>
          </a:p>
          <a:p>
            <a:pPr lvl="2"/>
            <a:r>
              <a:rPr lang="en-US" altLang="en-US" dirty="0" smtClean="0">
                <a:latin typeface="Goudy Old Style" panose="02020502050305020303" pitchFamily="18" charset="0"/>
              </a:rPr>
              <a:t>There were also more than 6,000 strikes that broke out 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Better pay and working conditions</a:t>
            </a:r>
          </a:p>
          <a:p>
            <a:pPr lvl="1"/>
            <a:r>
              <a:rPr lang="en-US" altLang="en-US" dirty="0" smtClean="0">
                <a:latin typeface="Goudy Old Style" panose="02020502050305020303" pitchFamily="18" charset="0"/>
              </a:rPr>
              <a:t>Mainly those in metal trades, shipbuilding and meatpacking by roughly 20%</a:t>
            </a:r>
          </a:p>
          <a:p>
            <a:pPr lvl="1"/>
            <a:r>
              <a:rPr lang="en-US" alt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However, household incomes were undercut by rising food costs </a:t>
            </a:r>
          </a:p>
        </p:txBody>
      </p:sp>
      <p:pic>
        <p:nvPicPr>
          <p:cNvPr id="40964" name="Picture 8" descr="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67000"/>
            <a:ext cx="2047875" cy="290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49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Food Administration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248400" cy="48768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Food </a:t>
            </a:r>
            <a:r>
              <a:rPr 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Administration</a:t>
            </a:r>
            <a:r>
              <a:rPr lang="en-US" sz="3200" dirty="0" smtClean="0">
                <a:latin typeface="Goudy Old Style" panose="02020502050305020303" pitchFamily="18" charset="0"/>
              </a:rPr>
              <a:t>-Created </a:t>
            </a:r>
            <a:r>
              <a:rPr lang="en-US" sz="3200" dirty="0" smtClean="0">
                <a:latin typeface="Goudy Old Style" panose="02020502050305020303" pitchFamily="18" charset="0"/>
              </a:rPr>
              <a:t>by Wilson under the Hoover administration 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Instead of rationing food Wilson encouraged people to prevent waste citing the “gospel of the clean plate”</a:t>
            </a:r>
          </a:p>
          <a:p>
            <a:pPr lvl="2"/>
            <a:r>
              <a:rPr lang="en-US" sz="2000" dirty="0" smtClean="0">
                <a:latin typeface="Goudy Old Style" panose="02020502050305020303" pitchFamily="18" charset="0"/>
              </a:rPr>
              <a:t>He declared to prevent waste Americans should have one day “</a:t>
            </a:r>
            <a:r>
              <a:rPr lang="en-US" sz="2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meatless</a:t>
            </a:r>
            <a:r>
              <a:rPr lang="en-US" sz="2000" dirty="0" smtClean="0">
                <a:latin typeface="Goudy Old Style" panose="02020502050305020303" pitchFamily="18" charset="0"/>
              </a:rPr>
              <a:t>”, one “</a:t>
            </a:r>
            <a:r>
              <a:rPr lang="en-US" sz="2000" dirty="0" err="1" smtClean="0">
                <a:solidFill>
                  <a:srgbClr val="002060"/>
                </a:solidFill>
                <a:latin typeface="Goudy Old Style" panose="02020502050305020303" pitchFamily="18" charset="0"/>
              </a:rPr>
              <a:t>sweetless</a:t>
            </a:r>
            <a:r>
              <a:rPr lang="en-US" sz="2000" dirty="0" smtClean="0">
                <a:latin typeface="Goudy Old Style" panose="02020502050305020303" pitchFamily="18" charset="0"/>
              </a:rPr>
              <a:t>”, two days “</a:t>
            </a:r>
            <a:r>
              <a:rPr lang="en-US" sz="2000" dirty="0" err="1" smtClean="0">
                <a:solidFill>
                  <a:srgbClr val="FF0000"/>
                </a:solidFill>
                <a:latin typeface="Goudy Old Style" panose="02020502050305020303" pitchFamily="18" charset="0"/>
              </a:rPr>
              <a:t>wheatless</a:t>
            </a:r>
            <a:r>
              <a:rPr lang="en-US" sz="2000" dirty="0" smtClean="0">
                <a:latin typeface="Goudy Old Style" panose="02020502050305020303" pitchFamily="18" charset="0"/>
              </a:rPr>
              <a:t>” </a:t>
            </a:r>
            <a:r>
              <a:rPr lang="en-US" sz="2000" dirty="0">
                <a:latin typeface="Goudy Old Style" panose="02020502050305020303" pitchFamily="18" charset="0"/>
              </a:rPr>
              <a:t>a</a:t>
            </a:r>
            <a:r>
              <a:rPr lang="en-US" sz="2000" dirty="0" smtClean="0">
                <a:latin typeface="Goudy Old Style" panose="02020502050305020303" pitchFamily="18" charset="0"/>
              </a:rPr>
              <a:t>nd two days “</a:t>
            </a:r>
            <a:r>
              <a:rPr lang="en-US" sz="2000" dirty="0" err="1" smtClean="0">
                <a:solidFill>
                  <a:srgbClr val="002060"/>
                </a:solidFill>
                <a:latin typeface="Goudy Old Style" panose="02020502050305020303" pitchFamily="18" charset="0"/>
              </a:rPr>
              <a:t>porkless</a:t>
            </a:r>
            <a:r>
              <a:rPr lang="en-US" sz="2000" dirty="0" smtClean="0">
                <a:latin typeface="Goudy Old Style" panose="02020502050305020303" pitchFamily="18" charset="0"/>
              </a:rPr>
              <a:t>”</a:t>
            </a:r>
          </a:p>
          <a:p>
            <a:pPr lvl="2"/>
            <a:r>
              <a:rPr lang="en-US" sz="2000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Restaurants removed sugar bowls from tables and only served bread after the first course </a:t>
            </a:r>
            <a:endParaRPr lang="en-US" sz="2000" dirty="0">
              <a:solidFill>
                <a:srgbClr val="00B05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49487"/>
            <a:ext cx="2137982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47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f/f3/%22This_Store_is_pledged_to_conform_to_the_Sugar_Regulations_of_the_Food_Administration._Your_Sugar_Ration_is_2lbs._per_mo_-_NARA_-_512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2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War Financing 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60198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The United States spent about $35.5 billion on the war. </a:t>
            </a:r>
            <a:endParaRPr lang="en-US" altLang="en-US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They </a:t>
            </a:r>
            <a:r>
              <a:rPr lang="en-US" altLang="en-US" dirty="0" smtClean="0">
                <a:solidFill>
                  <a:srgbClr val="00B050"/>
                </a:solidFill>
                <a:latin typeface="Goudy Old Style" panose="02020502050305020303" pitchFamily="18" charset="0"/>
              </a:rPr>
              <a:t>raised the money through: 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1. </a:t>
            </a:r>
            <a:r>
              <a:rPr lang="en-US" altLang="en-US" sz="2400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Taxes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</a:t>
            </a:r>
          </a:p>
          <a:p>
            <a:pPr lvl="2"/>
            <a:r>
              <a:rPr lang="en-US" altLang="en-US" sz="2400" dirty="0" smtClean="0">
                <a:latin typeface="Goudy Old Style" panose="02020502050305020303" pitchFamily="18" charset="0"/>
              </a:rPr>
              <a:t>Not just income, but corporate and excise tax (gum, liquor…)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2. 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Bonds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</a:t>
            </a:r>
          </a:p>
          <a:p>
            <a:pPr lvl="2"/>
            <a:r>
              <a:rPr lang="en-US" altLang="en-US" sz="2400" dirty="0" smtClean="0">
                <a:latin typeface="Goudy Old Style" panose="02020502050305020303" pitchFamily="18" charset="0"/>
              </a:rPr>
              <a:t>Sold to “War Bonds” and solicited “Victory Loans” from the public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3. </a:t>
            </a:r>
            <a:r>
              <a:rPr lang="en-US" altLang="en-US" sz="2400" b="1" u="sng" dirty="0" smtClean="0">
                <a:latin typeface="Goudy Old Style" panose="02020502050305020303" pitchFamily="18" charset="0"/>
              </a:rPr>
              <a:t>Propaganda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</a:t>
            </a:r>
          </a:p>
          <a:p>
            <a:pPr lvl="2"/>
            <a:r>
              <a:rPr lang="en-US" altLang="en-US" sz="2400" dirty="0" smtClean="0">
                <a:latin typeface="Goudy Old Style" panose="02020502050305020303" pitchFamily="18" charset="0"/>
              </a:rPr>
              <a:t>They used films, posters, public speakers and radio ads to help </a:t>
            </a:r>
          </a:p>
        </p:txBody>
      </p:sp>
      <p:pic>
        <p:nvPicPr>
          <p:cNvPr id="44036" name="Picture 8" descr="mis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38400"/>
            <a:ext cx="21431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46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</TotalTime>
  <Words>688</Words>
  <Application>Microsoft Office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Chapter 11-Section 3 The War at Home</vt:lpstr>
      <vt:lpstr>American Proprieties During WWI </vt:lpstr>
      <vt:lpstr>Congress Gives Power to Wilson </vt:lpstr>
      <vt:lpstr>War Industries Board </vt:lpstr>
      <vt:lpstr>War Industries Board </vt:lpstr>
      <vt:lpstr>War Economy </vt:lpstr>
      <vt:lpstr>Food Administration</vt:lpstr>
      <vt:lpstr>PowerPoint Presentation</vt:lpstr>
      <vt:lpstr>War Financing </vt:lpstr>
      <vt:lpstr>Espionage and Sedition Act </vt:lpstr>
      <vt:lpstr>The Great Migration </vt:lpstr>
      <vt:lpstr>A Citizens Role</vt:lpstr>
      <vt:lpstr>PowerPoint Presentation</vt:lpstr>
      <vt:lpstr>Anti-German Sentiment</vt:lpstr>
      <vt:lpstr>The Flu Epidemic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3-The War at Home</dc:title>
  <dc:creator>Windows User</dc:creator>
  <cp:lastModifiedBy>Windows User</cp:lastModifiedBy>
  <cp:revision>3</cp:revision>
  <dcterms:created xsi:type="dcterms:W3CDTF">2018-10-17T13:05:10Z</dcterms:created>
  <dcterms:modified xsi:type="dcterms:W3CDTF">2018-10-17T13:37:58Z</dcterms:modified>
</cp:coreProperties>
</file>