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726A28-2B03-4DBD-ADCE-6AB239CE9ED4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A64800-88E5-4FE0-A3BD-F05130BE5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u="sng" dirty="0" smtClean="0">
                <a:latin typeface="+mn-lt"/>
              </a:rPr>
              <a:t>Chapter 11-Section 2-</a:t>
            </a:r>
            <a:br>
              <a:rPr lang="en-US" sz="2600" b="1" u="sng" dirty="0" smtClean="0">
                <a:latin typeface="+mn-lt"/>
              </a:rPr>
            </a:br>
            <a:r>
              <a:rPr lang="en-US" sz="2600" b="1" u="sng" dirty="0" smtClean="0">
                <a:latin typeface="+mn-lt"/>
              </a:rPr>
              <a:t>American Power Tips the Balance</a:t>
            </a:r>
            <a:endParaRPr lang="en-US" sz="26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5984987" cy="412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64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7. What did the war cost in terms of </a:t>
            </a:r>
            <a:r>
              <a:rPr lang="en-US" u="sng" dirty="0" smtClean="0">
                <a:latin typeface="+mn-lt"/>
              </a:rPr>
              <a:t>the number of…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953000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7030A0"/>
                </a:solidFill>
              </a:rPr>
              <a:t>22 million people die during WW</a:t>
            </a:r>
            <a:r>
              <a:rPr lang="en-US" sz="2100" dirty="0" smtClean="0">
                <a:solidFill>
                  <a:schemeClr val="tx1"/>
                </a:solidFill>
              </a:rPr>
              <a:t>I</a:t>
            </a:r>
          </a:p>
          <a:p>
            <a:pPr lvl="1"/>
            <a:r>
              <a:rPr lang="en-US" sz="2100" i="1" dirty="0" smtClean="0">
                <a:solidFill>
                  <a:schemeClr val="tx1"/>
                </a:solidFill>
              </a:rPr>
              <a:t>Civilian deaths </a:t>
            </a:r>
            <a:r>
              <a:rPr lang="en-US" sz="2100" dirty="0" smtClean="0">
                <a:solidFill>
                  <a:schemeClr val="tx1"/>
                </a:solidFill>
              </a:rPr>
              <a:t>accounted for nearly half of that number.</a:t>
            </a:r>
          </a:p>
          <a:p>
            <a:pPr lvl="1"/>
            <a:r>
              <a:rPr lang="en-US" sz="2100" dirty="0" smtClean="0">
                <a:solidFill>
                  <a:srgbClr val="7030A0"/>
                </a:solidFill>
              </a:rPr>
              <a:t>Military deaths are estimated to between nine and eleven million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Twenty million soldiers are wounded </a:t>
            </a:r>
            <a:r>
              <a:rPr lang="en-US" sz="2100" i="1" dirty="0" smtClean="0">
                <a:solidFill>
                  <a:schemeClr val="tx1"/>
                </a:solidFill>
              </a:rPr>
              <a:t>but survive</a:t>
            </a:r>
          </a:p>
          <a:p>
            <a:pPr lvl="2"/>
            <a:r>
              <a:rPr lang="en-US" sz="2100" i="1" dirty="0" smtClean="0">
                <a:solidFill>
                  <a:srgbClr val="7030A0"/>
                </a:solidFill>
              </a:rPr>
              <a:t>Ten million refugees are forced to leave their homes 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The cost of American involvement: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52,000 died in battle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62,000 died of disease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</a:rPr>
              <a:t>200,000 wounded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80" y="3048000"/>
            <a:ext cx="27559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20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8. What were the estimated </a:t>
            </a:r>
            <a:r>
              <a:rPr lang="en-US" u="sng" dirty="0" smtClean="0">
                <a:latin typeface="+mn-lt"/>
              </a:rPr>
              <a:t>economic costs?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06878"/>
            <a:ext cx="5288872" cy="510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The war cost an estimated $338 billion  dollars </a:t>
            </a:r>
            <a:endParaRPr lang="en-US" sz="4000" dirty="0">
              <a:solidFill>
                <a:srgbClr val="7030A0"/>
              </a:solidFill>
            </a:endParaRPr>
          </a:p>
          <a:p>
            <a:pPr lvl="1"/>
            <a:r>
              <a:rPr lang="en-US" sz="2800" dirty="0" smtClean="0"/>
              <a:t>Since Germany was the last of the Central Powers to surrender the burden of this debt will rest squarely on their shoulders setting the stage for WWII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14222"/>
            <a:ext cx="3022599" cy="189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90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WWI impacts life in the U.S.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7244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Closing Activity-Marking Predictions</a:t>
            </a:r>
          </a:p>
          <a:p>
            <a:r>
              <a:rPr lang="en-US" sz="2800" dirty="0" smtClean="0"/>
              <a:t>Brainstorm with your small groups as to how you think being involved in a long, costly war like WWI would affect the lives of Americans on the home front during its course.  </a:t>
            </a:r>
          </a:p>
          <a:p>
            <a:pPr lvl="1"/>
            <a:r>
              <a:rPr lang="en-US" sz="2800" dirty="0" smtClean="0">
                <a:solidFill>
                  <a:srgbClr val="7030A0"/>
                </a:solidFill>
              </a:rPr>
              <a:t>Create a thinking map that would help list the economic, social and political changes your group thinks we might have experienced at home as a result of America entering into WWI.</a:t>
            </a:r>
          </a:p>
        </p:txBody>
      </p:sp>
    </p:spTree>
    <p:extLst>
      <p:ext uri="{BB962C8B-B14F-4D97-AF65-F5344CB8AC3E}">
        <p14:creationId xmlns:p14="http://schemas.microsoft.com/office/powerpoint/2010/main" val="1580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A New American </a:t>
            </a:r>
            <a:r>
              <a:rPr lang="en-US" u="sng" dirty="0" err="1" smtClean="0">
                <a:latin typeface="+mn-lt"/>
              </a:rPr>
              <a:t>HEro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67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Eddie </a:t>
            </a:r>
            <a:r>
              <a:rPr lang="en-US" dirty="0" err="1" smtClean="0">
                <a:solidFill>
                  <a:srgbClr val="7030A0"/>
                </a:solidFill>
              </a:rPr>
              <a:t>Rickenbaker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Famous </a:t>
            </a:r>
            <a:r>
              <a:rPr lang="en-US" dirty="0"/>
              <a:t>WWI fighter </a:t>
            </a:r>
            <a:r>
              <a:rPr lang="en-US" dirty="0" smtClean="0"/>
              <a:t>pilot who before the war was a race car driver </a:t>
            </a:r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Very little military training and he actually learned </a:t>
            </a:r>
            <a:r>
              <a:rPr lang="en-US" dirty="0">
                <a:solidFill>
                  <a:srgbClr val="7030A0"/>
                </a:solidFill>
              </a:rPr>
              <a:t>to fly on his </a:t>
            </a:r>
            <a:r>
              <a:rPr lang="en-US" dirty="0" smtClean="0">
                <a:solidFill>
                  <a:srgbClr val="7030A0"/>
                </a:solidFill>
              </a:rPr>
              <a:t>own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/>
              <a:t>He is best known for fighting </a:t>
            </a:r>
            <a:r>
              <a:rPr lang="en-US" dirty="0"/>
              <a:t>the German “</a:t>
            </a:r>
            <a:r>
              <a:rPr lang="en-US" dirty="0">
                <a:solidFill>
                  <a:srgbClr val="002060"/>
                </a:solidFill>
              </a:rPr>
              <a:t>Flying Circus</a:t>
            </a:r>
            <a:r>
              <a:rPr lang="en-US" dirty="0"/>
              <a:t>” led by the “</a:t>
            </a:r>
            <a:r>
              <a:rPr lang="en-US" dirty="0">
                <a:solidFill>
                  <a:srgbClr val="FF0000"/>
                </a:solidFill>
              </a:rPr>
              <a:t>Red Baron</a:t>
            </a:r>
            <a:r>
              <a:rPr lang="en-US" dirty="0"/>
              <a:t>” Manfred von </a:t>
            </a:r>
            <a:r>
              <a:rPr lang="en-US" dirty="0" err="1"/>
              <a:t>Richthofen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Engaged in </a:t>
            </a:r>
            <a:r>
              <a:rPr lang="en-US" dirty="0">
                <a:solidFill>
                  <a:srgbClr val="002060"/>
                </a:solidFill>
              </a:rPr>
              <a:t>134</a:t>
            </a:r>
            <a:r>
              <a:rPr lang="en-US" dirty="0">
                <a:solidFill>
                  <a:srgbClr val="7030A0"/>
                </a:solidFill>
              </a:rPr>
              <a:t> air battles and downed </a:t>
            </a:r>
            <a:r>
              <a:rPr lang="en-US" dirty="0">
                <a:solidFill>
                  <a:srgbClr val="002060"/>
                </a:solidFill>
              </a:rPr>
              <a:t>26</a:t>
            </a:r>
            <a:r>
              <a:rPr lang="en-US" dirty="0">
                <a:solidFill>
                  <a:srgbClr val="7030A0"/>
                </a:solidFill>
              </a:rPr>
              <a:t> enemy </a:t>
            </a:r>
            <a:r>
              <a:rPr lang="en-US" dirty="0" smtClean="0">
                <a:solidFill>
                  <a:srgbClr val="7030A0"/>
                </a:solidFill>
              </a:rPr>
              <a:t>aircrafts</a:t>
            </a:r>
          </a:p>
          <a:p>
            <a:pPr lvl="1"/>
            <a:r>
              <a:rPr lang="en-US" dirty="0" smtClean="0"/>
              <a:t>He received the nickname “American Ace of Aces”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75" y="2819400"/>
            <a:ext cx="2267723" cy="261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1. How did the United States raise an </a:t>
            </a:r>
            <a:r>
              <a:rPr lang="en-US" u="sng" dirty="0" smtClean="0">
                <a:latin typeface="+mn-lt"/>
              </a:rPr>
              <a:t>army?</a:t>
            </a:r>
            <a:endParaRPr lang="en-US" u="sng" dirty="0"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629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Selective Service Act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This act forced men to register to be randomly selected for military service.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There was only 200,000 men in service when war was declared.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Selective Service Act required all abled bodied men 18 to 45 to register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24 million register; 3 million are drafted; 2 million go to Europe.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Most did not attend high school (illiteracy at 25%)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Almost ½ million African Americans in US armed forces; over ½ served in France. 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Their units were segregated. The all-black 369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 infantry  saw more continuous duty on front line than any other regiment. 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Women served in the Navy &amp; Marines (non-combat positions).</a:t>
            </a:r>
          </a:p>
        </p:txBody>
      </p:sp>
      <p:pic>
        <p:nvPicPr>
          <p:cNvPr id="5" name="Picture 6" descr="https://1914centenary.files.wordpress.com/2013/09/3g12183u-1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7" y="2819400"/>
            <a:ext cx="1951938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2. How did U.S. soldiers help win the </a:t>
            </a:r>
            <a:r>
              <a:rPr lang="en-US" u="sng" dirty="0" smtClean="0">
                <a:latin typeface="+mn-lt"/>
              </a:rPr>
              <a:t>war?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52600"/>
            <a:ext cx="44958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Government made mass production of ships a priority.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 factories were able to mass produce ships allowing them to quickly get men and equipment overseas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After almost three years of fighting, Allied forces were exhausted.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American troops were fresh and enthusiastic!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35688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77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3. How did the U.S. build its naval </a:t>
            </a:r>
            <a:r>
              <a:rPr lang="en-US" u="sng" dirty="0" smtClean="0">
                <a:latin typeface="+mn-lt"/>
              </a:rPr>
              <a:t>force?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Four crucial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Did not draft shipyard workers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Emphasized the importance of shipyard workers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Prefabrication using standardized parts saved valuable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Government took control of all ships.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4. How did the U.S. Navy help win the </a:t>
            </a:r>
            <a:r>
              <a:rPr lang="en-US" u="sng" dirty="0" smtClean="0">
                <a:latin typeface="+mn-lt"/>
              </a:rPr>
              <a:t>war?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Convoy System</a:t>
            </a:r>
            <a:r>
              <a:rPr lang="en-US" sz="2800" i="1" dirty="0" smtClean="0">
                <a:solidFill>
                  <a:srgbClr val="7030A0"/>
                </a:solidFill>
              </a:rPr>
              <a:t>-A strategy </a:t>
            </a:r>
            <a:r>
              <a:rPr lang="en-US" sz="2800" dirty="0" smtClean="0">
                <a:solidFill>
                  <a:srgbClr val="7030A0"/>
                </a:solidFill>
              </a:rPr>
              <a:t>where armed destroyers escorted </a:t>
            </a:r>
            <a:r>
              <a:rPr lang="en-US" sz="2800" i="1" dirty="0" smtClean="0">
                <a:solidFill>
                  <a:srgbClr val="7030A0"/>
                </a:solidFill>
              </a:rPr>
              <a:t>merchant ships across the Atlantic Ocean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Laid a 230-mile barrier of mines in the North Sea to “bottle” the German subs (U-boats) &amp; keep them out of the Atlantic. </a:t>
            </a:r>
          </a:p>
          <a:p>
            <a:pPr lvl="1"/>
            <a:r>
              <a:rPr lang="en-US" sz="2800" dirty="0" smtClean="0">
                <a:solidFill>
                  <a:srgbClr val="7030A0"/>
                </a:solidFill>
              </a:rPr>
              <a:t>This cut down the number of American lives </a:t>
            </a:r>
            <a:r>
              <a:rPr lang="en-US" sz="2800" i="1" dirty="0" smtClean="0">
                <a:solidFill>
                  <a:srgbClr val="7030A0"/>
                </a:solidFill>
              </a:rPr>
              <a:t>lost at sea significantly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 land, US troops brought freshness &amp; </a:t>
            </a:r>
            <a:r>
              <a:rPr lang="en-US" sz="2800" i="1" dirty="0" smtClean="0">
                <a:solidFill>
                  <a:schemeClr val="tx1"/>
                </a:solidFill>
              </a:rPr>
              <a:t>enthusiasm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After two and a half years of fighting, Allied troops were exhausted &amp; demoralized. 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30419"/>
            <a:ext cx="2513012" cy="1892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65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5. Why were US troops so effective in </a:t>
            </a:r>
            <a:r>
              <a:rPr lang="en-US" u="sng" dirty="0" smtClean="0">
                <a:latin typeface="+mn-lt"/>
              </a:rPr>
              <a:t>combat?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8" y="1828800"/>
            <a:ext cx="6218512" cy="4800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Strong Leadership</a:t>
            </a:r>
            <a:r>
              <a:rPr lang="en-US" dirty="0" smtClean="0">
                <a:solidFill>
                  <a:srgbClr val="7030A0"/>
                </a:solidFill>
              </a:rPr>
              <a:t>-General John. J. Pershing – Commander of U.S. Army in Europe (AEF).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 changed the style of combat from a series of </a:t>
            </a:r>
            <a:r>
              <a:rPr lang="en-US" b="1" i="1" dirty="0" smtClean="0">
                <a:solidFill>
                  <a:schemeClr val="tx1"/>
                </a:solidFill>
              </a:rPr>
              <a:t>DEFENSIVE</a:t>
            </a:r>
            <a:r>
              <a:rPr lang="en-US" dirty="0" smtClean="0">
                <a:solidFill>
                  <a:schemeClr val="tx1"/>
                </a:solidFill>
              </a:rPr>
              <a:t> (trenches) battles to one marked by strategic </a:t>
            </a:r>
            <a:r>
              <a:rPr lang="en-US" b="1" i="1" dirty="0" smtClean="0">
                <a:solidFill>
                  <a:schemeClr val="tx1"/>
                </a:solidFill>
              </a:rPr>
              <a:t>OFFENSIVE </a:t>
            </a:r>
            <a:r>
              <a:rPr lang="en-US" dirty="0" smtClean="0">
                <a:solidFill>
                  <a:schemeClr val="tx1"/>
                </a:solidFill>
              </a:rPr>
              <a:t>attacks.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Dough Boys</a:t>
            </a:r>
            <a:r>
              <a:rPr lang="en-US" dirty="0" smtClean="0">
                <a:solidFill>
                  <a:srgbClr val="7030A0"/>
                </a:solidFill>
              </a:rPr>
              <a:t>- The nickname for American infantryman.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New Weapons were introduced: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Machine gun; Tanks; Airplanes; Antiaircraft guns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Poison gas masks </a:t>
            </a:r>
            <a:r>
              <a:rPr lang="en-US" i="1" dirty="0" smtClean="0">
                <a:solidFill>
                  <a:schemeClr val="tx1"/>
                </a:solidFill>
              </a:rPr>
              <a:t>became standard issue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4259580"/>
            <a:ext cx="2136349" cy="177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103194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68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6. American troops on the </a:t>
            </a:r>
            <a:r>
              <a:rPr lang="en-US" u="sng" dirty="0" smtClean="0">
                <a:latin typeface="+mn-lt"/>
              </a:rPr>
              <a:t>offensive…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Russia pulls out of the war in 1917 and soon the Germans are within 50 miles of Paris.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 troops arrived in time to stop Germany from making big gains in France.  </a:t>
            </a:r>
          </a:p>
          <a:p>
            <a:pPr lvl="2"/>
            <a:r>
              <a:rPr lang="en-US" sz="2400" dirty="0" smtClean="0">
                <a:solidFill>
                  <a:srgbClr val="7030A0"/>
                </a:solidFill>
              </a:rPr>
              <a:t>By mid-year the tide had turned against the Central Powers.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Alvin York emerged as a </a:t>
            </a:r>
            <a:r>
              <a:rPr lang="en-US" i="1" dirty="0" smtClean="0">
                <a:solidFill>
                  <a:schemeClr val="tx1"/>
                </a:solidFill>
              </a:rPr>
              <a:t>U.S. war hero</a:t>
            </a:r>
            <a:r>
              <a:rPr lang="en-US" dirty="0" smtClean="0">
                <a:solidFill>
                  <a:schemeClr val="tx1"/>
                </a:solidFill>
              </a:rPr>
              <a:t>, despite his initial position as a conscientious objector </a:t>
            </a:r>
            <a:r>
              <a:rPr lang="en-US" i="1" dirty="0" smtClean="0">
                <a:solidFill>
                  <a:schemeClr val="tx1"/>
                </a:solidFill>
              </a:rPr>
              <a:t>(a person who opposes warfare on moral grounds, based on religious beliefs).</a:t>
            </a:r>
          </a:p>
          <a:p>
            <a:pPr lvl="1"/>
            <a:r>
              <a:rPr lang="en-US" sz="2400" i="1" dirty="0" smtClean="0">
                <a:solidFill>
                  <a:srgbClr val="7030A0"/>
                </a:solidFill>
              </a:rPr>
              <a:t>He kills 25 Germans and with the help of six other dough boys captures another 132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64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American troops on the </a:t>
            </a:r>
            <a:r>
              <a:rPr lang="en-US" u="sng" dirty="0"/>
              <a:t>offensive…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8768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Collapse of Germany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i="1" dirty="0">
                <a:solidFill>
                  <a:schemeClr val="tx1"/>
                </a:solidFill>
              </a:rPr>
              <a:t>November 1918 naval mutiny quickly spreads throughout German army </a:t>
            </a:r>
          </a:p>
          <a:p>
            <a:pPr lvl="1"/>
            <a:r>
              <a:rPr lang="en-US" sz="2400" i="1" dirty="0">
                <a:solidFill>
                  <a:srgbClr val="7030A0"/>
                </a:solidFill>
              </a:rPr>
              <a:t>That same month Socialist leaders take control of the gov’t. and the Kaiser gives up the throne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November 11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1918 and </a:t>
            </a:r>
            <a:r>
              <a:rPr lang="en-US" dirty="0">
                <a:solidFill>
                  <a:srgbClr val="FF0000"/>
                </a:solidFill>
              </a:rPr>
              <a:t>ARMISTACE</a:t>
            </a:r>
            <a:r>
              <a:rPr lang="en-US" dirty="0">
                <a:solidFill>
                  <a:schemeClr val="tx1"/>
                </a:solidFill>
              </a:rPr>
              <a:t> (truce/cease fire) is signed officially ending WWI.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414991" cy="180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61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501</TotalTime>
  <Words>826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Chapter 11-Section 2- American Power Tips the Balance</vt:lpstr>
      <vt:lpstr>A New American HEro</vt:lpstr>
      <vt:lpstr>1. How did the United States raise an army?</vt:lpstr>
      <vt:lpstr>2. How did U.S. soldiers help win the war?</vt:lpstr>
      <vt:lpstr>3. How did the U.S. build its naval force?</vt:lpstr>
      <vt:lpstr>4. How did the U.S. Navy help win the war?</vt:lpstr>
      <vt:lpstr>5. Why were US troops so effective in combat?</vt:lpstr>
      <vt:lpstr>6. American troops on the offensive…</vt:lpstr>
      <vt:lpstr>6. American troops on the offensive…</vt:lpstr>
      <vt:lpstr>7. What did the war cost in terms of the number of…</vt:lpstr>
      <vt:lpstr>8. What were the estimated economic costs?</vt:lpstr>
      <vt:lpstr>WWI impacts life in the U.S.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11-Section 2- American Power Tips the Balance</dc:title>
  <dc:creator>Windows User</dc:creator>
  <cp:lastModifiedBy>Windows User</cp:lastModifiedBy>
  <cp:revision>5</cp:revision>
  <dcterms:created xsi:type="dcterms:W3CDTF">2018-10-15T11:34:26Z</dcterms:created>
  <dcterms:modified xsi:type="dcterms:W3CDTF">2019-10-18T13:26:40Z</dcterms:modified>
</cp:coreProperties>
</file>